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92" r:id="rId2"/>
    <p:sldId id="278" r:id="rId3"/>
    <p:sldId id="256" r:id="rId4"/>
    <p:sldId id="281" r:id="rId5"/>
    <p:sldId id="259" r:id="rId6"/>
    <p:sldId id="285" r:id="rId7"/>
    <p:sldId id="286" r:id="rId8"/>
    <p:sldId id="261" r:id="rId9"/>
    <p:sldId id="262" r:id="rId10"/>
    <p:sldId id="263" r:id="rId11"/>
    <p:sldId id="280" r:id="rId12"/>
    <p:sldId id="269" r:id="rId13"/>
    <p:sldId id="270" r:id="rId14"/>
    <p:sldId id="268" r:id="rId15"/>
    <p:sldId id="271" r:id="rId16"/>
    <p:sldId id="288" r:id="rId17"/>
    <p:sldId id="287" r:id="rId18"/>
    <p:sldId id="272" r:id="rId19"/>
    <p:sldId id="273" r:id="rId20"/>
    <p:sldId id="274" r:id="rId21"/>
    <p:sldId id="284" r:id="rId22"/>
    <p:sldId id="276" r:id="rId23"/>
    <p:sldId id="279" r:id="rId24"/>
    <p:sldId id="277" r:id="rId25"/>
    <p:sldId id="293" r:id="rId26"/>
    <p:sldId id="302" r:id="rId27"/>
    <p:sldId id="294" r:id="rId28"/>
    <p:sldId id="296" r:id="rId29"/>
    <p:sldId id="297" r:id="rId30"/>
    <p:sldId id="295" r:id="rId31"/>
    <p:sldId id="298" r:id="rId32"/>
    <p:sldId id="299" r:id="rId33"/>
    <p:sldId id="300" r:id="rId34"/>
    <p:sldId id="301" r:id="rId35"/>
    <p:sldId id="303" r:id="rId36"/>
    <p:sldId id="30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460" autoAdjust="0"/>
    <p:restoredTop sz="94660"/>
  </p:normalViewPr>
  <p:slideViewPr>
    <p:cSldViewPr>
      <p:cViewPr varScale="1">
        <p:scale>
          <a:sx n="85" d="100"/>
          <a:sy n="85" d="100"/>
        </p:scale>
        <p:origin x="-180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C9025-656D-4F76-A754-E92F93CCF964}" type="datetimeFigureOut">
              <a:rPr lang="fi-FI" smtClean="0"/>
              <a:pPr/>
              <a:t>19.3.2013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AC4EF-F7A0-40F1-AF2B-47B3F0C92DD5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1ED30-9224-4DD5-ACB2-5E2B989FC8BC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AC4EF-F7A0-40F1-AF2B-47B3F0C92DD5}" type="slidenum">
              <a:rPr lang="fi-FI" smtClean="0"/>
              <a:pPr/>
              <a:t>17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AA889-AD00-4EB0-AB65-F01CF1F01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20903-A975-4579-8CDF-C725F0E19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105E6-DB92-4E9B-86A9-2813B1E58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8E06B-DE25-40BA-8F3A-B473F784A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taust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Cleen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780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sbfc_logo_RGB_nega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7475" y="2495550"/>
            <a:ext cx="438467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8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7010400" cy="1828800"/>
          </a:xfrm>
        </p:spPr>
        <p:txBody>
          <a:bodyPr/>
          <a:lstStyle>
            <a:lvl1pPr marL="0" indent="0" algn="l">
              <a:buFontTx/>
              <a:buNone/>
              <a:defRPr sz="3400"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19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20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55021B-F43A-4DCE-8478-82CE15C94DC2}" type="slidenum">
              <a:rPr lang="en-US"/>
              <a:pPr/>
              <a:t>‹#›</a:t>
            </a:fld>
            <a:endParaRPr lang="en-US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CDB11-A622-4B7C-A624-61A530BBD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27C-D814-493E-8BEC-54D9DC0E0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D05E-8368-4100-8044-3073C8C57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3A161-2E2F-402A-976E-7B3016514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42AC7-261B-46D4-A665-6BEC7F75C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0073E-4579-47E4-B0F8-1FA4635E0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553AC-6EDA-4269-80CA-AECD75AFB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FEF86-3636-473D-B479-3B7A3113B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CA73821-07DC-4CD5-9928-20E0AAFE6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41438" y="4038600"/>
            <a:ext cx="7010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Scenario tool development</a:t>
            </a:r>
          </a:p>
          <a:p>
            <a:pPr eaLnBrk="1" hangingPunct="1">
              <a:defRPr/>
            </a:pPr>
            <a:r>
              <a:rPr lang="en-US" sz="1800" dirty="0" smtClean="0"/>
              <a:t>WP6.11 Spatial load analysis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Liittymä- ja kulutustietojen käsittely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557338"/>
            <a:ext cx="4608513" cy="1728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Verkkotietojärjestelmästä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myös kiinteistötiedot (VTJ:ssä linkitettynä liittymille)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557338"/>
            <a:ext cx="29241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5-Point Star 6"/>
          <p:cNvSpPr/>
          <p:nvPr/>
        </p:nvSpPr>
        <p:spPr>
          <a:xfrm>
            <a:off x="1403350" y="2636838"/>
            <a:ext cx="107950" cy="10795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3346450"/>
            <a:ext cx="4176713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Osatehtävät (Kuormitusosuus 1)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96975"/>
            <a:ext cx="7056437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15616" y="1916113"/>
            <a:ext cx="7201297" cy="3097212"/>
          </a:xfrm>
          <a:prstGeom prst="rect">
            <a:avLst/>
          </a:prstGeom>
          <a:noFill/>
          <a:ln w="444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Valitaan aluejako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Aluejako valitaan pudotusvalikosta:</a:t>
            </a:r>
          </a:p>
          <a:p>
            <a:pPr lvl="1"/>
            <a:r>
              <a:rPr lang="fi-FI" dirty="0" smtClean="0"/>
              <a:t>asema- ja yleiskaava</a:t>
            </a:r>
          </a:p>
          <a:p>
            <a:pPr lvl="1"/>
            <a:r>
              <a:rPr lang="fi-FI" dirty="0" smtClean="0"/>
              <a:t>kaupunginosa</a:t>
            </a:r>
          </a:p>
          <a:p>
            <a:pPr lvl="1"/>
            <a:r>
              <a:rPr lang="fi-FI" dirty="0" smtClean="0"/>
              <a:t>kaupunginosa-alue</a:t>
            </a:r>
          </a:p>
          <a:p>
            <a:pPr lvl="1"/>
            <a:r>
              <a:rPr lang="fi-FI" dirty="0" smtClean="0"/>
              <a:t>kaupungin määrittelemä pienalue</a:t>
            </a:r>
          </a:p>
          <a:p>
            <a:pPr lvl="1"/>
            <a:r>
              <a:rPr lang="fi-FI" dirty="0" smtClean="0"/>
              <a:t>karttalehtijako</a:t>
            </a:r>
          </a:p>
          <a:p>
            <a:pPr lvl="1"/>
            <a:r>
              <a:rPr lang="fi-FI" dirty="0" smtClean="0"/>
              <a:t>joku muu ruutujako 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Valitaan aluejako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Aluejako valitaan pudotusvalikosta:</a:t>
            </a:r>
          </a:p>
          <a:p>
            <a:pPr lvl="1"/>
            <a:r>
              <a:rPr lang="fi-FI" dirty="0" smtClean="0"/>
              <a:t>pysyvä aluejako (esim. kaupunginosa-alueet; kiinteä ruutujako)</a:t>
            </a:r>
          </a:p>
          <a:p>
            <a:pPr lvl="1"/>
            <a:r>
              <a:rPr lang="fi-FI" dirty="0" smtClean="0"/>
              <a:t>pysyvä, hitaasti kehittyvä aluejako (sähköasemien jakelualueet)</a:t>
            </a:r>
          </a:p>
          <a:p>
            <a:pPr lvl="1"/>
            <a:r>
              <a:rPr lang="fi-FI" dirty="0" smtClean="0"/>
              <a:t>vaihtuva aluejako</a:t>
            </a:r>
          </a:p>
          <a:p>
            <a:pPr lvl="1"/>
            <a:r>
              <a:rPr lang="fi-FI" dirty="0" smtClean="0"/>
              <a:t>pääkäyttäjä määrittelee, minkä </a:t>
            </a:r>
            <a:r>
              <a:rPr lang="fi-FI" dirty="0" err="1" smtClean="0"/>
              <a:t>lajiset</a:t>
            </a:r>
            <a:r>
              <a:rPr lang="fi-FI" dirty="0" smtClean="0"/>
              <a:t> alueet muodostavat tarkastelussa käytettävät aluejaot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Valitaan tarkastelutaso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Tarkastelutaso valitaan pudotusvalikosta:</a:t>
            </a:r>
          </a:p>
          <a:p>
            <a:pPr lvl="1"/>
            <a:r>
              <a:rPr lang="fi-FI" dirty="0" smtClean="0"/>
              <a:t>Käyttäjäryhmittäin</a:t>
            </a:r>
          </a:p>
          <a:p>
            <a:pPr lvl="1"/>
            <a:r>
              <a:rPr lang="fi-FI" dirty="0" smtClean="0"/>
              <a:t>Liittymittäin</a:t>
            </a:r>
          </a:p>
          <a:p>
            <a:pPr lvl="1"/>
            <a:r>
              <a:rPr lang="fi-FI" dirty="0" smtClean="0"/>
              <a:t>Liittymätyypeittäin ?</a:t>
            </a:r>
          </a:p>
          <a:p>
            <a:pPr lvl="1"/>
            <a:r>
              <a:rPr lang="fi-FI" dirty="0" smtClean="0"/>
              <a:t>tms. 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Kulutus- ja ominaiskulutus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Vuosienergia kWh</a:t>
            </a:r>
          </a:p>
          <a:p>
            <a:r>
              <a:rPr lang="fi-FI" smtClean="0"/>
              <a:t>Pinta-ala m</a:t>
            </a:r>
            <a:r>
              <a:rPr lang="fi-FI" baseline="30000" smtClean="0"/>
              <a:t>2</a:t>
            </a:r>
          </a:p>
          <a:p>
            <a:r>
              <a:rPr lang="fi-FI" smtClean="0"/>
              <a:t>Ominaiskulutus kWh / m</a:t>
            </a:r>
            <a:r>
              <a:rPr lang="fi-FI" baseline="30000" smtClean="0"/>
              <a:t>2</a:t>
            </a:r>
            <a:endParaRPr lang="fi-FI" smtClean="0"/>
          </a:p>
          <a:p>
            <a:endParaRPr lang="fi-FI" sz="1200" smtClean="0"/>
          </a:p>
          <a:p>
            <a:r>
              <a:rPr lang="fi-FI" smtClean="0"/>
              <a:t>Vuosittainen huipputeho kW ?</a:t>
            </a:r>
          </a:p>
          <a:p>
            <a:r>
              <a:rPr lang="fi-FI" smtClean="0"/>
              <a:t>Ominaiskulutus kW / m</a:t>
            </a:r>
            <a:r>
              <a:rPr lang="fi-FI" baseline="30000" smtClean="0"/>
              <a:t>2</a:t>
            </a:r>
            <a:r>
              <a:rPr lang="fi-FI" smtClean="0"/>
              <a:t> ?</a:t>
            </a:r>
          </a:p>
          <a:p>
            <a:endParaRPr lang="fi-FI" sz="1200" smtClean="0"/>
          </a:p>
          <a:p>
            <a:r>
              <a:rPr lang="fi-FI" smtClean="0"/>
              <a:t>ominaiskulutukset (energiatehokkuuden kehittyminen) (per capita, per kerrosala, per kuutio,…)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fi-FI" smtClean="0"/>
              <a:t>Alat, energiat ja kulutusryhmät 1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981075"/>
            <a:ext cx="5683250" cy="564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1124744"/>
            <a:ext cx="8516850" cy="483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fi-FI" smtClean="0"/>
              <a:t>Alat, energiat ja kulutusryhmät 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Vertailu edelliseen kauteen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Taulukossa</a:t>
            </a:r>
          </a:p>
          <a:p>
            <a:pPr lvl="1"/>
            <a:r>
              <a:rPr lang="fi-FI" dirty="0" smtClean="0"/>
              <a:t>Edellinen vuosi vs. edellinen liukuva 12 kk</a:t>
            </a:r>
          </a:p>
          <a:p>
            <a:pPr lvl="1"/>
            <a:r>
              <a:rPr lang="fi-FI" dirty="0" smtClean="0"/>
              <a:t>Jatkuva kuukausittainen seuranta</a:t>
            </a:r>
          </a:p>
          <a:p>
            <a:pPr lvl="1"/>
            <a:r>
              <a:rPr lang="fi-FI" dirty="0" smtClean="0"/>
              <a:t>Seuranta-alueet ja -ryhmät (?) stabiileja</a:t>
            </a:r>
          </a:p>
          <a:p>
            <a:pPr lvl="1"/>
            <a:r>
              <a:rPr lang="fi-FI" dirty="0" smtClean="0"/>
              <a:t>korjaamattomat energia- ja teholukemat</a:t>
            </a:r>
          </a:p>
          <a:p>
            <a:pPr lvl="1"/>
            <a:r>
              <a:rPr lang="fi-FI" dirty="0" smtClean="0"/>
              <a:t>lämpötila- ja kalenterikorjatut energia- ja teholukemat</a:t>
            </a:r>
          </a:p>
          <a:p>
            <a:r>
              <a:rPr lang="fi-FI" dirty="0" smtClean="0"/>
              <a:t>Graafisesti (valituille taulukon riveille päällekkäiset tehokäyrät)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Vertailu edelliseen kauteen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Taulukossa</a:t>
            </a:r>
          </a:p>
          <a:p>
            <a:pPr lvl="1"/>
            <a:r>
              <a:rPr lang="fi-FI" smtClean="0"/>
              <a:t>todellinen, absoluuttinen muutos</a:t>
            </a:r>
          </a:p>
          <a:p>
            <a:pPr lvl="1"/>
            <a:r>
              <a:rPr lang="fi-FI" smtClean="0"/>
              <a:t>normeerattu muutos</a:t>
            </a:r>
          </a:p>
          <a:p>
            <a:pPr lvl="1"/>
            <a:r>
              <a:rPr lang="fi-FI" smtClean="0"/>
              <a:t>profiilin muutos (vuosienergiassa / kk-energiassa / vrk-energiassa (mikä viikonpäivä) / tuntienergiassa (mihin aikaan)</a:t>
            </a:r>
          </a:p>
          <a:p>
            <a:pPr lvl="1"/>
            <a:endParaRPr lang="fi-FI" sz="1200" smtClean="0"/>
          </a:p>
          <a:p>
            <a:pPr lvl="1"/>
            <a:r>
              <a:rPr lang="fi-FI" smtClean="0"/>
              <a:t>Kulutusmuutokset</a:t>
            </a:r>
          </a:p>
          <a:p>
            <a:pPr lvl="2"/>
            <a:r>
              <a:rPr lang="fi-FI" smtClean="0"/>
              <a:t>prosentteina?</a:t>
            </a:r>
          </a:p>
          <a:p>
            <a:pPr lvl="2"/>
            <a:r>
              <a:rPr lang="fi-FI" smtClean="0"/>
              <a:t>kWh?</a:t>
            </a:r>
          </a:p>
          <a:p>
            <a:pPr lvl="2"/>
            <a:r>
              <a:rPr lang="fi-FI" smtClean="0"/>
              <a:t>kW?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Osatehtävät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96975"/>
            <a:ext cx="7056437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Vertailu edelliseen kauteen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Graafisesti (valituille taulukon riveille päällekkäiset tehokäyrät)</a:t>
            </a:r>
          </a:p>
          <a:p>
            <a:endParaRPr lang="fi-FI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708275"/>
            <a:ext cx="34893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636838"/>
            <a:ext cx="34686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Kulutuksen kasvuprosentti kaupunginosittain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50" y="1873250"/>
            <a:ext cx="64389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143000"/>
          </a:xfrm>
        </p:spPr>
        <p:txBody>
          <a:bodyPr/>
          <a:lstStyle/>
          <a:p>
            <a:r>
              <a:rPr lang="fi-FI" smtClean="0"/>
              <a:t>Mittausten prosessointi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Lämpötilan ja kalenterin vaikutuksen eliminointi/huomiointi.</a:t>
            </a:r>
          </a:p>
          <a:p>
            <a:r>
              <a:rPr lang="fi-FI" smtClean="0"/>
              <a:t>Muuta?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143000"/>
          </a:xfrm>
        </p:spPr>
        <p:txBody>
          <a:bodyPr/>
          <a:lstStyle/>
          <a:p>
            <a:r>
              <a:rPr lang="fi-FI" smtClean="0"/>
              <a:t>Uudet sähkökäyttösovellukset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Kuormitusmallien</a:t>
            </a:r>
            <a:br>
              <a:rPr lang="fi-FI" smtClean="0"/>
            </a:br>
            <a:r>
              <a:rPr lang="fi-FI" smtClean="0"/>
              <a:t>luonti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412875"/>
            <a:ext cx="4265612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2276475"/>
            <a:ext cx="2586038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3789363"/>
            <a:ext cx="368300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143000"/>
          </a:xfrm>
        </p:spPr>
        <p:txBody>
          <a:bodyPr/>
          <a:lstStyle/>
          <a:p>
            <a:r>
              <a:rPr lang="fi-FI" smtClean="0"/>
              <a:t>Kuormitusmallit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SLY-tyyppisiä indeksisarjoja</a:t>
            </a:r>
          </a:p>
          <a:p>
            <a:r>
              <a:rPr lang="fi-FI" smtClean="0"/>
              <a:t>parannettu lämpötilakorjaus?</a:t>
            </a:r>
          </a:p>
          <a:p>
            <a:pPr lvl="1"/>
            <a:r>
              <a:rPr lang="fi-FI" smtClean="0"/>
              <a:t>Nykyään:</a:t>
            </a:r>
          </a:p>
          <a:p>
            <a:pPr lvl="2">
              <a:buFontTx/>
              <a:buNone/>
            </a:pPr>
            <a:endParaRPr lang="en-US" sz="1200" smtClean="0"/>
          </a:p>
          <a:p>
            <a:pPr lvl="2">
              <a:buFontTx/>
              <a:buNone/>
            </a:pPr>
            <a:r>
              <a:rPr lang="en-US" smtClean="0"/>
              <a:t>(OutIndex + kt * (T - Tdef)) * InIndex</a:t>
            </a:r>
          </a:p>
          <a:p>
            <a:pPr lvl="2">
              <a:buFontTx/>
              <a:buNone/>
            </a:pPr>
            <a:endParaRPr lang="en-US" sz="1200" smtClean="0"/>
          </a:p>
          <a:p>
            <a:pPr lvl="1"/>
            <a:r>
              <a:rPr lang="en-US" smtClean="0"/>
              <a:t>Muita mahdollisuuksia:</a:t>
            </a:r>
          </a:p>
          <a:p>
            <a:pPr lvl="1"/>
            <a:endParaRPr lang="en-US" sz="1200" smtClean="0"/>
          </a:p>
          <a:p>
            <a:pPr lvl="2">
              <a:buFontTx/>
              <a:buNone/>
            </a:pPr>
            <a:r>
              <a:rPr lang="en-US" smtClean="0"/>
              <a:t>(1 + kt * (T - Tdef)) * OutIndex * InIndex</a:t>
            </a:r>
          </a:p>
          <a:p>
            <a:pPr lvl="2">
              <a:buFontTx/>
              <a:buNone/>
            </a:pPr>
            <a:endParaRPr lang="en-US" sz="1200" smtClean="0"/>
          </a:p>
          <a:p>
            <a:pPr lvl="2">
              <a:buFontTx/>
              <a:buNone/>
            </a:pPr>
            <a:r>
              <a:rPr lang="en-US" smtClean="0"/>
              <a:t>OutIndex * InIndex + kt * (T - Tdef)</a:t>
            </a:r>
            <a:endParaRPr lang="fi-FI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062913" cy="1946275"/>
          </a:xfrm>
        </p:spPr>
        <p:txBody>
          <a:bodyPr/>
          <a:lstStyle/>
          <a:p>
            <a:pPr eaLnBrk="1" hangingPunct="1"/>
            <a:r>
              <a:rPr lang="fi-FI" dirty="0" smtClean="0"/>
              <a:t>Alueellinen sähkönkulutusanalyysi ja ennustaminen</a:t>
            </a:r>
            <a:br>
              <a:rPr lang="fi-FI" dirty="0" smtClean="0"/>
            </a:br>
            <a:r>
              <a:rPr lang="fi-FI" sz="2800" dirty="0" smtClean="0"/>
              <a:t>(aluekäsittelyn osuus 2)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Osatehtävät (Aluekäsittely 2)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96975"/>
            <a:ext cx="7056437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16013" y="5013325"/>
            <a:ext cx="6264275" cy="792163"/>
          </a:xfrm>
          <a:prstGeom prst="rect">
            <a:avLst/>
          </a:prstGeom>
          <a:noFill/>
          <a:ln w="444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Alueittainen kulutusennuste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557338"/>
            <a:ext cx="460851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sz="2000" dirty="0" smtClean="0"/>
              <a:t>Tarkastelualueen valinta: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i-FI" sz="1600" dirty="0" smtClean="0"/>
              <a:t>vakioalueet tietokannasta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i-FI" sz="1600" dirty="0" smtClean="0"/>
              <a:t>muodostetaan dynaamisesti istunnon aikana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i-FI" sz="1600" dirty="0" smtClean="0"/>
              <a:t>hierarkian (alin taso liittymä) mukaan (kulutus)tiedot periytyvät alemmalta tasolta ylemmälle, ylemmällä tasolla lisätty kulutus näkyy kohdentamattomana alemmilla tasoilla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fi-FI" sz="2000" dirty="0" smtClean="0"/>
              <a:t>Alueen muokkausmahdollisuus</a:t>
            </a:r>
          </a:p>
          <a:p>
            <a:pPr marL="742950" lvl="2" indent="-342900" eaLnBrk="1" hangingPunct="1">
              <a:lnSpc>
                <a:spcPct val="90000"/>
              </a:lnSpc>
              <a:defRPr/>
            </a:pPr>
            <a:r>
              <a:rPr lang="fi-FI" sz="1600" i="1" dirty="0" smtClean="0"/>
              <a:t>Valitse, Lisää, Poista, Muuta, Jaa, Yhdistä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fi-FI" sz="2000" dirty="0" smtClean="0"/>
              <a:t>Uusien alueiden tallennusmahdollisuus suunnitelmiin</a:t>
            </a:r>
          </a:p>
          <a:p>
            <a:pPr marL="742950" lvl="2" indent="-342900" eaLnBrk="1" hangingPunct="1">
              <a:lnSpc>
                <a:spcPct val="90000"/>
              </a:lnSpc>
              <a:defRPr/>
            </a:pPr>
            <a:r>
              <a:rPr lang="fi-FI" sz="1600" dirty="0" smtClean="0"/>
              <a:t>historia-käsittely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None/>
              <a:defRPr/>
            </a:pPr>
            <a:endParaRPr lang="fi-FI" sz="1600" dirty="0" smtClean="0"/>
          </a:p>
          <a:p>
            <a:pPr marL="742950" lvl="2" indent="-342900" eaLnBrk="1" hangingPunct="1">
              <a:lnSpc>
                <a:spcPct val="90000"/>
              </a:lnSpc>
              <a:defRPr/>
            </a:pPr>
            <a:endParaRPr lang="fi-FI" sz="1600" dirty="0" smtClean="0"/>
          </a:p>
          <a:p>
            <a:pPr marL="742950" lvl="2" indent="-342900" eaLnBrk="1" hangingPunct="1">
              <a:lnSpc>
                <a:spcPct val="90000"/>
              </a:lnSpc>
              <a:defRPr/>
            </a:pPr>
            <a:endParaRPr lang="fi-FI" sz="1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557338"/>
            <a:ext cx="29241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Point Star 4"/>
          <p:cNvSpPr/>
          <p:nvPr/>
        </p:nvSpPr>
        <p:spPr>
          <a:xfrm>
            <a:off x="1403350" y="2636838"/>
            <a:ext cx="107950" cy="10795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Alueittainen kulutusennuste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557338"/>
            <a:ext cx="460851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sz="2000" dirty="0" smtClean="0"/>
              <a:t>Kehitysskenaarion määrittäminen: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i-FI" sz="1600" dirty="0" smtClean="0"/>
              <a:t>Miten maankäyttö muuttuu ajan kuluessa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i-FI" sz="1600" dirty="0" smtClean="0"/>
              <a:t>Miten sähkönkäyttö muuttuu alueellisesti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fi-FI" sz="1200" dirty="0" smtClean="0"/>
              <a:t>Nykyisen muutos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fi-FI" sz="1200" dirty="0" smtClean="0"/>
              <a:t>Uudet  sähkönkäyttötyypit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i-FI" sz="1600" dirty="0" smtClean="0"/>
              <a:t>Miten väestö muuttuu alueellisesti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fi-FI" sz="1200" dirty="0" smtClean="0"/>
              <a:t>Vaikutus sähkön käyttöön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fi-FI" sz="2000" dirty="0" smtClean="0"/>
              <a:t>Skenaarioiden mallinnus:</a:t>
            </a:r>
          </a:p>
          <a:p>
            <a:pPr marL="742950" lvl="2" indent="-342900" eaLnBrk="1" hangingPunct="1">
              <a:lnSpc>
                <a:spcPct val="90000"/>
              </a:lnSpc>
              <a:defRPr/>
            </a:pPr>
            <a:r>
              <a:rPr lang="fi-FI" sz="1600" dirty="0" smtClean="0"/>
              <a:t>Toteutunut kulutus lähtötietona/-kohtana</a:t>
            </a:r>
          </a:p>
          <a:p>
            <a:pPr marL="742950" lvl="2" indent="-342900" eaLnBrk="1" hangingPunct="1">
              <a:lnSpc>
                <a:spcPct val="90000"/>
              </a:lnSpc>
              <a:defRPr/>
            </a:pPr>
            <a:r>
              <a:rPr lang="fi-FI" sz="1600" dirty="0" smtClean="0"/>
              <a:t>Tulevan rakentamisen muutokset</a:t>
            </a:r>
          </a:p>
          <a:p>
            <a:pPr marL="742950" lvl="2" indent="-342900" eaLnBrk="1" hangingPunct="1">
              <a:lnSpc>
                <a:spcPct val="90000"/>
              </a:lnSpc>
              <a:defRPr/>
            </a:pPr>
            <a:r>
              <a:rPr lang="fi-FI" sz="1600" dirty="0" smtClean="0"/>
              <a:t>Lämmitystapojen muutos alueella</a:t>
            </a:r>
          </a:p>
          <a:p>
            <a:pPr marL="742950" lvl="2" indent="-342900" eaLnBrk="1" hangingPunct="1">
              <a:lnSpc>
                <a:spcPct val="90000"/>
              </a:lnSpc>
              <a:defRPr/>
            </a:pPr>
            <a:r>
              <a:rPr lang="fi-FI" sz="1600" dirty="0" smtClean="0"/>
              <a:t>Alueellisten tyyppikäyrien muokkaukset</a:t>
            </a:r>
          </a:p>
          <a:p>
            <a:pPr marL="742950" lvl="2" indent="-342900" eaLnBrk="1" hangingPunct="1">
              <a:lnSpc>
                <a:spcPct val="90000"/>
              </a:lnSpc>
              <a:defRPr/>
            </a:pPr>
            <a:r>
              <a:rPr lang="fi-FI" sz="1600" dirty="0" smtClean="0"/>
              <a:t>Vakiokerrointen muutosten vaikutus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fi-FI" sz="2000" dirty="0" smtClean="0"/>
              <a:t>Skenaarioiden käsittely:</a:t>
            </a:r>
          </a:p>
          <a:p>
            <a:pPr marL="742950" lvl="2" indent="-342900" eaLnBrk="1" hangingPunct="1">
              <a:lnSpc>
                <a:spcPct val="90000"/>
              </a:lnSpc>
              <a:defRPr/>
            </a:pPr>
            <a:r>
              <a:rPr lang="fi-FI" sz="1600" dirty="0" smtClean="0"/>
              <a:t>historia-käsittely eri skenaarioiden vertailua varten</a:t>
            </a:r>
          </a:p>
          <a:p>
            <a:pPr marL="1200150" lvl="3" indent="-342900" eaLnBrk="1" hangingPunct="1">
              <a:lnSpc>
                <a:spcPct val="90000"/>
              </a:lnSpc>
              <a:defRPr/>
            </a:pPr>
            <a:r>
              <a:rPr lang="fi-FI" sz="1200" dirty="0" smtClean="0"/>
              <a:t>lähtötiedot &amp; tulokset talteen suunnitelmiin 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557338"/>
            <a:ext cx="29241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Point Star 4"/>
          <p:cNvSpPr/>
          <p:nvPr/>
        </p:nvSpPr>
        <p:spPr>
          <a:xfrm>
            <a:off x="1403350" y="2636838"/>
            <a:ext cx="107950" cy="10795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Tulevan rakentamisen skenaario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9475" y="1600200"/>
            <a:ext cx="52673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i-FI" sz="2000" dirty="0" smtClean="0"/>
              <a:t>Alueen valinta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000" dirty="0" smtClean="0"/>
              <a:t>Toteutuneen rakennuskannan määritys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sz="1800" dirty="0" smtClean="0"/>
              <a:t>Aluekohteen kiinteistötiedoista kiinteistöittäin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sz="1800" dirty="0" smtClean="0"/>
              <a:t>Kiinteistö- ja varantotiedoista myös potentiaali eli käyttämätön </a:t>
            </a:r>
            <a:r>
              <a:rPr lang="fi-FI" sz="1800" dirty="0" err="1" smtClean="0"/>
              <a:t>rak.oik</a:t>
            </a:r>
            <a:r>
              <a:rPr lang="fi-FI" sz="18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000" dirty="0" smtClean="0"/>
              <a:t>Aluekohteen nykyiset  ominaiskulutukset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sz="1800" dirty="0" smtClean="0"/>
              <a:t>Liittymä –, käyttöpaikka- ja kiinteistötiedoista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sz="2000" dirty="0" smtClean="0"/>
              <a:t>Alueellisen summakäyrän muodostus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sz="1800" dirty="0" smtClean="0"/>
              <a:t>Käyttäjäryhmittäiset tyyppikäyrät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fi-FI" sz="1800" dirty="0" smtClean="0"/>
          </a:p>
          <a:p>
            <a:pPr marL="400050" eaLnBrk="1" hangingPunct="1">
              <a:lnSpc>
                <a:spcPct val="80000"/>
              </a:lnSpc>
              <a:defRPr/>
            </a:pPr>
            <a:r>
              <a:rPr lang="fi-FI" sz="2200" dirty="0" smtClean="0"/>
              <a:t>Tulevan rakentamisen vaikutus alueellisesti</a:t>
            </a:r>
          </a:p>
          <a:p>
            <a:pPr marL="800100" lvl="1" eaLnBrk="1" hangingPunct="1">
              <a:lnSpc>
                <a:spcPct val="80000"/>
              </a:lnSpc>
              <a:defRPr/>
            </a:pPr>
            <a:r>
              <a:rPr lang="fi-FI" sz="1800" dirty="0" smtClean="0"/>
              <a:t>Potentiaali  x  ominaiskulutus per ryhmä (asuminen, toimitilat …)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557338"/>
            <a:ext cx="29241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062913" cy="1946275"/>
          </a:xfrm>
        </p:spPr>
        <p:txBody>
          <a:bodyPr/>
          <a:lstStyle/>
          <a:p>
            <a:pPr eaLnBrk="1" hangingPunct="1"/>
            <a:r>
              <a:rPr lang="fi-FI" dirty="0" smtClean="0"/>
              <a:t>Alueellinen sähkönkulutusanalyysi ja ennustaminen</a:t>
            </a:r>
            <a:br>
              <a:rPr lang="fi-FI" dirty="0" smtClean="0"/>
            </a:br>
            <a:r>
              <a:rPr lang="fi-FI" sz="2800" dirty="0" smtClean="0"/>
              <a:t>(aluekäsittelyn osuus 1)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32"/>
          </a:xfrm>
        </p:spPr>
        <p:txBody>
          <a:bodyPr>
            <a:normAutofit/>
          </a:bodyPr>
          <a:lstStyle/>
          <a:p>
            <a:r>
              <a:rPr lang="fi-FI" sz="3600" dirty="0" smtClean="0"/>
              <a:t>Aluekohteen hierarkia</a:t>
            </a:r>
            <a:endParaRPr lang="fi-FI" sz="3600" dirty="0"/>
          </a:p>
        </p:txBody>
      </p:sp>
      <p:sp>
        <p:nvSpPr>
          <p:cNvPr id="4" name="Oval 3"/>
          <p:cNvSpPr/>
          <p:nvPr/>
        </p:nvSpPr>
        <p:spPr>
          <a:xfrm>
            <a:off x="714348" y="1071546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000" dirty="0" smtClean="0">
                <a:solidFill>
                  <a:schemeClr val="tx1"/>
                </a:solidFill>
              </a:rPr>
              <a:t>3A</a:t>
            </a:r>
            <a:endParaRPr lang="fi-FI" sz="3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14348" y="264318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000" dirty="0" smtClean="0">
                <a:solidFill>
                  <a:schemeClr val="tx1"/>
                </a:solidFill>
              </a:rPr>
              <a:t>2A</a:t>
            </a:r>
            <a:endParaRPr lang="fi-FI" sz="3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28926" y="264318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000" dirty="0" smtClean="0">
                <a:solidFill>
                  <a:schemeClr val="tx1"/>
                </a:solidFill>
              </a:rPr>
              <a:t>2B</a:t>
            </a:r>
            <a:endParaRPr lang="fi-FI" sz="3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14348" y="414338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000" dirty="0" smtClean="0">
                <a:solidFill>
                  <a:schemeClr val="tx1"/>
                </a:solidFill>
              </a:rPr>
              <a:t>1A</a:t>
            </a:r>
            <a:endParaRPr lang="fi-FI" sz="3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357422" y="414338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000" dirty="0" smtClean="0">
                <a:solidFill>
                  <a:schemeClr val="tx1"/>
                </a:solidFill>
              </a:rPr>
              <a:t>1B</a:t>
            </a:r>
            <a:endParaRPr lang="fi-FI" sz="3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29058" y="4143380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000" dirty="0" smtClean="0">
                <a:solidFill>
                  <a:schemeClr val="tx1"/>
                </a:solidFill>
              </a:rPr>
              <a:t>1C</a:t>
            </a:r>
            <a:endParaRPr lang="fi-FI" sz="30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4" idx="4"/>
            <a:endCxn id="5" idx="0"/>
          </p:cNvCxnSpPr>
          <p:nvPr/>
        </p:nvCxnSpPr>
        <p:spPr>
          <a:xfrm rot="5400000">
            <a:off x="821505" y="2285992"/>
            <a:ext cx="7143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4"/>
            <a:endCxn id="7" idx="0"/>
          </p:cNvCxnSpPr>
          <p:nvPr/>
        </p:nvCxnSpPr>
        <p:spPr>
          <a:xfrm rot="5400000">
            <a:off x="857224" y="3821909"/>
            <a:ext cx="6429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57818" y="2643182"/>
            <a:ext cx="928694" cy="8572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3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 rot="16200000" flipH="1">
            <a:off x="1803252" y="1507046"/>
            <a:ext cx="965464" cy="15578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9" idx="0"/>
          </p:cNvCxnSpPr>
          <p:nvPr/>
        </p:nvCxnSpPr>
        <p:spPr>
          <a:xfrm rot="16200000" flipH="1">
            <a:off x="3673268" y="3423243"/>
            <a:ext cx="768484" cy="6717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0"/>
            <a:endCxn id="6" idx="3"/>
          </p:cNvCxnSpPr>
          <p:nvPr/>
        </p:nvCxnSpPr>
        <p:spPr>
          <a:xfrm rot="5400000" flipH="1" flipV="1">
            <a:off x="2559107" y="3637558"/>
            <a:ext cx="768484" cy="2431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12" idx="1"/>
          </p:cNvCxnSpPr>
          <p:nvPr/>
        </p:nvCxnSpPr>
        <p:spPr>
          <a:xfrm rot="16200000" flipH="1">
            <a:off x="3017698" y="292600"/>
            <a:ext cx="965464" cy="398678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2910" y="507207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100 m</a:t>
            </a:r>
            <a:r>
              <a:rPr lang="fi-FI" baseline="30000" dirty="0" smtClean="0"/>
              <a:t>2</a:t>
            </a:r>
            <a:r>
              <a:rPr lang="fi-FI" dirty="0" smtClean="0"/>
              <a:t> S</a:t>
            </a:r>
          </a:p>
          <a:p>
            <a:pPr algn="ctr"/>
            <a:r>
              <a:rPr lang="fi-FI" dirty="0" smtClean="0"/>
              <a:t>(100 m</a:t>
            </a:r>
            <a:r>
              <a:rPr lang="fi-FI" baseline="30000" dirty="0" smtClean="0"/>
              <a:t>2</a:t>
            </a:r>
            <a:r>
              <a:rPr lang="fi-FI" dirty="0" smtClean="0"/>
              <a:t> S)</a:t>
            </a:r>
            <a:endParaRPr lang="fi-FI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5786454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S = Sähkölämmitys</a:t>
            </a:r>
          </a:p>
          <a:p>
            <a:r>
              <a:rPr lang="fi-FI" sz="1600" dirty="0" smtClean="0"/>
              <a:t>K = Kaukolämmitys</a:t>
            </a:r>
          </a:p>
          <a:p>
            <a:r>
              <a:rPr lang="fi-FI" sz="1600" dirty="0" smtClean="0"/>
              <a:t>T = Tuulivoima</a:t>
            </a:r>
            <a:endParaRPr lang="fi-FI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214546" y="507207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50 m</a:t>
            </a:r>
            <a:r>
              <a:rPr lang="fi-FI" baseline="30000" dirty="0" smtClean="0"/>
              <a:t>2</a:t>
            </a:r>
            <a:r>
              <a:rPr lang="fi-FI" dirty="0" smtClean="0"/>
              <a:t> S</a:t>
            </a:r>
          </a:p>
          <a:p>
            <a:pPr algn="ctr"/>
            <a:r>
              <a:rPr lang="fi-FI" dirty="0" smtClean="0"/>
              <a:t>(100 m</a:t>
            </a:r>
            <a:r>
              <a:rPr lang="fi-FI" baseline="30000" dirty="0" smtClean="0"/>
              <a:t>2</a:t>
            </a:r>
            <a:r>
              <a:rPr lang="fi-FI" dirty="0" smtClean="0"/>
              <a:t> S)</a:t>
            </a:r>
            <a:endParaRPr lang="fi-FI" dirty="0"/>
          </a:p>
        </p:txBody>
      </p:sp>
      <p:sp>
        <p:nvSpPr>
          <p:cNvPr id="20" name="TextBox 19"/>
          <p:cNvSpPr txBox="1"/>
          <p:nvPr/>
        </p:nvSpPr>
        <p:spPr>
          <a:xfrm>
            <a:off x="3786182" y="507207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100 m</a:t>
            </a:r>
            <a:r>
              <a:rPr lang="fi-FI" baseline="30000" dirty="0" smtClean="0"/>
              <a:t>2</a:t>
            </a:r>
            <a:r>
              <a:rPr lang="fi-FI" dirty="0" smtClean="0"/>
              <a:t> K</a:t>
            </a:r>
          </a:p>
          <a:p>
            <a:pPr algn="ctr"/>
            <a:endParaRPr lang="fi-FI" dirty="0"/>
          </a:p>
        </p:txBody>
      </p:sp>
      <p:sp>
        <p:nvSpPr>
          <p:cNvPr id="21" name="TextBox 20"/>
          <p:cNvSpPr txBox="1"/>
          <p:nvPr/>
        </p:nvSpPr>
        <p:spPr>
          <a:xfrm>
            <a:off x="2786050" y="5786454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Suluissa olevat arvot kuvaavat jäljellä olevaa rakennusoikeutta</a:t>
            </a:r>
            <a:endParaRPr lang="fi-FI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643042" y="278605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100 m</a:t>
            </a:r>
            <a:r>
              <a:rPr lang="fi-FI" baseline="30000" dirty="0" smtClean="0"/>
              <a:t>2</a:t>
            </a:r>
            <a:r>
              <a:rPr lang="fi-FI" dirty="0" smtClean="0"/>
              <a:t> S</a:t>
            </a:r>
          </a:p>
          <a:p>
            <a:pPr algn="ctr"/>
            <a:r>
              <a:rPr lang="fi-FI" dirty="0" smtClean="0"/>
              <a:t>(100 m</a:t>
            </a:r>
            <a:r>
              <a:rPr lang="fi-FI" baseline="30000" dirty="0" smtClean="0"/>
              <a:t>2</a:t>
            </a:r>
            <a:r>
              <a:rPr lang="fi-FI" dirty="0" smtClean="0"/>
              <a:t> S)</a:t>
            </a:r>
            <a:endParaRPr lang="fi-FI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2714620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50 m</a:t>
            </a:r>
            <a:r>
              <a:rPr lang="fi-FI" baseline="30000" dirty="0" smtClean="0"/>
              <a:t>2</a:t>
            </a:r>
            <a:r>
              <a:rPr lang="fi-FI" dirty="0" smtClean="0"/>
              <a:t> S</a:t>
            </a:r>
          </a:p>
          <a:p>
            <a:pPr algn="ctr"/>
            <a:r>
              <a:rPr lang="fi-FI" dirty="0" smtClean="0"/>
              <a:t>100 m</a:t>
            </a:r>
            <a:r>
              <a:rPr lang="fi-FI" baseline="30000" dirty="0" smtClean="0"/>
              <a:t>2</a:t>
            </a:r>
            <a:r>
              <a:rPr lang="fi-FI" dirty="0" smtClean="0"/>
              <a:t> K</a:t>
            </a:r>
          </a:p>
          <a:p>
            <a:pPr algn="ctr"/>
            <a:r>
              <a:rPr lang="fi-FI" dirty="0" smtClean="0"/>
              <a:t>(100 m</a:t>
            </a:r>
            <a:r>
              <a:rPr lang="fi-FI" baseline="30000" dirty="0" smtClean="0"/>
              <a:t>2</a:t>
            </a:r>
            <a:r>
              <a:rPr lang="fi-FI" dirty="0" smtClean="0"/>
              <a:t> S)</a:t>
            </a:r>
            <a:endParaRPr lang="fi-FI" dirty="0"/>
          </a:p>
        </p:txBody>
      </p:sp>
      <p:sp>
        <p:nvSpPr>
          <p:cNvPr id="24" name="TextBox 23"/>
          <p:cNvSpPr txBox="1"/>
          <p:nvPr/>
        </p:nvSpPr>
        <p:spPr>
          <a:xfrm>
            <a:off x="1928794" y="1000108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150 m</a:t>
            </a:r>
            <a:r>
              <a:rPr lang="fi-FI" baseline="30000" dirty="0" smtClean="0"/>
              <a:t>2</a:t>
            </a:r>
            <a:r>
              <a:rPr lang="fi-FI" dirty="0" smtClean="0"/>
              <a:t> S</a:t>
            </a:r>
          </a:p>
          <a:p>
            <a:pPr algn="ctr"/>
            <a:r>
              <a:rPr lang="fi-FI" dirty="0" smtClean="0"/>
              <a:t>100 m</a:t>
            </a:r>
            <a:r>
              <a:rPr lang="fi-FI" baseline="30000" dirty="0" smtClean="0"/>
              <a:t>2</a:t>
            </a:r>
            <a:r>
              <a:rPr lang="fi-FI" dirty="0" smtClean="0"/>
              <a:t> K</a:t>
            </a:r>
          </a:p>
          <a:p>
            <a:pPr algn="ctr"/>
            <a:r>
              <a:rPr lang="fi-FI" dirty="0" smtClean="0"/>
              <a:t>(200 m</a:t>
            </a:r>
            <a:r>
              <a:rPr lang="fi-FI" baseline="30000" dirty="0" smtClean="0"/>
              <a:t>2</a:t>
            </a:r>
            <a:r>
              <a:rPr lang="fi-FI" dirty="0" smtClean="0"/>
              <a:t> S)</a:t>
            </a:r>
            <a:endParaRPr lang="fi-FI" dirty="0"/>
          </a:p>
        </p:txBody>
      </p:sp>
      <p:sp>
        <p:nvSpPr>
          <p:cNvPr id="25" name="TextBox 24"/>
          <p:cNvSpPr txBox="1"/>
          <p:nvPr/>
        </p:nvSpPr>
        <p:spPr>
          <a:xfrm>
            <a:off x="5357818" y="4214818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Alimman tason (taso 1) kohteet ovat liittymiä</a:t>
            </a:r>
            <a:endParaRPr lang="fi-FI" dirty="0"/>
          </a:p>
        </p:txBody>
      </p:sp>
      <p:sp>
        <p:nvSpPr>
          <p:cNvPr id="26" name="TextBox 25"/>
          <p:cNvSpPr txBox="1"/>
          <p:nvPr/>
        </p:nvSpPr>
        <p:spPr>
          <a:xfrm>
            <a:off x="6357950" y="2643182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Kohdentamaton:</a:t>
            </a:r>
          </a:p>
          <a:p>
            <a:pPr algn="ctr"/>
            <a:r>
              <a:rPr lang="fi-FI" dirty="0" smtClean="0"/>
              <a:t>+100 m</a:t>
            </a:r>
            <a:r>
              <a:rPr lang="fi-FI" baseline="30000" dirty="0" smtClean="0"/>
              <a:t>2</a:t>
            </a:r>
            <a:r>
              <a:rPr lang="fi-FI" dirty="0" smtClean="0"/>
              <a:t> S</a:t>
            </a:r>
          </a:p>
          <a:p>
            <a:pPr algn="ctr"/>
            <a:r>
              <a:rPr lang="fi-FI" dirty="0" smtClean="0"/>
              <a:t>-50 ’yksikköä’ 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57818" y="5786454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Tuotanto on merkitty negatiivisena kuormana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1802" y="1000108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Kohdentamaton:</a:t>
            </a:r>
          </a:p>
          <a:p>
            <a:pPr algn="ctr"/>
            <a:r>
              <a:rPr lang="fi-FI" dirty="0" smtClean="0"/>
              <a:t>+100 m</a:t>
            </a:r>
            <a:r>
              <a:rPr lang="fi-FI" baseline="30000" dirty="0" smtClean="0"/>
              <a:t>2</a:t>
            </a:r>
            <a:r>
              <a:rPr lang="fi-FI" dirty="0" smtClean="0"/>
              <a:t> S</a:t>
            </a:r>
          </a:p>
          <a:p>
            <a:pPr algn="ctr"/>
            <a:r>
              <a:rPr lang="fi-FI" dirty="0" smtClean="0"/>
              <a:t>-50 ’yksikköä’ T</a:t>
            </a:r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Tulevan rakentamisen skenaario</a:t>
            </a:r>
            <a:endParaRPr lang="en-US" smtClean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700213"/>
            <a:ext cx="6618287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Lämmitystapamuutosten skenaario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1557338"/>
            <a:ext cx="4968875" cy="2332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sz="2000" smtClean="0"/>
              <a:t>Alueen valinta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smtClean="0"/>
              <a:t>Nykyisten lämmitystapojen analysointi 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800" smtClean="0"/>
              <a:t>lukumäärät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800" smtClean="0"/>
              <a:t>energiamäärät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800" smtClean="0"/>
              <a:t>prosenttiosuudet/jakaumat 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smtClean="0"/>
              <a:t>Muutosten mallintaminen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800" smtClean="0"/>
              <a:t>Lukumääriä tai prosenttiosuuksia muuttamalla (joko taulukkoon tai aluekohteen tietoihin suoraan)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i-FI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4149725"/>
            <a:ext cx="35528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557338"/>
            <a:ext cx="29241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fi-FI" sz="3600" dirty="0" smtClean="0"/>
              <a:t>Aluekohteen käyttöliittymän/syöttötietojen määrittelyä</a:t>
            </a:r>
            <a:endParaRPr lang="fi-FI" sz="36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500034" y="2857496"/>
            <a:ext cx="8229600" cy="3429024"/>
          </a:xfrm>
        </p:spPr>
        <p:txBody>
          <a:bodyPr>
            <a:normAutofit/>
          </a:bodyPr>
          <a:lstStyle/>
          <a:p>
            <a:r>
              <a:rPr lang="fi-FI" sz="1800" dirty="0" smtClean="0"/>
              <a:t>Yllä oleva kuva esittää yhden aluekohteen neliötiedot ja mahdollistaa niiden muokkauksen</a:t>
            </a:r>
          </a:p>
          <a:p>
            <a:r>
              <a:rPr lang="fi-FI" sz="1800" dirty="0" smtClean="0"/>
              <a:t>Varanto määritellään ryhmälle (tässä esimerkissä sähkölämmitys)</a:t>
            </a:r>
          </a:p>
          <a:p>
            <a:pPr lvl="1"/>
            <a:r>
              <a:rPr lang="fi-FI" sz="1800" dirty="0" smtClean="0"/>
              <a:t>Ennuste tulee laatia niin, että se määrittelee mihin sähkölämmitys-ryhmän profiileista uudet neliöt kuuluvat</a:t>
            </a:r>
            <a:endParaRPr lang="fi-FI" sz="1400" dirty="0" smtClean="0"/>
          </a:p>
          <a:p>
            <a:r>
              <a:rPr lang="fi-FI" sz="1800" dirty="0" smtClean="0"/>
              <a:t>Tässä esitetty esimerkiksi vuosi 2020, mutta aikaportaita voi olla useita</a:t>
            </a:r>
            <a:endParaRPr lang="fi-FI" sz="1400" dirty="0" smtClean="0"/>
          </a:p>
          <a:p>
            <a:r>
              <a:rPr lang="fi-FI" sz="1800" dirty="0" smtClean="0"/>
              <a:t>Kohta +/- on tarkoitettu käyttäjän tekemiin lisämuokkauksiin suhteessa ennusteessa määriteltyihin arvoihin (ennusteen arvot ovat muokattu versio kaavoitustiedoista)</a:t>
            </a:r>
            <a:endParaRPr lang="fi-FI" sz="1800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285852" y="1500174"/>
          <a:ext cx="6096002" cy="981960"/>
        </p:xfrm>
        <a:graphic>
          <a:graphicData uri="http://schemas.openxmlformats.org/drawingml/2006/table">
            <a:tbl>
              <a:tblPr/>
              <a:tblGrid>
                <a:gridCol w="1005526"/>
                <a:gridCol w="966247"/>
                <a:gridCol w="769856"/>
                <a:gridCol w="557753"/>
                <a:gridCol w="1225485"/>
                <a:gridCol w="243526"/>
                <a:gridCol w="769856"/>
                <a:gridCol w="557753"/>
              </a:tblGrid>
              <a:tr h="19639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Ryhmä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Profiili</a:t>
                      </a:r>
                    </a:p>
                  </a:txBody>
                  <a:tcPr marL="7856" marR="7856" marT="785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Nykytila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9639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Rakennettu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Varanto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Lisäys ennusteesta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+/-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Rakennettu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Varanto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9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Sähkölämmitys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9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Sähköl., vanha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#N/A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#N/A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9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Sähköl., uusi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#N/A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#N/A</a:t>
                      </a:r>
                    </a:p>
                  </a:txBody>
                  <a:tcPr marL="7856" marR="7856" marT="78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uolivapaa piirto 4"/>
          <p:cNvSpPr/>
          <p:nvPr/>
        </p:nvSpPr>
        <p:spPr>
          <a:xfrm>
            <a:off x="1390650" y="3600450"/>
            <a:ext cx="336550" cy="196850"/>
          </a:xfrm>
          <a:custGeom>
            <a:avLst/>
            <a:gdLst>
              <a:gd name="connsiteX0" fmla="*/ 0 w 336550"/>
              <a:gd name="connsiteY0" fmla="*/ 127000 h 196850"/>
              <a:gd name="connsiteX1" fmla="*/ 234950 w 336550"/>
              <a:gd name="connsiteY1" fmla="*/ 196850 h 196850"/>
              <a:gd name="connsiteX2" fmla="*/ 336550 w 336550"/>
              <a:gd name="connsiteY2" fmla="*/ 120650 h 196850"/>
              <a:gd name="connsiteX3" fmla="*/ 241300 w 336550"/>
              <a:gd name="connsiteY3" fmla="*/ 0 h 196850"/>
              <a:gd name="connsiteX4" fmla="*/ 0 w 336550"/>
              <a:gd name="connsiteY4" fmla="*/ 12700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550" h="196850">
                <a:moveTo>
                  <a:pt x="0" y="127000"/>
                </a:moveTo>
                <a:lnTo>
                  <a:pt x="234950" y="196850"/>
                </a:lnTo>
                <a:lnTo>
                  <a:pt x="336550" y="120650"/>
                </a:lnTo>
                <a:lnTo>
                  <a:pt x="241300" y="0"/>
                </a:lnTo>
                <a:lnTo>
                  <a:pt x="0" y="127000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Puolivapaa piirto 5"/>
          <p:cNvSpPr/>
          <p:nvPr/>
        </p:nvSpPr>
        <p:spPr>
          <a:xfrm>
            <a:off x="1530350" y="3517900"/>
            <a:ext cx="450850" cy="476250"/>
          </a:xfrm>
          <a:custGeom>
            <a:avLst/>
            <a:gdLst>
              <a:gd name="connsiteX0" fmla="*/ 0 w 450850"/>
              <a:gd name="connsiteY0" fmla="*/ 266700 h 476250"/>
              <a:gd name="connsiteX1" fmla="*/ 133350 w 450850"/>
              <a:gd name="connsiteY1" fmla="*/ 469900 h 476250"/>
              <a:gd name="connsiteX2" fmla="*/ 215900 w 450850"/>
              <a:gd name="connsiteY2" fmla="*/ 476250 h 476250"/>
              <a:gd name="connsiteX3" fmla="*/ 228600 w 450850"/>
              <a:gd name="connsiteY3" fmla="*/ 419100 h 476250"/>
              <a:gd name="connsiteX4" fmla="*/ 450850 w 450850"/>
              <a:gd name="connsiteY4" fmla="*/ 247650 h 476250"/>
              <a:gd name="connsiteX5" fmla="*/ 304800 w 450850"/>
              <a:gd name="connsiteY5" fmla="*/ 0 h 476250"/>
              <a:gd name="connsiteX6" fmla="*/ 95250 w 450850"/>
              <a:gd name="connsiteY6" fmla="*/ 76200 h 476250"/>
              <a:gd name="connsiteX7" fmla="*/ 196850 w 450850"/>
              <a:gd name="connsiteY7" fmla="*/ 190500 h 476250"/>
              <a:gd name="connsiteX8" fmla="*/ 95250 w 450850"/>
              <a:gd name="connsiteY8" fmla="*/ 285750 h 476250"/>
              <a:gd name="connsiteX9" fmla="*/ 0 w 450850"/>
              <a:gd name="connsiteY9" fmla="*/ 26670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850" h="476250">
                <a:moveTo>
                  <a:pt x="0" y="266700"/>
                </a:moveTo>
                <a:lnTo>
                  <a:pt x="133350" y="469900"/>
                </a:lnTo>
                <a:lnTo>
                  <a:pt x="215900" y="476250"/>
                </a:lnTo>
                <a:lnTo>
                  <a:pt x="228600" y="419100"/>
                </a:lnTo>
                <a:lnTo>
                  <a:pt x="450850" y="247650"/>
                </a:lnTo>
                <a:lnTo>
                  <a:pt x="304800" y="0"/>
                </a:lnTo>
                <a:lnTo>
                  <a:pt x="95250" y="76200"/>
                </a:lnTo>
                <a:lnTo>
                  <a:pt x="196850" y="190500"/>
                </a:lnTo>
                <a:lnTo>
                  <a:pt x="95250" y="28575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Puolivapaa piirto 6"/>
          <p:cNvSpPr/>
          <p:nvPr/>
        </p:nvSpPr>
        <p:spPr>
          <a:xfrm>
            <a:off x="2038350" y="3790950"/>
            <a:ext cx="387350" cy="546100"/>
          </a:xfrm>
          <a:custGeom>
            <a:avLst/>
            <a:gdLst>
              <a:gd name="connsiteX0" fmla="*/ 6350 w 387350"/>
              <a:gd name="connsiteY0" fmla="*/ 0 h 546100"/>
              <a:gd name="connsiteX1" fmla="*/ 0 w 387350"/>
              <a:gd name="connsiteY1" fmla="*/ 101600 h 546100"/>
              <a:gd name="connsiteX2" fmla="*/ 247650 w 387350"/>
              <a:gd name="connsiteY2" fmla="*/ 546100 h 546100"/>
              <a:gd name="connsiteX3" fmla="*/ 387350 w 387350"/>
              <a:gd name="connsiteY3" fmla="*/ 476250 h 546100"/>
              <a:gd name="connsiteX4" fmla="*/ 63500 w 387350"/>
              <a:gd name="connsiteY4" fmla="*/ 12700 h 546100"/>
              <a:gd name="connsiteX5" fmla="*/ 6350 w 387350"/>
              <a:gd name="connsiteY5" fmla="*/ 0 h 54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350" h="546100">
                <a:moveTo>
                  <a:pt x="6350" y="0"/>
                </a:moveTo>
                <a:lnTo>
                  <a:pt x="0" y="101600"/>
                </a:lnTo>
                <a:lnTo>
                  <a:pt x="247650" y="546100"/>
                </a:lnTo>
                <a:lnTo>
                  <a:pt x="387350" y="476250"/>
                </a:lnTo>
                <a:lnTo>
                  <a:pt x="63500" y="12700"/>
                </a:lnTo>
                <a:lnTo>
                  <a:pt x="6350" y="0"/>
                </a:lnTo>
                <a:close/>
              </a:path>
            </a:pathLst>
          </a:custGeom>
          <a:solidFill>
            <a:srgbClr val="92D050">
              <a:alpha val="75000"/>
            </a:srgb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Puolivapaa piirto 7"/>
          <p:cNvSpPr/>
          <p:nvPr/>
        </p:nvSpPr>
        <p:spPr>
          <a:xfrm>
            <a:off x="2044700" y="4095750"/>
            <a:ext cx="273050" cy="361950"/>
          </a:xfrm>
          <a:custGeom>
            <a:avLst/>
            <a:gdLst>
              <a:gd name="connsiteX0" fmla="*/ 82550 w 273050"/>
              <a:gd name="connsiteY0" fmla="*/ 0 h 361950"/>
              <a:gd name="connsiteX1" fmla="*/ 0 w 273050"/>
              <a:gd name="connsiteY1" fmla="*/ 209550 h 361950"/>
              <a:gd name="connsiteX2" fmla="*/ 273050 w 273050"/>
              <a:gd name="connsiteY2" fmla="*/ 361950 h 361950"/>
              <a:gd name="connsiteX3" fmla="*/ 82550 w 273050"/>
              <a:gd name="connsiteY3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050" h="361950">
                <a:moveTo>
                  <a:pt x="82550" y="0"/>
                </a:moveTo>
                <a:lnTo>
                  <a:pt x="0" y="209550"/>
                </a:lnTo>
                <a:lnTo>
                  <a:pt x="273050" y="361950"/>
                </a:lnTo>
                <a:lnTo>
                  <a:pt x="82550" y="0"/>
                </a:lnTo>
                <a:close/>
              </a:path>
            </a:pathLst>
          </a:cu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uolivapaa piirto 8"/>
          <p:cNvSpPr/>
          <p:nvPr/>
        </p:nvSpPr>
        <p:spPr>
          <a:xfrm>
            <a:off x="1168400" y="3714750"/>
            <a:ext cx="1358900" cy="857250"/>
          </a:xfrm>
          <a:custGeom>
            <a:avLst/>
            <a:gdLst>
              <a:gd name="connsiteX0" fmla="*/ 0 w 1358900"/>
              <a:gd name="connsiteY0" fmla="*/ 184150 h 857250"/>
              <a:gd name="connsiteX1" fmla="*/ 63500 w 1358900"/>
              <a:gd name="connsiteY1" fmla="*/ 76200 h 857250"/>
              <a:gd name="connsiteX2" fmla="*/ 139700 w 1358900"/>
              <a:gd name="connsiteY2" fmla="*/ 0 h 857250"/>
              <a:gd name="connsiteX3" fmla="*/ 241300 w 1358900"/>
              <a:gd name="connsiteY3" fmla="*/ 19050 h 857250"/>
              <a:gd name="connsiteX4" fmla="*/ 361950 w 1358900"/>
              <a:gd name="connsiteY4" fmla="*/ 69850 h 857250"/>
              <a:gd name="connsiteX5" fmla="*/ 488950 w 1358900"/>
              <a:gd name="connsiteY5" fmla="*/ 292100 h 857250"/>
              <a:gd name="connsiteX6" fmla="*/ 584200 w 1358900"/>
              <a:gd name="connsiteY6" fmla="*/ 292100 h 857250"/>
              <a:gd name="connsiteX7" fmla="*/ 615950 w 1358900"/>
              <a:gd name="connsiteY7" fmla="*/ 222250 h 857250"/>
              <a:gd name="connsiteX8" fmla="*/ 838200 w 1358900"/>
              <a:gd name="connsiteY8" fmla="*/ 44450 h 857250"/>
              <a:gd name="connsiteX9" fmla="*/ 876300 w 1358900"/>
              <a:gd name="connsiteY9" fmla="*/ 63500 h 857250"/>
              <a:gd name="connsiteX10" fmla="*/ 850900 w 1358900"/>
              <a:gd name="connsiteY10" fmla="*/ 152400 h 857250"/>
              <a:gd name="connsiteX11" fmla="*/ 939800 w 1358900"/>
              <a:gd name="connsiteY11" fmla="*/ 361950 h 857250"/>
              <a:gd name="connsiteX12" fmla="*/ 863600 w 1358900"/>
              <a:gd name="connsiteY12" fmla="*/ 596900 h 857250"/>
              <a:gd name="connsiteX13" fmla="*/ 1136650 w 1358900"/>
              <a:gd name="connsiteY13" fmla="*/ 749300 h 857250"/>
              <a:gd name="connsiteX14" fmla="*/ 1136650 w 1358900"/>
              <a:gd name="connsiteY14" fmla="*/ 641350 h 857250"/>
              <a:gd name="connsiteX15" fmla="*/ 1257300 w 1358900"/>
              <a:gd name="connsiteY15" fmla="*/ 590550 h 857250"/>
              <a:gd name="connsiteX16" fmla="*/ 1358900 w 1358900"/>
              <a:gd name="connsiteY16" fmla="*/ 742950 h 857250"/>
              <a:gd name="connsiteX17" fmla="*/ 1187450 w 1358900"/>
              <a:gd name="connsiteY17" fmla="*/ 857250 h 857250"/>
              <a:gd name="connsiteX18" fmla="*/ 463550 w 1358900"/>
              <a:gd name="connsiteY18" fmla="*/ 577850 h 857250"/>
              <a:gd name="connsiteX19" fmla="*/ 361950 w 1358900"/>
              <a:gd name="connsiteY19" fmla="*/ 603250 h 857250"/>
              <a:gd name="connsiteX20" fmla="*/ 279400 w 1358900"/>
              <a:gd name="connsiteY20" fmla="*/ 419100 h 857250"/>
              <a:gd name="connsiteX21" fmla="*/ 241300 w 1358900"/>
              <a:gd name="connsiteY21" fmla="*/ 431800 h 857250"/>
              <a:gd name="connsiteX22" fmla="*/ 215900 w 1358900"/>
              <a:gd name="connsiteY22" fmla="*/ 400050 h 857250"/>
              <a:gd name="connsiteX23" fmla="*/ 177800 w 1358900"/>
              <a:gd name="connsiteY23" fmla="*/ 387350 h 857250"/>
              <a:gd name="connsiteX24" fmla="*/ 120650 w 1358900"/>
              <a:gd name="connsiteY24" fmla="*/ 203200 h 857250"/>
              <a:gd name="connsiteX25" fmla="*/ 0 w 1358900"/>
              <a:gd name="connsiteY25" fmla="*/ 1841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58900" h="857250">
                <a:moveTo>
                  <a:pt x="0" y="184150"/>
                </a:moveTo>
                <a:lnTo>
                  <a:pt x="63500" y="76200"/>
                </a:lnTo>
                <a:lnTo>
                  <a:pt x="139700" y="0"/>
                </a:lnTo>
                <a:lnTo>
                  <a:pt x="241300" y="19050"/>
                </a:lnTo>
                <a:lnTo>
                  <a:pt x="361950" y="69850"/>
                </a:lnTo>
                <a:lnTo>
                  <a:pt x="488950" y="292100"/>
                </a:lnTo>
                <a:lnTo>
                  <a:pt x="584200" y="292100"/>
                </a:lnTo>
                <a:lnTo>
                  <a:pt x="615950" y="222250"/>
                </a:lnTo>
                <a:lnTo>
                  <a:pt x="838200" y="44450"/>
                </a:lnTo>
                <a:lnTo>
                  <a:pt x="876300" y="63500"/>
                </a:lnTo>
                <a:lnTo>
                  <a:pt x="850900" y="152400"/>
                </a:lnTo>
                <a:lnTo>
                  <a:pt x="939800" y="361950"/>
                </a:lnTo>
                <a:lnTo>
                  <a:pt x="863600" y="596900"/>
                </a:lnTo>
                <a:lnTo>
                  <a:pt x="1136650" y="749300"/>
                </a:lnTo>
                <a:lnTo>
                  <a:pt x="1136650" y="641350"/>
                </a:lnTo>
                <a:lnTo>
                  <a:pt x="1257300" y="590550"/>
                </a:lnTo>
                <a:lnTo>
                  <a:pt x="1358900" y="742950"/>
                </a:lnTo>
                <a:lnTo>
                  <a:pt x="1187450" y="857250"/>
                </a:lnTo>
                <a:lnTo>
                  <a:pt x="463550" y="577850"/>
                </a:lnTo>
                <a:lnTo>
                  <a:pt x="361950" y="603250"/>
                </a:lnTo>
                <a:lnTo>
                  <a:pt x="279400" y="419100"/>
                </a:lnTo>
                <a:lnTo>
                  <a:pt x="241300" y="431800"/>
                </a:lnTo>
                <a:lnTo>
                  <a:pt x="215900" y="400050"/>
                </a:lnTo>
                <a:lnTo>
                  <a:pt x="177800" y="387350"/>
                </a:lnTo>
                <a:lnTo>
                  <a:pt x="120650" y="203200"/>
                </a:lnTo>
                <a:lnTo>
                  <a:pt x="0" y="184150"/>
                </a:lnTo>
                <a:close/>
              </a:path>
            </a:pathLst>
          </a:custGeom>
          <a:solidFill>
            <a:schemeClr val="bg1">
              <a:lumMod val="85000"/>
              <a:alpha val="46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kehys 9"/>
          <p:cNvSpPr txBox="1"/>
          <p:nvPr/>
        </p:nvSpPr>
        <p:spPr>
          <a:xfrm>
            <a:off x="563122" y="480764"/>
            <a:ext cx="757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mtClean="0"/>
              <a:t>Skenarioinnin aluejako</a:t>
            </a:r>
            <a:endParaRPr lang="fi-FI" dirty="0"/>
          </a:p>
        </p:txBody>
      </p:sp>
      <p:sp>
        <p:nvSpPr>
          <p:cNvPr id="11" name="Tekstikehys 10"/>
          <p:cNvSpPr txBox="1"/>
          <p:nvPr/>
        </p:nvSpPr>
        <p:spPr>
          <a:xfrm>
            <a:off x="287914" y="3232842"/>
            <a:ext cx="123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/>
              <a:t>Salmenkallio</a:t>
            </a:r>
            <a:endParaRPr lang="fi-FI" sz="1400" dirty="0"/>
          </a:p>
        </p:txBody>
      </p:sp>
      <p:sp>
        <p:nvSpPr>
          <p:cNvPr id="12" name="Tekstikehys 11"/>
          <p:cNvSpPr txBox="1"/>
          <p:nvPr/>
        </p:nvSpPr>
        <p:spPr>
          <a:xfrm>
            <a:off x="2738152" y="3454784"/>
            <a:ext cx="1230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Työpaikka-alue 1</a:t>
            </a:r>
            <a:endParaRPr lang="fi-FI" sz="1200" dirty="0"/>
          </a:p>
        </p:txBody>
      </p:sp>
      <p:sp>
        <p:nvSpPr>
          <p:cNvPr id="15" name="Tekstikehys 14"/>
          <p:cNvSpPr txBox="1"/>
          <p:nvPr/>
        </p:nvSpPr>
        <p:spPr>
          <a:xfrm>
            <a:off x="2738151" y="3099677"/>
            <a:ext cx="1753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Keskustoimintojen alue</a:t>
            </a:r>
            <a:endParaRPr lang="fi-FI" sz="1200" dirty="0"/>
          </a:p>
        </p:txBody>
      </p:sp>
      <p:sp>
        <p:nvSpPr>
          <p:cNvPr id="16" name="Tekstikehys 15"/>
          <p:cNvSpPr txBox="1"/>
          <p:nvPr/>
        </p:nvSpPr>
        <p:spPr>
          <a:xfrm>
            <a:off x="2738152" y="3836523"/>
            <a:ext cx="1230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Asuinalue</a:t>
            </a:r>
            <a:endParaRPr lang="fi-FI" sz="1200" dirty="0"/>
          </a:p>
        </p:txBody>
      </p:sp>
      <p:sp>
        <p:nvSpPr>
          <p:cNvPr id="17" name="Tekstikehys 16"/>
          <p:cNvSpPr txBox="1"/>
          <p:nvPr/>
        </p:nvSpPr>
        <p:spPr>
          <a:xfrm>
            <a:off x="2738152" y="4191630"/>
            <a:ext cx="1230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Työpaikka-alue 2</a:t>
            </a:r>
            <a:endParaRPr lang="fi-FI" sz="1200" dirty="0"/>
          </a:p>
        </p:txBody>
      </p:sp>
      <p:sp>
        <p:nvSpPr>
          <p:cNvPr id="18" name="Tekstikehys 17"/>
          <p:cNvSpPr txBox="1"/>
          <p:nvPr/>
        </p:nvSpPr>
        <p:spPr>
          <a:xfrm>
            <a:off x="2738152" y="4546737"/>
            <a:ext cx="1469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Rakentamaton alue</a:t>
            </a:r>
            <a:endParaRPr lang="fi-FI" sz="1200" dirty="0"/>
          </a:p>
        </p:txBody>
      </p:sp>
      <p:cxnSp>
        <p:nvCxnSpPr>
          <p:cNvPr id="20" name="Kulmayhdysviiva 19"/>
          <p:cNvCxnSpPr>
            <a:stCxn id="5" idx="3"/>
            <a:endCxn id="15" idx="1"/>
          </p:cNvCxnSpPr>
          <p:nvPr/>
        </p:nvCxnSpPr>
        <p:spPr>
          <a:xfrm flipV="1">
            <a:off x="1631950" y="3238177"/>
            <a:ext cx="1106201" cy="362273"/>
          </a:xfrm>
          <a:prstGeom prst="bentConnector3">
            <a:avLst>
              <a:gd name="adj1" fmla="val -5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Kulmayhdysviiva 23"/>
          <p:cNvCxnSpPr>
            <a:endCxn id="12" idx="1"/>
          </p:cNvCxnSpPr>
          <p:nvPr/>
        </p:nvCxnSpPr>
        <p:spPr>
          <a:xfrm flipV="1">
            <a:off x="1855433" y="3593284"/>
            <a:ext cx="882719" cy="11758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Kulmayhdysviiva 25"/>
          <p:cNvCxnSpPr>
            <a:endCxn id="16" idx="1"/>
          </p:cNvCxnSpPr>
          <p:nvPr/>
        </p:nvCxnSpPr>
        <p:spPr>
          <a:xfrm flipV="1">
            <a:off x="2246050" y="3975023"/>
            <a:ext cx="492102" cy="10870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ulmayhdysviiva 27"/>
          <p:cNvCxnSpPr>
            <a:endCxn id="17" idx="1"/>
          </p:cNvCxnSpPr>
          <p:nvPr/>
        </p:nvCxnSpPr>
        <p:spPr>
          <a:xfrm>
            <a:off x="2201662" y="4314548"/>
            <a:ext cx="536490" cy="1558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ulmayhdysviiva 29"/>
          <p:cNvCxnSpPr>
            <a:endCxn id="18" idx="1"/>
          </p:cNvCxnSpPr>
          <p:nvPr/>
        </p:nvCxnSpPr>
        <p:spPr>
          <a:xfrm>
            <a:off x="1855433" y="4270159"/>
            <a:ext cx="882719" cy="415078"/>
          </a:xfrm>
          <a:prstGeom prst="bentConnector3">
            <a:avLst>
              <a:gd name="adj1" fmla="val -22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/>
          <p:cNvCxnSpPr/>
          <p:nvPr/>
        </p:nvCxnSpPr>
        <p:spPr>
          <a:xfrm>
            <a:off x="2823099" y="3417903"/>
            <a:ext cx="4696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yhdysviiva 37"/>
          <p:cNvCxnSpPr/>
          <p:nvPr/>
        </p:nvCxnSpPr>
        <p:spPr>
          <a:xfrm>
            <a:off x="2823099" y="3027285"/>
            <a:ext cx="4696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yhdysviiva 38"/>
          <p:cNvCxnSpPr/>
          <p:nvPr/>
        </p:nvCxnSpPr>
        <p:spPr>
          <a:xfrm>
            <a:off x="2823099" y="3817398"/>
            <a:ext cx="4696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yhdysviiva 39"/>
          <p:cNvCxnSpPr/>
          <p:nvPr/>
        </p:nvCxnSpPr>
        <p:spPr>
          <a:xfrm>
            <a:off x="2823099" y="4190261"/>
            <a:ext cx="4696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yhdysviiva 40"/>
          <p:cNvCxnSpPr/>
          <p:nvPr/>
        </p:nvCxnSpPr>
        <p:spPr>
          <a:xfrm>
            <a:off x="2823099" y="4492101"/>
            <a:ext cx="4696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uora yhdysviiva 41"/>
          <p:cNvCxnSpPr/>
          <p:nvPr/>
        </p:nvCxnSpPr>
        <p:spPr>
          <a:xfrm>
            <a:off x="2823099" y="4873841"/>
            <a:ext cx="4696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uora yhdysviiva 43"/>
          <p:cNvCxnSpPr/>
          <p:nvPr/>
        </p:nvCxnSpPr>
        <p:spPr>
          <a:xfrm>
            <a:off x="4438835" y="2423604"/>
            <a:ext cx="0" cy="2450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yhdysviiva 44"/>
          <p:cNvCxnSpPr/>
          <p:nvPr/>
        </p:nvCxnSpPr>
        <p:spPr>
          <a:xfrm flipH="1">
            <a:off x="4909351" y="2920753"/>
            <a:ext cx="8878" cy="1953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uora yhdysviiva 46"/>
          <p:cNvCxnSpPr/>
          <p:nvPr/>
        </p:nvCxnSpPr>
        <p:spPr>
          <a:xfrm flipH="1">
            <a:off x="5388746" y="2920753"/>
            <a:ext cx="8878" cy="1953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uora yhdysviiva 47"/>
          <p:cNvCxnSpPr/>
          <p:nvPr/>
        </p:nvCxnSpPr>
        <p:spPr>
          <a:xfrm>
            <a:off x="5877017" y="2423604"/>
            <a:ext cx="0" cy="2450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uora yhdysviiva 48"/>
          <p:cNvCxnSpPr/>
          <p:nvPr/>
        </p:nvCxnSpPr>
        <p:spPr>
          <a:xfrm flipH="1">
            <a:off x="6418555" y="2920753"/>
            <a:ext cx="8878" cy="1953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uora yhdysviiva 49"/>
          <p:cNvCxnSpPr/>
          <p:nvPr/>
        </p:nvCxnSpPr>
        <p:spPr>
          <a:xfrm flipH="1">
            <a:off x="6942337" y="2920753"/>
            <a:ext cx="8878" cy="1953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uora yhdysviiva 50"/>
          <p:cNvCxnSpPr/>
          <p:nvPr/>
        </p:nvCxnSpPr>
        <p:spPr>
          <a:xfrm>
            <a:off x="7510509" y="2423604"/>
            <a:ext cx="0" cy="2450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ikehys 52"/>
          <p:cNvSpPr txBox="1"/>
          <p:nvPr/>
        </p:nvSpPr>
        <p:spPr>
          <a:xfrm>
            <a:off x="4771138" y="2167521"/>
            <a:ext cx="1008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Kerrosala-</a:t>
            </a:r>
            <a:br>
              <a:rPr lang="fi-FI" sz="1200" smtClean="0"/>
            </a:br>
            <a:r>
              <a:rPr lang="fi-FI" sz="1200" smtClean="0"/>
              <a:t>skenario 2015</a:t>
            </a:r>
            <a:endParaRPr lang="fi-FI" sz="1200" dirty="0"/>
          </a:p>
        </p:txBody>
      </p:sp>
      <p:sp>
        <p:nvSpPr>
          <p:cNvPr id="54" name="Tekstikehys 53"/>
          <p:cNvSpPr txBox="1"/>
          <p:nvPr/>
        </p:nvSpPr>
        <p:spPr>
          <a:xfrm>
            <a:off x="6200443" y="2167521"/>
            <a:ext cx="1008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Kerrosala-</a:t>
            </a:r>
            <a:br>
              <a:rPr lang="fi-FI" sz="1200" smtClean="0"/>
            </a:br>
            <a:r>
              <a:rPr lang="fi-FI" sz="1200" smtClean="0"/>
              <a:t>skenario 2020</a:t>
            </a:r>
            <a:endParaRPr lang="fi-FI" sz="1200" dirty="0"/>
          </a:p>
        </p:txBody>
      </p:sp>
      <p:sp>
        <p:nvSpPr>
          <p:cNvPr id="55" name="Tekstikehys 54"/>
          <p:cNvSpPr txBox="1"/>
          <p:nvPr/>
        </p:nvSpPr>
        <p:spPr>
          <a:xfrm>
            <a:off x="4407154" y="2842224"/>
            <a:ext cx="590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smtClean="0"/>
              <a:t>Tyyppi 1</a:t>
            </a:r>
            <a:endParaRPr lang="fi-FI" sz="800" dirty="0"/>
          </a:p>
        </p:txBody>
      </p:sp>
      <p:sp>
        <p:nvSpPr>
          <p:cNvPr id="56" name="Tekstikehys 55"/>
          <p:cNvSpPr txBox="1"/>
          <p:nvPr/>
        </p:nvSpPr>
        <p:spPr>
          <a:xfrm>
            <a:off x="5410331" y="2842224"/>
            <a:ext cx="590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smtClean="0"/>
              <a:t>Tyyppi N</a:t>
            </a:r>
            <a:endParaRPr lang="fi-FI" sz="800" dirty="0"/>
          </a:p>
        </p:txBody>
      </p:sp>
      <p:sp>
        <p:nvSpPr>
          <p:cNvPr id="57" name="Tekstikehys 56"/>
          <p:cNvSpPr txBox="1"/>
          <p:nvPr/>
        </p:nvSpPr>
        <p:spPr>
          <a:xfrm>
            <a:off x="4913182" y="2842224"/>
            <a:ext cx="590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smtClean="0"/>
              <a:t> . . .</a:t>
            </a:r>
            <a:endParaRPr lang="fi-FI" sz="800" dirty="0"/>
          </a:p>
        </p:txBody>
      </p:sp>
      <p:sp>
        <p:nvSpPr>
          <p:cNvPr id="58" name="Tekstikehys 57"/>
          <p:cNvSpPr txBox="1"/>
          <p:nvPr/>
        </p:nvSpPr>
        <p:spPr>
          <a:xfrm>
            <a:off x="5880847" y="2842224"/>
            <a:ext cx="590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smtClean="0"/>
              <a:t>Tyyppi 1</a:t>
            </a:r>
            <a:endParaRPr lang="fi-FI" sz="800" dirty="0"/>
          </a:p>
        </p:txBody>
      </p:sp>
      <p:sp>
        <p:nvSpPr>
          <p:cNvPr id="59" name="Tekstikehys 58"/>
          <p:cNvSpPr txBox="1"/>
          <p:nvPr/>
        </p:nvSpPr>
        <p:spPr>
          <a:xfrm>
            <a:off x="6422386" y="2842224"/>
            <a:ext cx="590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smtClean="0"/>
              <a:t> . . .</a:t>
            </a:r>
            <a:endParaRPr lang="fi-FI" sz="800" dirty="0"/>
          </a:p>
        </p:txBody>
      </p:sp>
      <p:sp>
        <p:nvSpPr>
          <p:cNvPr id="60" name="Tekstikehys 59"/>
          <p:cNvSpPr txBox="1"/>
          <p:nvPr/>
        </p:nvSpPr>
        <p:spPr>
          <a:xfrm>
            <a:off x="6999434" y="2842224"/>
            <a:ext cx="590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smtClean="0"/>
              <a:t>Tyyppi N</a:t>
            </a:r>
            <a:endParaRPr lang="fi-FI" sz="800" dirty="0"/>
          </a:p>
        </p:txBody>
      </p:sp>
      <p:sp>
        <p:nvSpPr>
          <p:cNvPr id="61" name="Tekstikehys 60"/>
          <p:cNvSpPr txBox="1"/>
          <p:nvPr/>
        </p:nvSpPr>
        <p:spPr>
          <a:xfrm>
            <a:off x="4851036" y="898014"/>
            <a:ext cx="123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Kuormituskäyrä-skenario 1 / Tyyppi N</a:t>
            </a:r>
            <a:endParaRPr lang="fi-FI" sz="1200" dirty="0"/>
          </a:p>
        </p:txBody>
      </p:sp>
      <p:sp>
        <p:nvSpPr>
          <p:cNvPr id="62" name="Tekstikehys 61"/>
          <p:cNvSpPr txBox="1"/>
          <p:nvPr/>
        </p:nvSpPr>
        <p:spPr>
          <a:xfrm>
            <a:off x="6022888" y="684950"/>
            <a:ext cx="123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Kuormituskäyrä-skenario 2 / Tyyppi N</a:t>
            </a:r>
            <a:endParaRPr lang="fi-FI" sz="1200" dirty="0"/>
          </a:p>
        </p:txBody>
      </p:sp>
      <p:sp>
        <p:nvSpPr>
          <p:cNvPr id="63" name="Tekstikehys 62"/>
          <p:cNvSpPr txBox="1"/>
          <p:nvPr/>
        </p:nvSpPr>
        <p:spPr>
          <a:xfrm>
            <a:off x="7159229" y="525152"/>
            <a:ext cx="123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Kuormituskäyrä-skenario 3 / Tyyppi N</a:t>
            </a:r>
            <a:endParaRPr lang="fi-FI" sz="1200" dirty="0"/>
          </a:p>
        </p:txBody>
      </p:sp>
      <p:cxnSp>
        <p:nvCxnSpPr>
          <p:cNvPr id="65" name="Suora nuoliyhdysviiva 64"/>
          <p:cNvCxnSpPr>
            <a:stCxn id="61" idx="2"/>
            <a:endCxn id="56" idx="0"/>
          </p:cNvCxnSpPr>
          <p:nvPr/>
        </p:nvCxnSpPr>
        <p:spPr>
          <a:xfrm>
            <a:off x="5470559" y="1544345"/>
            <a:ext cx="235259" cy="1297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uora nuoliyhdysviiva 66"/>
          <p:cNvCxnSpPr>
            <a:stCxn id="63" idx="2"/>
            <a:endCxn id="60" idx="0"/>
          </p:cNvCxnSpPr>
          <p:nvPr/>
        </p:nvCxnSpPr>
        <p:spPr>
          <a:xfrm flipH="1">
            <a:off x="7294921" y="1171483"/>
            <a:ext cx="483831" cy="1670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kstikehys 68"/>
          <p:cNvSpPr txBox="1"/>
          <p:nvPr/>
        </p:nvSpPr>
        <p:spPr>
          <a:xfrm>
            <a:off x="3510508" y="223310"/>
            <a:ext cx="123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Käyrän segmenttien skenaariot</a:t>
            </a:r>
            <a:endParaRPr lang="fi-FI" sz="1200" dirty="0"/>
          </a:p>
        </p:txBody>
      </p:sp>
      <p:cxnSp>
        <p:nvCxnSpPr>
          <p:cNvPr id="70" name="Suora nuoliyhdysviiva 69"/>
          <p:cNvCxnSpPr>
            <a:endCxn id="61" idx="1"/>
          </p:cNvCxnSpPr>
          <p:nvPr/>
        </p:nvCxnSpPr>
        <p:spPr>
          <a:xfrm>
            <a:off x="4270159" y="870012"/>
            <a:ext cx="580877" cy="351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uora nuoliyhdysviiva 72"/>
          <p:cNvCxnSpPr/>
          <p:nvPr/>
        </p:nvCxnSpPr>
        <p:spPr>
          <a:xfrm>
            <a:off x="4483223" y="656948"/>
            <a:ext cx="1509204" cy="213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uora nuoliyhdysviiva 74"/>
          <p:cNvCxnSpPr/>
          <p:nvPr/>
        </p:nvCxnSpPr>
        <p:spPr>
          <a:xfrm>
            <a:off x="5211192" y="523783"/>
            <a:ext cx="1864310" cy="6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kstikehys 77"/>
          <p:cNvSpPr txBox="1"/>
          <p:nvPr/>
        </p:nvSpPr>
        <p:spPr>
          <a:xfrm>
            <a:off x="4336131" y="0"/>
            <a:ext cx="123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/>
              <a:t>Käyrän segmenttien skenaariot</a:t>
            </a:r>
            <a:endParaRPr lang="fi-FI" sz="1200" dirty="0"/>
          </a:p>
        </p:txBody>
      </p:sp>
      <p:cxnSp>
        <p:nvCxnSpPr>
          <p:cNvPr id="80" name="Suora nuoliyhdysviiva 79"/>
          <p:cNvCxnSpPr/>
          <p:nvPr/>
        </p:nvCxnSpPr>
        <p:spPr>
          <a:xfrm>
            <a:off x="5264459" y="381740"/>
            <a:ext cx="1890943" cy="150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uora nuoliyhdysviiva 81"/>
          <p:cNvCxnSpPr/>
          <p:nvPr/>
        </p:nvCxnSpPr>
        <p:spPr>
          <a:xfrm>
            <a:off x="5149050" y="594804"/>
            <a:ext cx="124286" cy="408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uora nuoliyhdysviiva 83"/>
          <p:cNvCxnSpPr/>
          <p:nvPr/>
        </p:nvCxnSpPr>
        <p:spPr>
          <a:xfrm flipV="1">
            <a:off x="4367815" y="710214"/>
            <a:ext cx="2530135" cy="53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Dian numeron paikkamerkki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Osatehtävät (Kuormitusosuus 2)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96975"/>
            <a:ext cx="7056437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15616" y="5876925"/>
            <a:ext cx="7201297" cy="576263"/>
          </a:xfrm>
          <a:prstGeom prst="rect">
            <a:avLst/>
          </a:prstGeom>
          <a:noFill/>
          <a:ln w="444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143000"/>
          </a:xfrm>
        </p:spPr>
        <p:txBody>
          <a:bodyPr/>
          <a:lstStyle/>
          <a:p>
            <a:r>
              <a:rPr lang="fi-FI" smtClean="0"/>
              <a:t>Kulutuksen kohdennus verkkoon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PJ-liittymien luonti pienimmille kaava-alueille</a:t>
            </a:r>
          </a:p>
          <a:p>
            <a:r>
              <a:rPr lang="fi-FI" smtClean="0"/>
              <a:t>Päämuuntajien syöttöalueiden muutokset</a:t>
            </a:r>
          </a:p>
          <a:p>
            <a:r>
              <a:rPr lang="fi-FI" smtClean="0"/>
              <a:t>Päämuuntajien kuormittuminen</a:t>
            </a:r>
          </a:p>
          <a:p>
            <a:r>
              <a:rPr lang="fi-FI" smtClean="0"/>
              <a:t>Johtojen digitointi</a:t>
            </a:r>
          </a:p>
          <a:p>
            <a:r>
              <a:rPr lang="fi-FI" smtClean="0"/>
              <a:t>Johtojen kuormittuminen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Osatehtävät (Aluekäsittely 1)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96975"/>
            <a:ext cx="7056437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15616" y="1196975"/>
            <a:ext cx="6264672" cy="719138"/>
          </a:xfrm>
          <a:prstGeom prst="rect">
            <a:avLst/>
          </a:prstGeom>
          <a:noFill/>
          <a:ln w="444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Tarkastelualueiden muodostaminen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557338"/>
            <a:ext cx="460851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000" smtClean="0"/>
              <a:t>Alueiden määrittäminen: 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600" smtClean="0"/>
              <a:t>vakioalueet (asema- ja yleiskaavat, kaupunginosat, kaupunginosa-alueet, karttalehtijako, ruutujako jne.) muodostetaan graafisesti rajaten ja tallentaen tietokantaan (toiminnot käyttöliittymän valikoissa)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600" smtClean="0"/>
              <a:t>päämuuntajien syöttöalueet  muodostetaan laskennan yhteydessä ja tallennetaan tietokantaan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600" smtClean="0"/>
              <a:t>istunnon aikana dynaamisesti muodostettavat alueet muodostetaan rajaamalla haluttu alue kartalta ja muodostettu alue on käytössä istunnon ajan (+ mahdollisuus tallentaa suunnitelmaan)</a:t>
            </a:r>
          </a:p>
          <a:p>
            <a:pPr lvl="1" eaLnBrk="1" hangingPunct="1">
              <a:lnSpc>
                <a:spcPct val="90000"/>
              </a:lnSpc>
            </a:pPr>
            <a:endParaRPr lang="fi-FI" sz="1600" smtClean="0"/>
          </a:p>
          <a:p>
            <a:pPr lvl="1" eaLnBrk="1" hangingPunct="1">
              <a:lnSpc>
                <a:spcPct val="90000"/>
              </a:lnSpc>
            </a:pPr>
            <a:endParaRPr lang="fi-FI" sz="160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557338"/>
            <a:ext cx="29241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Tarkastelualueiden muodostaminen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989138"/>
            <a:ext cx="460851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000" smtClean="0"/>
              <a:t>Alueiden hierarkisuuden määrittäminen (tasot)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600" smtClean="0"/>
              <a:t>Jotta tiedot alueiden välillä siirtyisivät oikein, täytyy alueiden keskinäinen hierarkia määrittää ensin (esim. taulukossa aluetyyppi + hierakianumero)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600" smtClean="0"/>
              <a:t>hierarkian (alin taso liittymä) mukaan (kulutus)tiedot periytyvät alemmalta tasolta ylemmälle, ylemmällä tasolla lisätty kulutus näkyy kohdentamattomana alemmilla tasoilla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557338"/>
            <a:ext cx="29241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Tarkastelualueiden käsittely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557338"/>
            <a:ext cx="4608513" cy="381635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fi-FI" sz="2000" smtClean="0"/>
              <a:t>Alueen muokkausmahdollisuus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fi-FI" sz="1600" smtClean="0"/>
              <a:t>Alueet ovat aktiivisia kohteita, joihin voidaan kohdistaa vähintään seuraavat toiminnot:</a:t>
            </a:r>
          </a:p>
          <a:p>
            <a:pPr marL="1200150" lvl="3" indent="-342900" eaLnBrk="1" hangingPunct="1">
              <a:lnSpc>
                <a:spcPct val="90000"/>
              </a:lnSpc>
            </a:pPr>
            <a:r>
              <a:rPr lang="fi-FI" sz="1400" i="1" smtClean="0"/>
              <a:t>Valitse, Lisää, Poista, Muuta, Jaa, Yhdistä</a:t>
            </a:r>
          </a:p>
          <a:p>
            <a:pPr marL="1200150" lvl="3" indent="-342900" eaLnBrk="1" hangingPunct="1">
              <a:lnSpc>
                <a:spcPct val="90000"/>
              </a:lnSpc>
            </a:pPr>
            <a:r>
              <a:rPr lang="fi-FI" sz="1400" i="1" smtClean="0"/>
              <a:t>Jaossa ja yhdistämisessä pitää ottaa huomioon myös alueen (kulutus)tietojen muuttaminen pinta-alamuutosten suhteessa 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fi-FI" sz="2000" smtClean="0"/>
              <a:t>Uusien alueiden tallennusmahdollisuus suunnitelmiin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fi-FI" sz="1600" smtClean="0"/>
              <a:t>historia-käsittely mahdollistaa paluun jonkin tietyn skenaarion tarkasteluun 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None/>
            </a:pPr>
            <a:endParaRPr lang="fi-FI" sz="2000" i="1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557338"/>
            <a:ext cx="29241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Tarkastelualueiden tiedot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557338"/>
            <a:ext cx="4608513" cy="1728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000" smtClean="0"/>
              <a:t>Alueiden tiedot: pinta-ala, rak.oikeus, rakennettu p-ala, käyttötyyppi jne saadaan kaavoista &amp; kiinteistötiedoista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smtClean="0"/>
              <a:t>Eri tietolähteistä saatavan infon tarkastelu yhdistäminen (&amp; tarkistus) ja VTJ:ssä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557338"/>
            <a:ext cx="29241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3695700"/>
            <a:ext cx="59436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Liittymä- ja kulutustietojen käsittely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557338"/>
            <a:ext cx="4608513" cy="1728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Verkkotietojärjestelmästä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Huipputeho (arvioitu+laskettu)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Käyttöpaikan tiedoista vuosienergiat, s-käyttöryhmät, kuluttajien lukumäärät …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Tietojen muuttaminen eri skenaarioiden tarpeiden mukaan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557338"/>
            <a:ext cx="29241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3716338"/>
            <a:ext cx="3960813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5-Point Star 6"/>
          <p:cNvSpPr/>
          <p:nvPr/>
        </p:nvSpPr>
        <p:spPr>
          <a:xfrm>
            <a:off x="1403350" y="2636838"/>
            <a:ext cx="107950" cy="10795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3716338"/>
            <a:ext cx="35290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32BBA749573A408F8CFA74ABC0BDF9" ma:contentTypeVersion="42" ma:contentTypeDescription="Create a new document." ma:contentTypeScope="" ma:versionID="6b3e9c316965547e3f4a340cfa3c9efa">
  <xsd:schema xmlns:xsd="http://www.w3.org/2001/XMLSchema" xmlns:xs="http://www.w3.org/2001/XMLSchema" xmlns:p="http://schemas.microsoft.com/office/2006/metadata/properties" xmlns:ns2="2c6aec85-6358-401d-800f-f1e7e1334913" xmlns:ns3="7908b5e2-9c10-42e0-8130-bd1b2e86f0eb" xmlns:ns4="http://schemas.microsoft.com/sharepoint/v4" targetNamespace="http://schemas.microsoft.com/office/2006/metadata/properties" ma:root="true" ma:fieldsID="02a950b3fd59edd67110f9088afce279" ns2:_="" ns3:_="" ns4:_="">
    <xsd:import namespace="2c6aec85-6358-401d-800f-f1e7e1334913"/>
    <xsd:import namespace="7908b5e2-9c10-42e0-8130-bd1b2e86f0e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3:Authors" minOccurs="0"/>
                <xsd:element ref="ns2:WP_x0020_and_x0020_FP"/>
                <xsd:element ref="ns2:Task" minOccurs="0"/>
                <xsd:element ref="ns2:Privacy"/>
                <xsd:element ref="ns2:Status"/>
                <xsd:element ref="ns3:Publisher_x0020_or_x0020_Context" minOccurs="0"/>
                <xsd:element ref="ns3:Date" minOccurs="0"/>
                <xsd:element ref="ns3:Deliverable_x0020_number" minOccurs="0"/>
                <xsd:element ref="ns2:FrontpageDoc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aec85-6358-401d-800f-f1e7e1334913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2" ma:displayName="Document type" ma:description="What kind of document, 'Publication' means it is a part of a deliverable. Note that 'Internal - Report' is for progress reports, reports with technical content belong to 'Publication - Technical Report'" ma:list="{faece604-c626-4f75-90d7-e670bfb654a0}" ma:internalName="Document_x0020_type" ma:readOnly="false" ma:showField="Title">
      <xsd:simpleType>
        <xsd:restriction base="dms:Lookup"/>
      </xsd:simpleType>
    </xsd:element>
    <xsd:element name="WP_x0020_and_x0020_FP" ma:index="4" ma:displayName="WP and FP" ma:description="Which Funding Period and which WP the document is related to" ma:list="{0dce0cfa-5be0-4b27-a4ac-bfc7ac3a2ff3}" ma:internalName="WP_x0020_and_x0020_FP" ma:readOnly="false" ma:showField="Title">
      <xsd:simpleType>
        <xsd:restriction base="dms:Lookup"/>
      </xsd:simpleType>
    </xsd:element>
    <xsd:element name="Task" ma:index="5" nillable="true" ma:displayName="Task" ma:description="You must specify the Task in format 'Tx.y', e.g. T2.3 or T6.11 otherwise the document will not be visible in the corresponding Task page of the portal" ma:internalName="Task">
      <xsd:simpleType>
        <xsd:restriction base="dms:Text">
          <xsd:maxLength value="255"/>
        </xsd:restriction>
      </xsd:simpleType>
    </xsd:element>
    <xsd:element name="Privacy" ma:index="6" ma:displayName="Privacy" ma:description="What is the privacy of the document" ma:list="{bf71aa30-a094-48ce-a414-12487216618b}" ma:internalName="Privacy" ma:readOnly="false" ma:showField="Title">
      <xsd:simpleType>
        <xsd:restriction base="dms:Lookup"/>
      </xsd:simpleType>
    </xsd:element>
    <xsd:element name="Status" ma:index="7" ma:displayName="Status" ma:description="Status of the document - 'Final' intended for internal documents and 'Published' for publications. 'Obsolete' means that the document can be deleted." ma:list="{deb3bb19-7c6c-4258-86c0-c8e43a6e7253}" ma:internalName="Status" ma:readOnly="false" ma:showField="Title">
      <xsd:simpleType>
        <xsd:restriction base="dms:Lookup"/>
      </xsd:simpleType>
    </xsd:element>
    <xsd:element name="FrontpageDoc" ma:index="18" nillable="true" ma:displayName="Show on frontpage" ma:internalName="FrontpageDoc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8b5e2-9c10-42e0-8130-bd1b2e86f0eb" elementFormDefault="qualified">
    <xsd:import namespace="http://schemas.microsoft.com/office/2006/documentManagement/types"/>
    <xsd:import namespace="http://schemas.microsoft.com/office/infopath/2007/PartnerControls"/>
    <xsd:element name="Authors" ma:index="3" nillable="true" ma:displayName="Authors" ma:description="Format: (lastname, firstname; lastname, firstname; …)&#10;" ma:internalName="Authors">
      <xsd:simpleType>
        <xsd:restriction base="dms:Text">
          <xsd:maxLength value="255"/>
        </xsd:restriction>
      </xsd:simpleType>
    </xsd:element>
    <xsd:element name="Publisher_x0020_or_x0020_Context" ma:index="8" nillable="true" ma:displayName="Publisher or Context" ma:description="Publisher of the document, name of journal, name of the conference, name of the workshop, etc." ma:internalName="Publisher_x0020_or_x0020_Context">
      <xsd:simpleType>
        <xsd:restriction base="dms:Note">
          <xsd:maxLength value="255"/>
        </xsd:restriction>
      </xsd:simpleType>
    </xsd:element>
    <xsd:element name="Date" ma:index="9" nillable="true" ma:displayName="Date" ma:description="When the document is published/presented" ma:format="DateOnly" ma:internalName="Date">
      <xsd:simpleType>
        <xsd:restriction base="dms:DateTime"/>
      </xsd:simpleType>
    </xsd:element>
    <xsd:element name="Deliverable_x0020_number" ma:index="10" nillable="true" ma:displayName="Deliverable" ma:description="If your document belongs to a deliverable in the project plan, please mark it here. E.g. D6.1.2, otherwise the document is not visible Results/Deliverables page." ma:internalName="Deliverable_x0020_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er_x0020_or_x0020_Context xmlns="7908b5e2-9c10-42e0-8130-bd1b2e86f0eb" xsi:nil="true"/>
    <Task xmlns="2c6aec85-6358-401d-800f-f1e7e1334913">T6.11</Task>
    <IconOverlay xmlns="http://schemas.microsoft.com/sharepoint/v4" xsi:nil="true"/>
    <FrontpageDoc xmlns="2c6aec85-6358-401d-800f-f1e7e1334913">Yes</FrontpageDoc>
    <WP_x0020_and_x0020_FP xmlns="2c6aec85-6358-401d-800f-f1e7e1334913">26</WP_x0020_and_x0020_FP>
    <Privacy xmlns="2c6aec85-6358-401d-800f-f1e7e1334913">1</Privacy>
    <Deliverable_x0020_number xmlns="7908b5e2-9c10-42e0-8130-bd1b2e86f0eb">D6.11.15</Deliverable_x0020_number>
    <Status xmlns="2c6aec85-6358-401d-800f-f1e7e1334913">3</Status>
    <Document_x0020_type xmlns="2c6aec85-6358-401d-800f-f1e7e1334913">5</Document_x0020_type>
    <Authors xmlns="7908b5e2-9c10-42e0-8130-bd1b2e86f0eb">WP6.11 participants</Authors>
    <Date xmlns="7908b5e2-9c10-42e0-8130-bd1b2e86f0eb">2013-03-21T22:00:00+00:00</Date>
  </documentManagement>
</p:properties>
</file>

<file path=customXml/itemProps1.xml><?xml version="1.0" encoding="utf-8"?>
<ds:datastoreItem xmlns:ds="http://schemas.openxmlformats.org/officeDocument/2006/customXml" ds:itemID="{EDCB9BC9-8B62-4C5B-BD87-C117001B4D12}"/>
</file>

<file path=customXml/itemProps2.xml><?xml version="1.0" encoding="utf-8"?>
<ds:datastoreItem xmlns:ds="http://schemas.openxmlformats.org/officeDocument/2006/customXml" ds:itemID="{4510C383-FB38-4333-B96D-8ADA8FBCAAC2}"/>
</file>

<file path=customXml/itemProps3.xml><?xml version="1.0" encoding="utf-8"?>
<ds:datastoreItem xmlns:ds="http://schemas.openxmlformats.org/officeDocument/2006/customXml" ds:itemID="{783F2A05-ED29-4D51-8101-BF45FEB7DACB}"/>
</file>

<file path=docProps/app.xml><?xml version="1.0" encoding="utf-8"?>
<Properties xmlns="http://schemas.openxmlformats.org/officeDocument/2006/extended-properties" xmlns:vt="http://schemas.openxmlformats.org/officeDocument/2006/docPropsVTypes">
  <TotalTime>3352</TotalTime>
  <Words>996</Words>
  <Application>Microsoft Office PowerPoint</Application>
  <PresentationFormat>On-screen Show (4:3)</PresentationFormat>
  <Paragraphs>256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Oletusrakenne</vt:lpstr>
      <vt:lpstr>Slide 1</vt:lpstr>
      <vt:lpstr>Osatehtävät</vt:lpstr>
      <vt:lpstr>Alueellinen sähkönkulutusanalyysi ja ennustaminen (aluekäsittelyn osuus 1)</vt:lpstr>
      <vt:lpstr>Osatehtävät (Aluekäsittely 1)</vt:lpstr>
      <vt:lpstr>Tarkastelualueiden muodostaminen</vt:lpstr>
      <vt:lpstr>Tarkastelualueiden muodostaminen</vt:lpstr>
      <vt:lpstr>Tarkastelualueiden käsittely</vt:lpstr>
      <vt:lpstr>Tarkastelualueiden tiedot</vt:lpstr>
      <vt:lpstr>Liittymä- ja kulutustietojen käsittely</vt:lpstr>
      <vt:lpstr>Liittymä- ja kulutustietojen käsittely</vt:lpstr>
      <vt:lpstr>Osatehtävät (Kuormitusosuus 1)</vt:lpstr>
      <vt:lpstr>Valitaan aluejako</vt:lpstr>
      <vt:lpstr>Valitaan aluejako</vt:lpstr>
      <vt:lpstr>Valitaan tarkastelutaso</vt:lpstr>
      <vt:lpstr>Kulutus- ja ominaiskulutus</vt:lpstr>
      <vt:lpstr>Alat, energiat ja kulutusryhmät 1</vt:lpstr>
      <vt:lpstr>Alat, energiat ja kulutusryhmät 2</vt:lpstr>
      <vt:lpstr>Vertailu edelliseen kauteen</vt:lpstr>
      <vt:lpstr>Vertailu edelliseen kauteen</vt:lpstr>
      <vt:lpstr>Vertailu edelliseen kauteen</vt:lpstr>
      <vt:lpstr>Kulutuksen kasvuprosentti kaupunginosittain</vt:lpstr>
      <vt:lpstr>Mittausten prosessointi</vt:lpstr>
      <vt:lpstr>Uudet sähkökäyttösovellukset</vt:lpstr>
      <vt:lpstr>Kuormitusmallit</vt:lpstr>
      <vt:lpstr>Alueellinen sähkönkulutusanalyysi ja ennustaminen (aluekäsittelyn osuus 2)</vt:lpstr>
      <vt:lpstr>Osatehtävät (Aluekäsittely 2)</vt:lpstr>
      <vt:lpstr>Alueittainen kulutusennuste</vt:lpstr>
      <vt:lpstr>Alueittainen kulutusennuste</vt:lpstr>
      <vt:lpstr>Tulevan rakentamisen skenaario</vt:lpstr>
      <vt:lpstr>Aluekohteen hierarkia</vt:lpstr>
      <vt:lpstr>Tulevan rakentamisen skenaario</vt:lpstr>
      <vt:lpstr>Lämmitystapamuutosten skenaario</vt:lpstr>
      <vt:lpstr>Aluekohteen käyttöliittymän/syöttötietojen määrittelyä</vt:lpstr>
      <vt:lpstr>Slide 34</vt:lpstr>
      <vt:lpstr>Osatehtävät (Kuormitusosuus 2)</vt:lpstr>
      <vt:lpstr>Kulutuksen kohdennus verkkoon</vt:lpstr>
    </vt:vector>
  </TitlesOfParts>
  <Company>Vantaan Energia Oy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Scenario tool development</dc:title>
  <dc:creator>Janne Mörsky</dc:creator>
  <cp:keywords/>
  <cp:lastModifiedBy>Lehtonen</cp:lastModifiedBy>
  <cp:revision>177</cp:revision>
  <dcterms:created xsi:type="dcterms:W3CDTF">2011-10-26T11:30:29Z</dcterms:created>
  <dcterms:modified xsi:type="dcterms:W3CDTF">2013-03-19T13:36:43Z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0x010100DC32BBA749573A408F8CFA74ABC0BDF9</vt:lpwstr>
  </property>
  <property fmtid="{D5CDD505-2E9C-101B-9397-08002B2CF9AE}" pid="3" name="Order">
    <vt:r8>174600</vt:r8>
  </property>
</Properties>
</file>