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drawings/drawing1.xml" ContentType="application/vnd.openxmlformats-officedocument.drawingml.chartshapes+xml"/>
  <Override PartName="/ppt/diagrams/data1.xml" ContentType="application/vnd.openxmlformats-officedocument.drawingml.diagramData+xml"/>
  <Override PartName="/ppt/presentation.xml" ContentType="application/vnd.openxmlformats-officedocument.presentationml.presentation.main+xml"/>
  <Override PartName="/ppt/slides/slide3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38.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41.xml" ContentType="application/vnd.openxmlformats-officedocument.presentationml.notesSlide+xml"/>
  <Override PartName="/ppt/notesSlides/notesSlide33.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Slides/notesSlide29.xml" ContentType="application/vnd.openxmlformats-officedocument.presentationml.notesSlide+xml"/>
  <Override PartName="/ppt/notesSlides/notesSlide40.xml" ContentType="application/vnd.openxmlformats-officedocument.presentationml.notesSlide+xml"/>
  <Override PartName="/ppt/notesSlides/notesSlide44.xml" ContentType="application/vnd.openxmlformats-officedocument.presentationml.notesSlide+xml"/>
  <Override PartName="/ppt/notesSlides/notesSlide3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1.xml" ContentType="application/vnd.openxmlformats-officedocument.drawingml.chart+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2"/>
  </p:notesMasterIdLst>
  <p:handoutMasterIdLst>
    <p:handoutMasterId r:id="rId73"/>
  </p:handoutMasterIdLst>
  <p:sldIdLst>
    <p:sldId id="256" r:id="rId2"/>
    <p:sldId id="258" r:id="rId3"/>
    <p:sldId id="271" r:id="rId4"/>
    <p:sldId id="257" r:id="rId5"/>
    <p:sldId id="259" r:id="rId6"/>
    <p:sldId id="270" r:id="rId7"/>
    <p:sldId id="274" r:id="rId8"/>
    <p:sldId id="272" r:id="rId9"/>
    <p:sldId id="260" r:id="rId10"/>
    <p:sldId id="265" r:id="rId11"/>
    <p:sldId id="273" r:id="rId12"/>
    <p:sldId id="275" r:id="rId13"/>
    <p:sldId id="277" r:id="rId14"/>
    <p:sldId id="281" r:id="rId15"/>
    <p:sldId id="282" r:id="rId16"/>
    <p:sldId id="283" r:id="rId17"/>
    <p:sldId id="284" r:id="rId18"/>
    <p:sldId id="276" r:id="rId19"/>
    <p:sldId id="278" r:id="rId20"/>
    <p:sldId id="279" r:id="rId21"/>
    <p:sldId id="285" r:id="rId22"/>
    <p:sldId id="286" r:id="rId23"/>
    <p:sldId id="288" r:id="rId24"/>
    <p:sldId id="280" r:id="rId25"/>
    <p:sldId id="287" r:id="rId26"/>
    <p:sldId id="261" r:id="rId27"/>
    <p:sldId id="266" r:id="rId28"/>
    <p:sldId id="290" r:id="rId29"/>
    <p:sldId id="291" r:id="rId30"/>
    <p:sldId id="289" r:id="rId31"/>
    <p:sldId id="292" r:id="rId32"/>
    <p:sldId id="293" r:id="rId33"/>
    <p:sldId id="295" r:id="rId34"/>
    <p:sldId id="306" r:id="rId35"/>
    <p:sldId id="294" r:id="rId36"/>
    <p:sldId id="296" r:id="rId37"/>
    <p:sldId id="297" r:id="rId38"/>
    <p:sldId id="307" r:id="rId39"/>
    <p:sldId id="262" r:id="rId40"/>
    <p:sldId id="267" r:id="rId41"/>
    <p:sldId id="298" r:id="rId42"/>
    <p:sldId id="299" r:id="rId43"/>
    <p:sldId id="263" r:id="rId44"/>
    <p:sldId id="304" r:id="rId45"/>
    <p:sldId id="303" r:id="rId46"/>
    <p:sldId id="268" r:id="rId47"/>
    <p:sldId id="308" r:id="rId48"/>
    <p:sldId id="323" r:id="rId49"/>
    <p:sldId id="309" r:id="rId50"/>
    <p:sldId id="310" r:id="rId51"/>
    <p:sldId id="311" r:id="rId52"/>
    <p:sldId id="312" r:id="rId53"/>
    <p:sldId id="324" r:id="rId54"/>
    <p:sldId id="313" r:id="rId55"/>
    <p:sldId id="314" r:id="rId56"/>
    <p:sldId id="325" r:id="rId57"/>
    <p:sldId id="315" r:id="rId58"/>
    <p:sldId id="264" r:id="rId59"/>
    <p:sldId id="316" r:id="rId60"/>
    <p:sldId id="269" r:id="rId61"/>
    <p:sldId id="300" r:id="rId62"/>
    <p:sldId id="301" r:id="rId63"/>
    <p:sldId id="302" r:id="rId64"/>
    <p:sldId id="326" r:id="rId65"/>
    <p:sldId id="317" r:id="rId66"/>
    <p:sldId id="318" r:id="rId67"/>
    <p:sldId id="319" r:id="rId68"/>
    <p:sldId id="320" r:id="rId69"/>
    <p:sldId id="321" r:id="rId70"/>
    <p:sldId id="322" r:id="rId7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charset="0"/>
        <a:ea typeface="ＭＳ Ｐゴシック" pitchFamily="34" charset="-128"/>
        <a:cs typeface="+mn-cs"/>
      </a:defRPr>
    </a:lvl5pPr>
    <a:lvl6pPr marL="2286000" algn="l" defTabSz="914400" rtl="0" eaLnBrk="1" latinLnBrk="0" hangingPunct="1">
      <a:defRPr sz="2400" kern="1200">
        <a:solidFill>
          <a:schemeClr val="tx1"/>
        </a:solidFill>
        <a:latin typeface="Times" charset="0"/>
        <a:ea typeface="ＭＳ Ｐゴシック" pitchFamily="34" charset="-128"/>
        <a:cs typeface="+mn-cs"/>
      </a:defRPr>
    </a:lvl6pPr>
    <a:lvl7pPr marL="2743200" algn="l" defTabSz="914400" rtl="0" eaLnBrk="1" latinLnBrk="0" hangingPunct="1">
      <a:defRPr sz="2400" kern="1200">
        <a:solidFill>
          <a:schemeClr val="tx1"/>
        </a:solidFill>
        <a:latin typeface="Times" charset="0"/>
        <a:ea typeface="ＭＳ Ｐゴシック" pitchFamily="34" charset="-128"/>
        <a:cs typeface="+mn-cs"/>
      </a:defRPr>
    </a:lvl7pPr>
    <a:lvl8pPr marL="3200400" algn="l" defTabSz="914400" rtl="0" eaLnBrk="1" latinLnBrk="0" hangingPunct="1">
      <a:defRPr sz="2400" kern="1200">
        <a:solidFill>
          <a:schemeClr val="tx1"/>
        </a:solidFill>
        <a:latin typeface="Times" charset="0"/>
        <a:ea typeface="ＭＳ Ｐゴシック" pitchFamily="34" charset="-128"/>
        <a:cs typeface="+mn-cs"/>
      </a:defRPr>
    </a:lvl8pPr>
    <a:lvl9pPr marL="3657600" algn="l" defTabSz="914400" rtl="0" eaLnBrk="1" latinLnBrk="0" hangingPunct="1">
      <a:defRPr sz="2400" kern="1200">
        <a:solidFill>
          <a:schemeClr val="tx1"/>
        </a:solidFill>
        <a:latin typeface="Times"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510"/>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7" autoAdjust="0"/>
    <p:restoredTop sz="92554" autoAdjust="0"/>
  </p:normalViewPr>
  <p:slideViewPr>
    <p:cSldViewPr>
      <p:cViewPr varScale="1">
        <p:scale>
          <a:sx n="68" d="100"/>
          <a:sy n="68" d="100"/>
        </p:scale>
        <p:origin x="-180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8" d="100"/>
          <a:sy n="88" d="100"/>
        </p:scale>
        <p:origin x="-942" y="-114"/>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80"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intra.tut.fi\home\baumgart\My%20Documents\Dippa\Excel\prices-consupm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Actual demand</c:v>
          </c:tx>
          <c:spPr>
            <a:ln cap="rnd">
              <a:solidFill>
                <a:schemeClr val="tx1"/>
              </a:solidFill>
              <a:prstDash val="solid"/>
            </a:ln>
          </c:spPr>
          <c:marker>
            <c:symbol val="none"/>
          </c:marker>
          <c:cat>
            <c:numRef>
              <c:f>Consumption!$A$3:$A$26</c:f>
              <c:numCache>
                <c:formatCode>[$-F400]h:mm:ss\ AM/PM</c:formatCode>
                <c:ptCount val="24"/>
                <c:pt idx="0">
                  <c:v>41354</c:v>
                </c:pt>
                <c:pt idx="1">
                  <c:v>41354.041666666664</c:v>
                </c:pt>
                <c:pt idx="2">
                  <c:v>41354.083333333299</c:v>
                </c:pt>
                <c:pt idx="3">
                  <c:v>41354.125</c:v>
                </c:pt>
                <c:pt idx="4">
                  <c:v>41354.166666666701</c:v>
                </c:pt>
                <c:pt idx="5">
                  <c:v>41354.208333333299</c:v>
                </c:pt>
                <c:pt idx="6">
                  <c:v>41354.25</c:v>
                </c:pt>
                <c:pt idx="7">
                  <c:v>41354.291666666701</c:v>
                </c:pt>
                <c:pt idx="8">
                  <c:v>41354.333333333299</c:v>
                </c:pt>
                <c:pt idx="9">
                  <c:v>41354.375</c:v>
                </c:pt>
                <c:pt idx="10">
                  <c:v>41354.416666666701</c:v>
                </c:pt>
                <c:pt idx="11">
                  <c:v>41354.458333333299</c:v>
                </c:pt>
                <c:pt idx="12">
                  <c:v>41354.5</c:v>
                </c:pt>
                <c:pt idx="13">
                  <c:v>41354.541666666701</c:v>
                </c:pt>
                <c:pt idx="14">
                  <c:v>41354.583333333299</c:v>
                </c:pt>
                <c:pt idx="15">
                  <c:v>41354.625</c:v>
                </c:pt>
                <c:pt idx="16">
                  <c:v>41354.666666666701</c:v>
                </c:pt>
                <c:pt idx="17">
                  <c:v>41354.708333333299</c:v>
                </c:pt>
                <c:pt idx="18">
                  <c:v>41354.75</c:v>
                </c:pt>
                <c:pt idx="19">
                  <c:v>41354.791666666701</c:v>
                </c:pt>
                <c:pt idx="20">
                  <c:v>41354.833333333299</c:v>
                </c:pt>
                <c:pt idx="21">
                  <c:v>41354.875</c:v>
                </c:pt>
                <c:pt idx="22">
                  <c:v>41354.916666666701</c:v>
                </c:pt>
                <c:pt idx="23">
                  <c:v>41354.958333333299</c:v>
                </c:pt>
              </c:numCache>
            </c:numRef>
          </c:cat>
          <c:val>
            <c:numRef>
              <c:f>Consumption!$E$3:$E$26</c:f>
              <c:numCache>
                <c:formatCode>#,##0</c:formatCode>
                <c:ptCount val="24"/>
                <c:pt idx="0">
                  <c:v>10375</c:v>
                </c:pt>
                <c:pt idx="1">
                  <c:v>10228</c:v>
                </c:pt>
                <c:pt idx="2">
                  <c:v>10211</c:v>
                </c:pt>
                <c:pt idx="3">
                  <c:v>10256</c:v>
                </c:pt>
                <c:pt idx="4">
                  <c:v>10860</c:v>
                </c:pt>
                <c:pt idx="5">
                  <c:v>11496</c:v>
                </c:pt>
                <c:pt idx="6">
                  <c:v>11918</c:v>
                </c:pt>
                <c:pt idx="7">
                  <c:v>12006</c:v>
                </c:pt>
                <c:pt idx="8">
                  <c:v>11903</c:v>
                </c:pt>
                <c:pt idx="9">
                  <c:v>11720</c:v>
                </c:pt>
                <c:pt idx="10">
                  <c:v>11512</c:v>
                </c:pt>
                <c:pt idx="11">
                  <c:v>11395</c:v>
                </c:pt>
                <c:pt idx="12">
                  <c:v>11317</c:v>
                </c:pt>
                <c:pt idx="13">
                  <c:v>11204</c:v>
                </c:pt>
                <c:pt idx="14">
                  <c:v>11125</c:v>
                </c:pt>
                <c:pt idx="15">
                  <c:v>11063</c:v>
                </c:pt>
                <c:pt idx="16">
                  <c:v>11082</c:v>
                </c:pt>
                <c:pt idx="17">
                  <c:v>11116</c:v>
                </c:pt>
                <c:pt idx="18">
                  <c:v>11810</c:v>
                </c:pt>
                <c:pt idx="19">
                  <c:v>11902</c:v>
                </c:pt>
                <c:pt idx="20">
                  <c:v>11426</c:v>
                </c:pt>
                <c:pt idx="21">
                  <c:v>11599</c:v>
                </c:pt>
                <c:pt idx="22">
                  <c:v>11368</c:v>
                </c:pt>
                <c:pt idx="23">
                  <c:v>10956</c:v>
                </c:pt>
              </c:numCache>
            </c:numRef>
          </c:val>
          <c:smooth val="1"/>
        </c:ser>
        <c:ser>
          <c:idx val="0"/>
          <c:order val="1"/>
          <c:tx>
            <c:v>DR actions taken</c:v>
          </c:tx>
          <c:spPr>
            <a:ln>
              <a:solidFill>
                <a:srgbClr val="C00000"/>
              </a:solidFill>
              <a:prstDash val="dash"/>
            </a:ln>
          </c:spPr>
          <c:marker>
            <c:symbol val="none"/>
          </c:marker>
          <c:cat>
            <c:numRef>
              <c:f>Consumption!$A$3:$A$26</c:f>
              <c:numCache>
                <c:formatCode>[$-F400]h:mm:ss\ AM/PM</c:formatCode>
                <c:ptCount val="24"/>
                <c:pt idx="0">
                  <c:v>41354</c:v>
                </c:pt>
                <c:pt idx="1">
                  <c:v>41354.041666666664</c:v>
                </c:pt>
                <c:pt idx="2">
                  <c:v>41354.083333333299</c:v>
                </c:pt>
                <c:pt idx="3">
                  <c:v>41354.125</c:v>
                </c:pt>
                <c:pt idx="4">
                  <c:v>41354.166666666701</c:v>
                </c:pt>
                <c:pt idx="5">
                  <c:v>41354.208333333299</c:v>
                </c:pt>
                <c:pt idx="6">
                  <c:v>41354.25</c:v>
                </c:pt>
                <c:pt idx="7">
                  <c:v>41354.291666666701</c:v>
                </c:pt>
                <c:pt idx="8">
                  <c:v>41354.333333333299</c:v>
                </c:pt>
                <c:pt idx="9">
                  <c:v>41354.375</c:v>
                </c:pt>
                <c:pt idx="10">
                  <c:v>41354.416666666701</c:v>
                </c:pt>
                <c:pt idx="11">
                  <c:v>41354.458333333299</c:v>
                </c:pt>
                <c:pt idx="12">
                  <c:v>41354.5</c:v>
                </c:pt>
                <c:pt idx="13">
                  <c:v>41354.541666666701</c:v>
                </c:pt>
                <c:pt idx="14">
                  <c:v>41354.583333333299</c:v>
                </c:pt>
                <c:pt idx="15">
                  <c:v>41354.625</c:v>
                </c:pt>
                <c:pt idx="16">
                  <c:v>41354.666666666701</c:v>
                </c:pt>
                <c:pt idx="17">
                  <c:v>41354.708333333299</c:v>
                </c:pt>
                <c:pt idx="18">
                  <c:v>41354.75</c:v>
                </c:pt>
                <c:pt idx="19">
                  <c:v>41354.791666666701</c:v>
                </c:pt>
                <c:pt idx="20">
                  <c:v>41354.833333333299</c:v>
                </c:pt>
                <c:pt idx="21">
                  <c:v>41354.875</c:v>
                </c:pt>
                <c:pt idx="22">
                  <c:v>41354.916666666701</c:v>
                </c:pt>
                <c:pt idx="23">
                  <c:v>41354.958333333299</c:v>
                </c:pt>
              </c:numCache>
            </c:numRef>
          </c:cat>
          <c:val>
            <c:numRef>
              <c:f>Consumption!$K$3:$K$26</c:f>
              <c:numCache>
                <c:formatCode>#,##0</c:formatCode>
                <c:ptCount val="24"/>
                <c:pt idx="0">
                  <c:v>10400</c:v>
                </c:pt>
                <c:pt idx="1">
                  <c:v>10378</c:v>
                </c:pt>
                <c:pt idx="2">
                  <c:v>10561</c:v>
                </c:pt>
                <c:pt idx="3">
                  <c:v>10877</c:v>
                </c:pt>
                <c:pt idx="4">
                  <c:v>11320</c:v>
                </c:pt>
                <c:pt idx="5">
                  <c:v>11496</c:v>
                </c:pt>
                <c:pt idx="6">
                  <c:v>11468</c:v>
                </c:pt>
                <c:pt idx="7">
                  <c:v>11500</c:v>
                </c:pt>
                <c:pt idx="8">
                  <c:v>11498</c:v>
                </c:pt>
                <c:pt idx="9">
                  <c:v>11490</c:v>
                </c:pt>
                <c:pt idx="10">
                  <c:v>11472</c:v>
                </c:pt>
                <c:pt idx="11">
                  <c:v>11445</c:v>
                </c:pt>
                <c:pt idx="12">
                  <c:v>11417</c:v>
                </c:pt>
                <c:pt idx="13">
                  <c:v>11304</c:v>
                </c:pt>
                <c:pt idx="14">
                  <c:v>11225</c:v>
                </c:pt>
                <c:pt idx="15">
                  <c:v>11213</c:v>
                </c:pt>
                <c:pt idx="16">
                  <c:v>11232</c:v>
                </c:pt>
                <c:pt idx="17">
                  <c:v>11316</c:v>
                </c:pt>
                <c:pt idx="18">
                  <c:v>11495</c:v>
                </c:pt>
                <c:pt idx="19">
                  <c:v>11492</c:v>
                </c:pt>
                <c:pt idx="20">
                  <c:v>11426</c:v>
                </c:pt>
                <c:pt idx="21">
                  <c:v>11499</c:v>
                </c:pt>
                <c:pt idx="22">
                  <c:v>11368</c:v>
                </c:pt>
                <c:pt idx="23">
                  <c:v>10956</c:v>
                </c:pt>
              </c:numCache>
            </c:numRef>
          </c:val>
          <c:smooth val="1"/>
        </c:ser>
        <c:dLbls>
          <c:showLegendKey val="0"/>
          <c:showVal val="0"/>
          <c:showCatName val="0"/>
          <c:showSerName val="0"/>
          <c:showPercent val="0"/>
          <c:showBubbleSize val="0"/>
        </c:dLbls>
        <c:marker val="1"/>
        <c:smooth val="0"/>
        <c:axId val="117725056"/>
        <c:axId val="117726592"/>
      </c:lineChart>
      <c:catAx>
        <c:axId val="117725056"/>
        <c:scaling>
          <c:orientation val="minMax"/>
        </c:scaling>
        <c:delete val="0"/>
        <c:axPos val="b"/>
        <c:numFmt formatCode="[$-409]h:mm\ AM/PM;@" sourceLinked="0"/>
        <c:majorTickMark val="cross"/>
        <c:minorTickMark val="none"/>
        <c:tickLblPos val="none"/>
        <c:spPr>
          <a:ln>
            <a:solidFill>
              <a:schemeClr val="tx1"/>
            </a:solidFill>
            <a:tailEnd type="triangle"/>
          </a:ln>
        </c:spPr>
        <c:txPr>
          <a:bodyPr rot="-2700000"/>
          <a:lstStyle/>
          <a:p>
            <a:pPr>
              <a:defRPr/>
            </a:pPr>
            <a:endParaRPr lang="fi-FI"/>
          </a:p>
        </c:txPr>
        <c:crossAx val="117726592"/>
        <c:crossesAt val="10000"/>
        <c:auto val="1"/>
        <c:lblAlgn val="ctr"/>
        <c:lblOffset val="100"/>
        <c:tickLblSkip val="5"/>
        <c:tickMarkSkip val="4"/>
        <c:noMultiLvlLbl val="0"/>
      </c:catAx>
      <c:valAx>
        <c:axId val="117726592"/>
        <c:scaling>
          <c:orientation val="minMax"/>
          <c:max val="12750"/>
          <c:min val="10000"/>
        </c:scaling>
        <c:delete val="0"/>
        <c:axPos val="l"/>
        <c:majorGridlines>
          <c:spPr>
            <a:ln>
              <a:prstDash val="dash"/>
            </a:ln>
          </c:spPr>
        </c:majorGridlines>
        <c:title>
          <c:tx>
            <c:rich>
              <a:bodyPr rot="-5400000" vert="horz"/>
              <a:lstStyle/>
              <a:p>
                <a:pPr>
                  <a:defRPr b="1"/>
                </a:pPr>
                <a:r>
                  <a:rPr lang="en-US" b="1"/>
                  <a:t>MWh</a:t>
                </a:r>
              </a:p>
            </c:rich>
          </c:tx>
          <c:layout/>
          <c:overlay val="0"/>
        </c:title>
        <c:numFmt formatCode="#,##0" sourceLinked="0"/>
        <c:majorTickMark val="cross"/>
        <c:minorTickMark val="none"/>
        <c:tickLblPos val="none"/>
        <c:spPr>
          <a:ln>
            <a:solidFill>
              <a:schemeClr val="tx1"/>
            </a:solidFill>
            <a:tailEnd type="triangle"/>
          </a:ln>
        </c:spPr>
        <c:crossAx val="117725056"/>
        <c:crossesAt val="1"/>
        <c:crossBetween val="midCat"/>
        <c:majorUnit val="500"/>
        <c:minorUnit val="250"/>
      </c:valAx>
    </c:plotArea>
    <c:legend>
      <c:legendPos val="b"/>
      <c:layout/>
      <c:overlay val="0"/>
    </c:legend>
    <c:plotVisOnly val="1"/>
    <c:dispBlanksAs val="gap"/>
    <c:showDLblsOverMax val="0"/>
  </c:chart>
  <c:spPr>
    <a:noFill/>
    <a:ln>
      <a:noFill/>
    </a:ln>
  </c:spPr>
  <c:txPr>
    <a:bodyPr/>
    <a:lstStyle/>
    <a:p>
      <a:pPr>
        <a:defRPr sz="900" b="0">
          <a:latin typeface="Arial" pitchFamily="34" charset="0"/>
          <a:cs typeface="Arial" pitchFamily="34" charset="0"/>
        </a:defRPr>
      </a:pPr>
      <a:endParaRPr lang="fi-FI"/>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167F38-F656-45B5-9C28-AA86D066307F}" type="doc">
      <dgm:prSet loTypeId="urn:microsoft.com/office/officeart/2005/8/layout/funnel1" loCatId="relationship" qsTypeId="urn:microsoft.com/office/officeart/2005/8/quickstyle/simple3" qsCatId="simple" csTypeId="urn:microsoft.com/office/officeart/2005/8/colors/accent3_2" csCatId="accent3" phldr="1"/>
      <dgm:spPr/>
      <dgm:t>
        <a:bodyPr/>
        <a:lstStyle/>
        <a:p>
          <a:endParaRPr lang="en-US"/>
        </a:p>
      </dgm:t>
    </dgm:pt>
    <dgm:pt modelId="{0C6E1494-7A83-49AB-8A5E-7CCD43409688}">
      <dgm:prSet phldrT="[Text]"/>
      <dgm:spPr/>
      <dgm:t>
        <a:bodyPr/>
        <a:lstStyle/>
        <a:p>
          <a:r>
            <a:rPr lang="en-US">
              <a:latin typeface="Arial" panose="020B0604020202020204" pitchFamily="34" charset="0"/>
              <a:cs typeface="Arial" panose="020B0604020202020204" pitchFamily="34" charset="0"/>
            </a:rPr>
            <a:t>Recolate</a:t>
          </a:r>
        </a:p>
      </dgm:t>
    </dgm:pt>
    <dgm:pt modelId="{19ACD411-C75E-4DAF-A38F-683AC030CF3F}" type="parTrans" cxnId="{E05B4514-EDFF-4A7A-A5A7-679ABA95FC80}">
      <dgm:prSet/>
      <dgm:spPr/>
      <dgm:t>
        <a:bodyPr/>
        <a:lstStyle/>
        <a:p>
          <a:endParaRPr lang="en-US">
            <a:latin typeface="Arial" panose="020B0604020202020204" pitchFamily="34" charset="0"/>
            <a:cs typeface="Arial" panose="020B0604020202020204" pitchFamily="34" charset="0"/>
          </a:endParaRPr>
        </a:p>
      </dgm:t>
    </dgm:pt>
    <dgm:pt modelId="{6E6E0D1D-8966-400A-A926-7E94970C3703}" type="sibTrans" cxnId="{E05B4514-EDFF-4A7A-A5A7-679ABA95FC80}">
      <dgm:prSet/>
      <dgm:spPr/>
      <dgm:t>
        <a:bodyPr/>
        <a:lstStyle/>
        <a:p>
          <a:endParaRPr lang="en-US">
            <a:latin typeface="Arial" panose="020B0604020202020204" pitchFamily="34" charset="0"/>
            <a:cs typeface="Arial" panose="020B0604020202020204" pitchFamily="34" charset="0"/>
          </a:endParaRPr>
        </a:p>
      </dgm:t>
    </dgm:pt>
    <dgm:pt modelId="{CFC39AD4-2105-4E20-B24B-013BB67900CB}">
      <dgm:prSet phldrT="[Text]"/>
      <dgm:spPr/>
      <dgm:t>
        <a:bodyPr/>
        <a:lstStyle/>
        <a:p>
          <a:r>
            <a:rPr lang="en-US">
              <a:latin typeface="Arial" panose="020B0604020202020204" pitchFamily="34" charset="0"/>
              <a:cs typeface="Arial" panose="020B0604020202020204" pitchFamily="34" charset="0"/>
            </a:rPr>
            <a:t>Separate/ Combine</a:t>
          </a:r>
        </a:p>
      </dgm:t>
    </dgm:pt>
    <dgm:pt modelId="{6B47A1AD-A6EE-4A7E-817D-7116D97D040D}" type="parTrans" cxnId="{862A6EAC-69A9-4D61-ABD8-890ADD8CB0D4}">
      <dgm:prSet/>
      <dgm:spPr/>
      <dgm:t>
        <a:bodyPr/>
        <a:lstStyle/>
        <a:p>
          <a:endParaRPr lang="en-US">
            <a:latin typeface="Arial" panose="020B0604020202020204" pitchFamily="34" charset="0"/>
            <a:cs typeface="Arial" panose="020B0604020202020204" pitchFamily="34" charset="0"/>
          </a:endParaRPr>
        </a:p>
      </dgm:t>
    </dgm:pt>
    <dgm:pt modelId="{E88094C3-6ADD-4921-87C5-0E70F6ACE4CB}" type="sibTrans" cxnId="{862A6EAC-69A9-4D61-ABD8-890ADD8CB0D4}">
      <dgm:prSet/>
      <dgm:spPr/>
      <dgm:t>
        <a:bodyPr/>
        <a:lstStyle/>
        <a:p>
          <a:endParaRPr lang="en-US">
            <a:latin typeface="Arial" panose="020B0604020202020204" pitchFamily="34" charset="0"/>
            <a:cs typeface="Arial" panose="020B0604020202020204" pitchFamily="34" charset="0"/>
          </a:endParaRPr>
        </a:p>
      </dgm:t>
    </dgm:pt>
    <dgm:pt modelId="{D416D186-AD20-416B-BB07-1D0A531D5A0D}">
      <dgm:prSet phldrT="[Text]"/>
      <dgm:spPr/>
      <dgm:t>
        <a:bodyPr/>
        <a:lstStyle/>
        <a:p>
          <a:r>
            <a:rPr lang="en-US">
              <a:latin typeface="Arial" panose="020B0604020202020204" pitchFamily="34" charset="0"/>
              <a:cs typeface="Arial" panose="020B0604020202020204" pitchFamily="34" charset="0"/>
            </a:rPr>
            <a:t>Add/ Subtract</a:t>
          </a:r>
        </a:p>
      </dgm:t>
    </dgm:pt>
    <dgm:pt modelId="{2C103CEE-66F1-44C6-AAA7-D17C1878B077}" type="parTrans" cxnId="{C7851332-9811-4444-AE74-0D2C1D9C43F1}">
      <dgm:prSet/>
      <dgm:spPr/>
      <dgm:t>
        <a:bodyPr/>
        <a:lstStyle/>
        <a:p>
          <a:endParaRPr lang="en-US">
            <a:latin typeface="Arial" panose="020B0604020202020204" pitchFamily="34" charset="0"/>
            <a:cs typeface="Arial" panose="020B0604020202020204" pitchFamily="34" charset="0"/>
          </a:endParaRPr>
        </a:p>
      </dgm:t>
    </dgm:pt>
    <dgm:pt modelId="{4BE32915-0377-4B10-80E4-C7F5E502EE27}" type="sibTrans" cxnId="{C7851332-9811-4444-AE74-0D2C1D9C43F1}">
      <dgm:prSet/>
      <dgm:spPr/>
      <dgm:t>
        <a:bodyPr/>
        <a:lstStyle/>
        <a:p>
          <a:endParaRPr lang="en-US">
            <a:latin typeface="Arial" panose="020B0604020202020204" pitchFamily="34" charset="0"/>
            <a:cs typeface="Arial" panose="020B0604020202020204" pitchFamily="34" charset="0"/>
          </a:endParaRPr>
        </a:p>
      </dgm:t>
    </dgm:pt>
    <dgm:pt modelId="{A851ED7B-9EFF-408B-944A-3C6C8F0F5430}">
      <dgm:prSet phldrT="[Text]" custT="1"/>
      <dgm:spPr/>
      <dgm:t>
        <a:bodyPr/>
        <a:lstStyle/>
        <a:p>
          <a:r>
            <a:rPr lang="en-US" sz="1400">
              <a:latin typeface="Arial" panose="020B0604020202020204" pitchFamily="34" charset="0"/>
              <a:cs typeface="Arial" panose="020B0604020202020204" pitchFamily="34" charset="0"/>
            </a:rPr>
            <a:t>Bottleneck-free value blueprint</a:t>
          </a:r>
        </a:p>
      </dgm:t>
    </dgm:pt>
    <dgm:pt modelId="{46291DCA-44F4-4CA8-97D3-4AFE00F82F74}" type="parTrans" cxnId="{3BAF2788-1DD7-4612-9DBF-2D850F01EFE7}">
      <dgm:prSet/>
      <dgm:spPr/>
      <dgm:t>
        <a:bodyPr/>
        <a:lstStyle/>
        <a:p>
          <a:endParaRPr lang="en-US">
            <a:latin typeface="Arial" panose="020B0604020202020204" pitchFamily="34" charset="0"/>
            <a:cs typeface="Arial" panose="020B0604020202020204" pitchFamily="34" charset="0"/>
          </a:endParaRPr>
        </a:p>
      </dgm:t>
    </dgm:pt>
    <dgm:pt modelId="{F50E6BE0-370D-49DE-ABDA-F76A20424862}" type="sibTrans" cxnId="{3BAF2788-1DD7-4612-9DBF-2D850F01EFE7}">
      <dgm:prSet/>
      <dgm:spPr/>
      <dgm:t>
        <a:bodyPr/>
        <a:lstStyle/>
        <a:p>
          <a:endParaRPr lang="en-US">
            <a:latin typeface="Arial" panose="020B0604020202020204" pitchFamily="34" charset="0"/>
            <a:cs typeface="Arial" panose="020B0604020202020204" pitchFamily="34" charset="0"/>
          </a:endParaRPr>
        </a:p>
      </dgm:t>
    </dgm:pt>
    <dgm:pt modelId="{17C2263D-1A6A-463C-943A-A219C6245DBD}" type="pres">
      <dgm:prSet presAssocID="{A9167F38-F656-45B5-9C28-AA86D066307F}" presName="Name0" presStyleCnt="0">
        <dgm:presLayoutVars>
          <dgm:chMax val="4"/>
          <dgm:resizeHandles val="exact"/>
        </dgm:presLayoutVars>
      </dgm:prSet>
      <dgm:spPr/>
      <dgm:t>
        <a:bodyPr/>
        <a:lstStyle/>
        <a:p>
          <a:endParaRPr lang="en-US"/>
        </a:p>
      </dgm:t>
    </dgm:pt>
    <dgm:pt modelId="{2AE7CCB5-6E62-49AB-99E8-FF44E570CC13}" type="pres">
      <dgm:prSet presAssocID="{A9167F38-F656-45B5-9C28-AA86D066307F}" presName="ellipse" presStyleLbl="trBgShp" presStyleIdx="0" presStyleCnt="1"/>
      <dgm:spPr/>
      <dgm:t>
        <a:bodyPr/>
        <a:lstStyle/>
        <a:p>
          <a:endParaRPr lang="en-US"/>
        </a:p>
      </dgm:t>
    </dgm:pt>
    <dgm:pt modelId="{D3B15FF1-2D1F-4DC3-B041-E92A257CD86E}" type="pres">
      <dgm:prSet presAssocID="{A9167F38-F656-45B5-9C28-AA86D066307F}" presName="arrow1" presStyleLbl="fgShp" presStyleIdx="0" presStyleCnt="1"/>
      <dgm:spPr/>
      <dgm:t>
        <a:bodyPr/>
        <a:lstStyle/>
        <a:p>
          <a:endParaRPr lang="en-US"/>
        </a:p>
      </dgm:t>
    </dgm:pt>
    <dgm:pt modelId="{10F48999-6154-474A-A6C1-D009C5C2FAE2}" type="pres">
      <dgm:prSet presAssocID="{A9167F38-F656-45B5-9C28-AA86D066307F}" presName="rectangle" presStyleLbl="revTx" presStyleIdx="0" presStyleCnt="1" custScaleX="110865">
        <dgm:presLayoutVars>
          <dgm:bulletEnabled val="1"/>
        </dgm:presLayoutVars>
      </dgm:prSet>
      <dgm:spPr/>
      <dgm:t>
        <a:bodyPr/>
        <a:lstStyle/>
        <a:p>
          <a:endParaRPr lang="en-US"/>
        </a:p>
      </dgm:t>
    </dgm:pt>
    <dgm:pt modelId="{258F23A7-C5A7-4CBD-A870-B25B8F71E307}" type="pres">
      <dgm:prSet presAssocID="{CFC39AD4-2105-4E20-B24B-013BB67900CB}" presName="item1" presStyleLbl="node1" presStyleIdx="0" presStyleCnt="3">
        <dgm:presLayoutVars>
          <dgm:bulletEnabled val="1"/>
        </dgm:presLayoutVars>
      </dgm:prSet>
      <dgm:spPr/>
      <dgm:t>
        <a:bodyPr/>
        <a:lstStyle/>
        <a:p>
          <a:endParaRPr lang="en-US"/>
        </a:p>
      </dgm:t>
    </dgm:pt>
    <dgm:pt modelId="{7E2D2F45-778F-4639-8577-9567F99A4C5B}" type="pres">
      <dgm:prSet presAssocID="{D416D186-AD20-416B-BB07-1D0A531D5A0D}" presName="item2" presStyleLbl="node1" presStyleIdx="1" presStyleCnt="3">
        <dgm:presLayoutVars>
          <dgm:bulletEnabled val="1"/>
        </dgm:presLayoutVars>
      </dgm:prSet>
      <dgm:spPr/>
      <dgm:t>
        <a:bodyPr/>
        <a:lstStyle/>
        <a:p>
          <a:endParaRPr lang="en-US"/>
        </a:p>
      </dgm:t>
    </dgm:pt>
    <dgm:pt modelId="{AB43363A-0CBB-4383-9365-3C598264176B}" type="pres">
      <dgm:prSet presAssocID="{A851ED7B-9EFF-408B-944A-3C6C8F0F5430}" presName="item3" presStyleLbl="node1" presStyleIdx="2" presStyleCnt="3">
        <dgm:presLayoutVars>
          <dgm:bulletEnabled val="1"/>
        </dgm:presLayoutVars>
      </dgm:prSet>
      <dgm:spPr/>
      <dgm:t>
        <a:bodyPr/>
        <a:lstStyle/>
        <a:p>
          <a:endParaRPr lang="en-US"/>
        </a:p>
      </dgm:t>
    </dgm:pt>
    <dgm:pt modelId="{809658C5-52A3-4B0D-881D-3E71265F9304}" type="pres">
      <dgm:prSet presAssocID="{A9167F38-F656-45B5-9C28-AA86D066307F}" presName="funnel" presStyleLbl="trAlignAcc1" presStyleIdx="0" presStyleCnt="1"/>
      <dgm:spPr/>
      <dgm:t>
        <a:bodyPr/>
        <a:lstStyle/>
        <a:p>
          <a:endParaRPr lang="en-US"/>
        </a:p>
      </dgm:t>
    </dgm:pt>
  </dgm:ptLst>
  <dgm:cxnLst>
    <dgm:cxn modelId="{E05B4514-EDFF-4A7A-A5A7-679ABA95FC80}" srcId="{A9167F38-F656-45B5-9C28-AA86D066307F}" destId="{0C6E1494-7A83-49AB-8A5E-7CCD43409688}" srcOrd="0" destOrd="0" parTransId="{19ACD411-C75E-4DAF-A38F-683AC030CF3F}" sibTransId="{6E6E0D1D-8966-400A-A926-7E94970C3703}"/>
    <dgm:cxn modelId="{D625380A-CCCD-4BFF-ACB1-9FC5B54AE68A}" type="presOf" srcId="{A9167F38-F656-45B5-9C28-AA86D066307F}" destId="{17C2263D-1A6A-463C-943A-A219C6245DBD}" srcOrd="0" destOrd="0" presId="urn:microsoft.com/office/officeart/2005/8/layout/funnel1"/>
    <dgm:cxn modelId="{C9B0163B-2CF2-4AA5-BC6F-D63D958A5F14}" type="presOf" srcId="{D416D186-AD20-416B-BB07-1D0A531D5A0D}" destId="{258F23A7-C5A7-4CBD-A870-B25B8F71E307}" srcOrd="0" destOrd="0" presId="urn:microsoft.com/office/officeart/2005/8/layout/funnel1"/>
    <dgm:cxn modelId="{C7851332-9811-4444-AE74-0D2C1D9C43F1}" srcId="{A9167F38-F656-45B5-9C28-AA86D066307F}" destId="{D416D186-AD20-416B-BB07-1D0A531D5A0D}" srcOrd="2" destOrd="0" parTransId="{2C103CEE-66F1-44C6-AAA7-D17C1878B077}" sibTransId="{4BE32915-0377-4B10-80E4-C7F5E502EE27}"/>
    <dgm:cxn modelId="{3BAF2788-1DD7-4612-9DBF-2D850F01EFE7}" srcId="{A9167F38-F656-45B5-9C28-AA86D066307F}" destId="{A851ED7B-9EFF-408B-944A-3C6C8F0F5430}" srcOrd="3" destOrd="0" parTransId="{46291DCA-44F4-4CA8-97D3-4AFE00F82F74}" sibTransId="{F50E6BE0-370D-49DE-ABDA-F76A20424862}"/>
    <dgm:cxn modelId="{D76E7C36-3FCF-4BCC-BB02-F14DFDE9B4C9}" type="presOf" srcId="{A851ED7B-9EFF-408B-944A-3C6C8F0F5430}" destId="{10F48999-6154-474A-A6C1-D009C5C2FAE2}" srcOrd="0" destOrd="0" presId="urn:microsoft.com/office/officeart/2005/8/layout/funnel1"/>
    <dgm:cxn modelId="{29EE1433-D95B-4AD9-827F-942A5A3BBFA8}" type="presOf" srcId="{0C6E1494-7A83-49AB-8A5E-7CCD43409688}" destId="{AB43363A-0CBB-4383-9365-3C598264176B}" srcOrd="0" destOrd="0" presId="urn:microsoft.com/office/officeart/2005/8/layout/funnel1"/>
    <dgm:cxn modelId="{862A6EAC-69A9-4D61-ABD8-890ADD8CB0D4}" srcId="{A9167F38-F656-45B5-9C28-AA86D066307F}" destId="{CFC39AD4-2105-4E20-B24B-013BB67900CB}" srcOrd="1" destOrd="0" parTransId="{6B47A1AD-A6EE-4A7E-817D-7116D97D040D}" sibTransId="{E88094C3-6ADD-4921-87C5-0E70F6ACE4CB}"/>
    <dgm:cxn modelId="{47C81698-CDEC-4EEA-9496-FD97F485D00A}" type="presOf" srcId="{CFC39AD4-2105-4E20-B24B-013BB67900CB}" destId="{7E2D2F45-778F-4639-8577-9567F99A4C5B}" srcOrd="0" destOrd="0" presId="urn:microsoft.com/office/officeart/2005/8/layout/funnel1"/>
    <dgm:cxn modelId="{E39EC085-7057-44CC-80DD-81EB4511975E}" type="presParOf" srcId="{17C2263D-1A6A-463C-943A-A219C6245DBD}" destId="{2AE7CCB5-6E62-49AB-99E8-FF44E570CC13}" srcOrd="0" destOrd="0" presId="urn:microsoft.com/office/officeart/2005/8/layout/funnel1"/>
    <dgm:cxn modelId="{EF1AF0B2-34C0-4C1A-A4E7-CEC568DF161D}" type="presParOf" srcId="{17C2263D-1A6A-463C-943A-A219C6245DBD}" destId="{D3B15FF1-2D1F-4DC3-B041-E92A257CD86E}" srcOrd="1" destOrd="0" presId="urn:microsoft.com/office/officeart/2005/8/layout/funnel1"/>
    <dgm:cxn modelId="{B3E437B8-3AD1-438E-B27C-1DA325D47FCA}" type="presParOf" srcId="{17C2263D-1A6A-463C-943A-A219C6245DBD}" destId="{10F48999-6154-474A-A6C1-D009C5C2FAE2}" srcOrd="2" destOrd="0" presId="urn:microsoft.com/office/officeart/2005/8/layout/funnel1"/>
    <dgm:cxn modelId="{108E109A-0C1E-440D-96AC-8EAA1751513C}" type="presParOf" srcId="{17C2263D-1A6A-463C-943A-A219C6245DBD}" destId="{258F23A7-C5A7-4CBD-A870-B25B8F71E307}" srcOrd="3" destOrd="0" presId="urn:microsoft.com/office/officeart/2005/8/layout/funnel1"/>
    <dgm:cxn modelId="{73069020-5D32-4F38-AC92-C7F6568E8505}" type="presParOf" srcId="{17C2263D-1A6A-463C-943A-A219C6245DBD}" destId="{7E2D2F45-778F-4639-8577-9567F99A4C5B}" srcOrd="4" destOrd="0" presId="urn:microsoft.com/office/officeart/2005/8/layout/funnel1"/>
    <dgm:cxn modelId="{FCDB7344-BA77-4748-886A-6E22C983BFAF}" type="presParOf" srcId="{17C2263D-1A6A-463C-943A-A219C6245DBD}" destId="{AB43363A-0CBB-4383-9365-3C598264176B}" srcOrd="5" destOrd="0" presId="urn:microsoft.com/office/officeart/2005/8/layout/funnel1"/>
    <dgm:cxn modelId="{B64EBDB6-6657-4FBB-A3DD-AF6B883ED8B7}" type="presParOf" srcId="{17C2263D-1A6A-463C-943A-A219C6245DBD}" destId="{809658C5-52A3-4B0D-881D-3E71265F9304}"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0.21404</cdr:x>
      <cdr:y>0.71142</cdr:y>
    </cdr:from>
    <cdr:to>
      <cdr:x>0.2589</cdr:x>
      <cdr:y>0.80705</cdr:y>
    </cdr:to>
    <cdr:sp macro="" textlink="">
      <cdr:nvSpPr>
        <cdr:cNvPr id="2" name="Up Arrow 1"/>
        <cdr:cNvSpPr/>
      </cdr:nvSpPr>
      <cdr:spPr>
        <a:xfrm xmlns:a="http://schemas.openxmlformats.org/drawingml/2006/main" rot="20372719">
          <a:off x="1155942" y="1957443"/>
          <a:ext cx="242266" cy="263121"/>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0.70134</cdr:x>
      <cdr:y>0.51026</cdr:y>
    </cdr:from>
    <cdr:to>
      <cdr:x>0.7462</cdr:x>
      <cdr:y>0.57281</cdr:y>
    </cdr:to>
    <cdr:sp macro="" textlink="">
      <cdr:nvSpPr>
        <cdr:cNvPr id="3" name="Up Arrow 2"/>
        <cdr:cNvSpPr/>
      </cdr:nvSpPr>
      <cdr:spPr>
        <a:xfrm xmlns:a="http://schemas.openxmlformats.org/drawingml/2006/main" rot="20372719">
          <a:off x="3787736" y="1403951"/>
          <a:ext cx="242266" cy="172118"/>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0.79504</cdr:x>
      <cdr:y>0.27525</cdr:y>
    </cdr:from>
    <cdr:to>
      <cdr:x>0.8399</cdr:x>
      <cdr:y>0.39614</cdr:y>
    </cdr:to>
    <cdr:sp macro="" textlink="">
      <cdr:nvSpPr>
        <cdr:cNvPr id="4" name="Up Arrow 3"/>
        <cdr:cNvSpPr/>
      </cdr:nvSpPr>
      <cdr:spPr>
        <a:xfrm xmlns:a="http://schemas.openxmlformats.org/drawingml/2006/main" rot="10800000">
          <a:off x="4293756" y="757343"/>
          <a:ext cx="242266" cy="332621"/>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0.37072</cdr:x>
      <cdr:y>0.25072</cdr:y>
    </cdr:from>
    <cdr:to>
      <cdr:x>0.41558</cdr:x>
      <cdr:y>0.38197</cdr:y>
    </cdr:to>
    <cdr:sp macro="" textlink="">
      <cdr:nvSpPr>
        <cdr:cNvPr id="5" name="Up Arrow 4"/>
        <cdr:cNvSpPr/>
      </cdr:nvSpPr>
      <cdr:spPr>
        <a:xfrm xmlns:a="http://schemas.openxmlformats.org/drawingml/2006/main" rot="9900000">
          <a:off x="2002149" y="689836"/>
          <a:ext cx="242266" cy="361125"/>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0.89242</cdr:x>
      <cdr:y>0.8493</cdr:y>
    </cdr:from>
    <cdr:to>
      <cdr:x>1</cdr:x>
      <cdr:y>0.93007</cdr:y>
    </cdr:to>
    <cdr:sp macro="" textlink="">
      <cdr:nvSpPr>
        <cdr:cNvPr id="6" name="Text Box 5"/>
        <cdr:cNvSpPr txBox="1"/>
      </cdr:nvSpPr>
      <cdr:spPr>
        <a:xfrm xmlns:a="http://schemas.openxmlformats.org/drawingml/2006/main">
          <a:off x="4822825" y="2336800"/>
          <a:ext cx="581025" cy="222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900" b="1">
              <a:latin typeface="Arial" pitchFamily="34" charset="0"/>
              <a:cs typeface="Arial" pitchFamily="34" charset="0"/>
            </a:rPr>
            <a:t>Time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Business Ecosystem View on Demand Response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CCA706-262A-451C-942D-BD75EE6C3882}" type="datetimeFigureOut">
              <a:rPr lang="en-US" smtClean="0"/>
              <a:t>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Summary of Master's Thesis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1DF66A-0BB9-4ACD-A22C-67A5B461E148}" type="slidenum">
              <a:rPr lang="en-US" smtClean="0"/>
              <a:t>‹#›</a:t>
            </a:fld>
            <a:endParaRPr lang="en-US"/>
          </a:p>
        </p:txBody>
      </p:sp>
    </p:spTree>
    <p:extLst>
      <p:ext uri="{BB962C8B-B14F-4D97-AF65-F5344CB8AC3E}">
        <p14:creationId xmlns:p14="http://schemas.microsoft.com/office/powerpoint/2010/main" val="25066460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32" charset="-128"/>
                <a:cs typeface="ＭＳ Ｐゴシック" pitchFamily="-32" charset="-128"/>
              </a:defRPr>
            </a:lvl1pPr>
          </a:lstStyle>
          <a:p>
            <a:pPr>
              <a:defRPr/>
            </a:pPr>
            <a:r>
              <a:rPr lang="en-US" smtClean="0"/>
              <a:t>Business Ecosystem View on Demand Response</a:t>
            </a: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1A924A-9607-4F3D-B726-0E9BA778E0C5}" type="datetime1">
              <a:rPr lang="fi-FI"/>
              <a:pPr/>
              <a:t>7.2.2014</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32" charset="-128"/>
                <a:cs typeface="ＭＳ Ｐゴシック" pitchFamily="-32" charset="-128"/>
              </a:defRPr>
            </a:lvl1pPr>
          </a:lstStyle>
          <a:p>
            <a:pPr>
              <a:defRPr/>
            </a:pPr>
            <a:r>
              <a:rPr lang="en-US" smtClean="0"/>
              <a:t>Summary of Master's Thesis</a:t>
            </a: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491ED30-9224-4DD5-ACB2-5E2B989FC8BC}" type="slidenum">
              <a:rPr lang="fi-FI"/>
              <a:pPr/>
              <a:t>‹#›</a:t>
            </a:fld>
            <a:endParaRPr lang="fi-FI"/>
          </a:p>
        </p:txBody>
      </p:sp>
    </p:spTree>
    <p:extLst>
      <p:ext uri="{BB962C8B-B14F-4D97-AF65-F5344CB8AC3E}">
        <p14:creationId xmlns:p14="http://schemas.microsoft.com/office/powerpoint/2010/main" val="790276282"/>
      </p:ext>
    </p:extLst>
  </p:cSld>
  <p:clrMap bg1="lt1" tx1="dk1" bg2="lt2" tx2="dk2" accent1="accent1" accent2="accent2" accent3="accent3" accent4="accent4" accent5="accent5" accent6="accent6" hlink="hlink" folHlink="folHlink"/>
  <p:hf/>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This </a:t>
            </a:r>
            <a:r>
              <a:rPr lang="en-US" dirty="0" err="1" smtClean="0"/>
              <a:t>slideset</a:t>
            </a:r>
            <a:r>
              <a:rPr lang="en-US" dirty="0" smtClean="0"/>
              <a:t> is compiled</a:t>
            </a:r>
            <a:r>
              <a:rPr lang="en-US" baseline="0" dirty="0" smtClean="0"/>
              <a:t> from the </a:t>
            </a:r>
            <a:r>
              <a:rPr lang="en-US" baseline="0" dirty="0" err="1" smtClean="0"/>
              <a:t>Petteri</a:t>
            </a:r>
            <a:r>
              <a:rPr lang="en-US" baseline="0" dirty="0" smtClean="0"/>
              <a:t> Baumgartner’s MSc thesis that can be found from: http://urn.fi/URN:NBN:fi:tty-201401281062</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a:t>
            </a:fld>
            <a:endParaRPr lang="fi-FI"/>
          </a:p>
        </p:txBody>
      </p:sp>
    </p:spTree>
    <p:extLst>
      <p:ext uri="{BB962C8B-B14F-4D97-AF65-F5344CB8AC3E}">
        <p14:creationId xmlns:p14="http://schemas.microsoft.com/office/powerpoint/2010/main" val="1786196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market structure is discussed</a:t>
            </a:r>
            <a:r>
              <a:rPr lang="en-US" baseline="0" dirty="0" smtClean="0"/>
              <a:t> in detail in Chapter 2.2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11</a:t>
            </a:fld>
            <a:endParaRPr lang="fi-FI"/>
          </a:p>
        </p:txBody>
      </p:sp>
    </p:spTree>
    <p:extLst>
      <p:ext uri="{BB962C8B-B14F-4D97-AF65-F5344CB8AC3E}">
        <p14:creationId xmlns:p14="http://schemas.microsoft.com/office/powerpoint/2010/main" val="2576313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market structure is discussed</a:t>
            </a:r>
            <a:r>
              <a:rPr lang="en-US" baseline="0" dirty="0" smtClean="0"/>
              <a:t> in detail in Chapter 2.2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12</a:t>
            </a:fld>
            <a:endParaRPr lang="fi-FI"/>
          </a:p>
        </p:txBody>
      </p:sp>
    </p:spTree>
    <p:extLst>
      <p:ext uri="{BB962C8B-B14F-4D97-AF65-F5344CB8AC3E}">
        <p14:creationId xmlns:p14="http://schemas.microsoft.com/office/powerpoint/2010/main" val="2582278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Demand response if discussed in detail in Chapter 2.3.4 and the value of</a:t>
            </a:r>
            <a:r>
              <a:rPr lang="en-US" baseline="0" dirty="0" smtClean="0"/>
              <a:t> DR in Chapter 2.4.2 </a:t>
            </a:r>
            <a:r>
              <a:rPr lang="en-US" dirty="0" smtClean="0"/>
              <a:t>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13</a:t>
            </a:fld>
            <a:endParaRPr lang="fi-FI"/>
          </a:p>
        </p:txBody>
      </p:sp>
    </p:spTree>
    <p:extLst>
      <p:ext uri="{BB962C8B-B14F-4D97-AF65-F5344CB8AC3E}">
        <p14:creationId xmlns:p14="http://schemas.microsoft.com/office/powerpoint/2010/main" val="1641853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Demand response if discussed in detail in Chapter 2.3.4 in the thesis.</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14</a:t>
            </a:fld>
            <a:endParaRPr lang="fi-FI"/>
          </a:p>
        </p:txBody>
      </p:sp>
    </p:spTree>
    <p:extLst>
      <p:ext uri="{BB962C8B-B14F-4D97-AF65-F5344CB8AC3E}">
        <p14:creationId xmlns:p14="http://schemas.microsoft.com/office/powerpoint/2010/main" val="655219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Demand response if discussed in detail in Chapter 2.3.4 in the thesis.</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15</a:t>
            </a:fld>
            <a:endParaRPr lang="fi-FI"/>
          </a:p>
        </p:txBody>
      </p:sp>
    </p:spTree>
    <p:extLst>
      <p:ext uri="{BB962C8B-B14F-4D97-AF65-F5344CB8AC3E}">
        <p14:creationId xmlns:p14="http://schemas.microsoft.com/office/powerpoint/2010/main" val="2994199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Demand response if discussed in detail in Chapter 2.3.4 in the thesis.</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16</a:t>
            </a:fld>
            <a:endParaRPr lang="fi-FI"/>
          </a:p>
        </p:txBody>
      </p:sp>
    </p:spTree>
    <p:extLst>
      <p:ext uri="{BB962C8B-B14F-4D97-AF65-F5344CB8AC3E}">
        <p14:creationId xmlns:p14="http://schemas.microsoft.com/office/powerpoint/2010/main" val="154094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Demand response if discussed in detail in Chapter 2.3.4 in the thesis.</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17</a:t>
            </a:fld>
            <a:endParaRPr lang="fi-FI"/>
          </a:p>
        </p:txBody>
      </p:sp>
    </p:spTree>
    <p:extLst>
      <p:ext uri="{BB962C8B-B14F-4D97-AF65-F5344CB8AC3E}">
        <p14:creationId xmlns:p14="http://schemas.microsoft.com/office/powerpoint/2010/main" val="1690496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Automated meter</a:t>
            </a:r>
            <a:r>
              <a:rPr lang="en-US" baseline="0" dirty="0" smtClean="0"/>
              <a:t> reading (AMR) is discussed in detail in Chapter 2.3.2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19</a:t>
            </a:fld>
            <a:endParaRPr lang="fi-FI"/>
          </a:p>
        </p:txBody>
      </p:sp>
    </p:spTree>
    <p:extLst>
      <p:ext uri="{BB962C8B-B14F-4D97-AF65-F5344CB8AC3E}">
        <p14:creationId xmlns:p14="http://schemas.microsoft.com/office/powerpoint/2010/main" val="4189599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Home energy management system (HEMS) </a:t>
            </a:r>
            <a:r>
              <a:rPr lang="en-US" baseline="0" dirty="0" smtClean="0"/>
              <a:t>is discussed in detail in Chapter 2.3.3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20</a:t>
            </a:fld>
            <a:endParaRPr lang="fi-FI"/>
          </a:p>
        </p:txBody>
      </p:sp>
    </p:spTree>
    <p:extLst>
      <p:ext uri="{BB962C8B-B14F-4D97-AF65-F5344CB8AC3E}">
        <p14:creationId xmlns:p14="http://schemas.microsoft.com/office/powerpoint/2010/main" val="2105597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 of demand response</a:t>
            </a:r>
            <a:r>
              <a:rPr lang="en-US" baseline="0" dirty="0" smtClean="0"/>
              <a:t> is discussed in detail in Chapter 2.4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21</a:t>
            </a:fld>
            <a:endParaRPr lang="fi-FI"/>
          </a:p>
        </p:txBody>
      </p:sp>
    </p:spTree>
    <p:extLst>
      <p:ext uri="{BB962C8B-B14F-4D97-AF65-F5344CB8AC3E}">
        <p14:creationId xmlns:p14="http://schemas.microsoft.com/office/powerpoint/2010/main" val="89078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couple</a:t>
            </a:r>
            <a:r>
              <a:rPr lang="en-US" baseline="0" dirty="0" smtClean="0"/>
              <a:t> of relevant quotes concerning the topic.</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a:t>
            </a:fld>
            <a:endParaRPr lang="fi-FI"/>
          </a:p>
        </p:txBody>
      </p:sp>
    </p:spTree>
    <p:extLst>
      <p:ext uri="{BB962C8B-B14F-4D97-AF65-F5344CB8AC3E}">
        <p14:creationId xmlns:p14="http://schemas.microsoft.com/office/powerpoint/2010/main" val="3898074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of demand response</a:t>
            </a:r>
            <a:r>
              <a:rPr lang="en-US" baseline="0" dirty="0" smtClean="0"/>
              <a:t> is discussed in detail in Chapter 2.4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22</a:t>
            </a:fld>
            <a:endParaRPr lang="fi-FI"/>
          </a:p>
        </p:txBody>
      </p:sp>
    </p:spTree>
    <p:extLst>
      <p:ext uri="{BB962C8B-B14F-4D97-AF65-F5344CB8AC3E}">
        <p14:creationId xmlns:p14="http://schemas.microsoft.com/office/powerpoint/2010/main" val="38607236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of demand response</a:t>
            </a:r>
            <a:r>
              <a:rPr lang="en-US" baseline="0" dirty="0" smtClean="0"/>
              <a:t> is discussed in detail in Chapter 2.4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23</a:t>
            </a:fld>
            <a:endParaRPr lang="fi-FI"/>
          </a:p>
        </p:txBody>
      </p:sp>
    </p:spTree>
    <p:extLst>
      <p:ext uri="{BB962C8B-B14F-4D97-AF65-F5344CB8AC3E}">
        <p14:creationId xmlns:p14="http://schemas.microsoft.com/office/powerpoint/2010/main" val="545834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propositions</a:t>
            </a:r>
            <a:r>
              <a:rPr lang="en-US" baseline="0" dirty="0" smtClean="0"/>
              <a:t> are discussed in detail in Chapter 2.4.3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24</a:t>
            </a:fld>
            <a:endParaRPr lang="fi-FI"/>
          </a:p>
        </p:txBody>
      </p:sp>
    </p:spTree>
    <p:extLst>
      <p:ext uri="{BB962C8B-B14F-4D97-AF65-F5344CB8AC3E}">
        <p14:creationId xmlns:p14="http://schemas.microsoft.com/office/powerpoint/2010/main" val="26669412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propositions</a:t>
            </a:r>
            <a:r>
              <a:rPr lang="en-US" baseline="0" dirty="0" smtClean="0"/>
              <a:t> are discussed in detail in Chapter 2.4.3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25</a:t>
            </a:fld>
            <a:endParaRPr lang="fi-FI"/>
          </a:p>
        </p:txBody>
      </p:sp>
    </p:spTree>
    <p:extLst>
      <p:ext uri="{BB962C8B-B14F-4D97-AF65-F5344CB8AC3E}">
        <p14:creationId xmlns:p14="http://schemas.microsoft.com/office/powerpoint/2010/main" val="87143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Chapter 3 in the thesis.</a:t>
            </a:r>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26</a:t>
            </a:fld>
            <a:endParaRPr lang="fi-FI"/>
          </a:p>
        </p:txBody>
      </p:sp>
    </p:spTree>
    <p:extLst>
      <p:ext uri="{BB962C8B-B14F-4D97-AF65-F5344CB8AC3E}">
        <p14:creationId xmlns:p14="http://schemas.microsoft.com/office/powerpoint/2010/main" val="36905487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 ecosystem is</a:t>
            </a:r>
            <a:r>
              <a:rPr lang="en-US" baseline="0" dirty="0" smtClean="0"/>
              <a:t> discussed in detail in Chapter 3.1.2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27</a:t>
            </a:fld>
            <a:endParaRPr lang="fi-FI"/>
          </a:p>
        </p:txBody>
      </p:sp>
    </p:spTree>
    <p:extLst>
      <p:ext uri="{BB962C8B-B14F-4D97-AF65-F5344CB8AC3E}">
        <p14:creationId xmlns:p14="http://schemas.microsoft.com/office/powerpoint/2010/main" val="786880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Business ecosystem is</a:t>
            </a:r>
            <a:r>
              <a:rPr lang="en-US" baseline="0" dirty="0" smtClean="0"/>
              <a:t> discussed in detail in Chapter 3.1.2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28</a:t>
            </a:fld>
            <a:endParaRPr lang="fi-FI"/>
          </a:p>
        </p:txBody>
      </p:sp>
    </p:spTree>
    <p:extLst>
      <p:ext uri="{BB962C8B-B14F-4D97-AF65-F5344CB8AC3E}">
        <p14:creationId xmlns:p14="http://schemas.microsoft.com/office/powerpoint/2010/main" val="11594281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Business ecosystem is</a:t>
            </a:r>
            <a:r>
              <a:rPr lang="en-US" baseline="0" dirty="0" smtClean="0"/>
              <a:t> discussed in detail in Chapter 3.1.2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29</a:t>
            </a:fld>
            <a:endParaRPr lang="fi-FI"/>
          </a:p>
        </p:txBody>
      </p:sp>
    </p:spTree>
    <p:extLst>
      <p:ext uri="{BB962C8B-B14F-4D97-AF65-F5344CB8AC3E}">
        <p14:creationId xmlns:p14="http://schemas.microsoft.com/office/powerpoint/2010/main" val="626104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blueprint is</a:t>
            </a:r>
            <a:r>
              <a:rPr lang="en-US" baseline="0" dirty="0" smtClean="0"/>
              <a:t> discussed in detail in Chapter 3.2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30</a:t>
            </a:fld>
            <a:endParaRPr lang="fi-FI"/>
          </a:p>
        </p:txBody>
      </p:sp>
    </p:spTree>
    <p:extLst>
      <p:ext uri="{BB962C8B-B14F-4D97-AF65-F5344CB8AC3E}">
        <p14:creationId xmlns:p14="http://schemas.microsoft.com/office/powerpoint/2010/main" val="3024922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blueprint is</a:t>
            </a:r>
            <a:r>
              <a:rPr lang="en-US" baseline="0" dirty="0" smtClean="0"/>
              <a:t> discussed in detail in Chapter 3.2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31</a:t>
            </a:fld>
            <a:endParaRPr lang="fi-FI"/>
          </a:p>
        </p:txBody>
      </p:sp>
    </p:spTree>
    <p:extLst>
      <p:ext uri="{BB962C8B-B14F-4D97-AF65-F5344CB8AC3E}">
        <p14:creationId xmlns:p14="http://schemas.microsoft.com/office/powerpoint/2010/main" val="424350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91ED30-9224-4DD5-ACB2-5E2B989FC8BC}" type="slidenum">
              <a:rPr lang="fi-FI" smtClean="0"/>
              <a:pPr/>
              <a:t>4</a:t>
            </a:fld>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Header Placeholder 6"/>
          <p:cNvSpPr>
            <a:spLocks noGrp="1"/>
          </p:cNvSpPr>
          <p:nvPr>
            <p:ph type="hdr" sz="quarter" idx="13"/>
          </p:nvPr>
        </p:nvSpPr>
        <p:spPr/>
        <p:txBody>
          <a:bodyPr/>
          <a:lstStyle/>
          <a:p>
            <a:pPr>
              <a:defRPr/>
            </a:pPr>
            <a:r>
              <a:rPr lang="en-US" smtClean="0"/>
              <a:t>Business Ecosystem View on Demand Response</a:t>
            </a:r>
            <a:endParaRPr lang="fi-FI"/>
          </a:p>
        </p:txBody>
      </p:sp>
    </p:spTree>
    <p:extLst>
      <p:ext uri="{BB962C8B-B14F-4D97-AF65-F5344CB8AC3E}">
        <p14:creationId xmlns:p14="http://schemas.microsoft.com/office/powerpoint/2010/main" val="2901821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blueprint is</a:t>
            </a:r>
            <a:r>
              <a:rPr lang="en-US" baseline="0" dirty="0" smtClean="0"/>
              <a:t> discussed in detail in Chapter 3.2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32</a:t>
            </a:fld>
            <a:endParaRPr lang="fi-FI"/>
          </a:p>
        </p:txBody>
      </p:sp>
    </p:spTree>
    <p:extLst>
      <p:ext uri="{BB962C8B-B14F-4D97-AF65-F5344CB8AC3E}">
        <p14:creationId xmlns:p14="http://schemas.microsoft.com/office/powerpoint/2010/main" val="25703561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Value blueprint is</a:t>
            </a:r>
            <a:r>
              <a:rPr lang="en-US" baseline="0" dirty="0" smtClean="0"/>
              <a:t> discussed in detail in Chapter 3.2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33</a:t>
            </a:fld>
            <a:endParaRPr lang="fi-FI"/>
          </a:p>
        </p:txBody>
      </p:sp>
    </p:spTree>
    <p:extLst>
      <p:ext uri="{BB962C8B-B14F-4D97-AF65-F5344CB8AC3E}">
        <p14:creationId xmlns:p14="http://schemas.microsoft.com/office/powerpoint/2010/main" val="32854701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The example is</a:t>
            </a:r>
            <a:r>
              <a:rPr lang="en-US" baseline="0" dirty="0" smtClean="0"/>
              <a:t> discussed in detail in Chapter 3.2.2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35</a:t>
            </a:fld>
            <a:endParaRPr lang="fi-FI"/>
          </a:p>
        </p:txBody>
      </p:sp>
    </p:spTree>
    <p:extLst>
      <p:ext uri="{BB962C8B-B14F-4D97-AF65-F5344CB8AC3E}">
        <p14:creationId xmlns:p14="http://schemas.microsoft.com/office/powerpoint/2010/main" val="905317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The example is</a:t>
            </a:r>
            <a:r>
              <a:rPr lang="en-US" baseline="0" dirty="0" smtClean="0"/>
              <a:t> discussed in detail in Chapter 3.2.2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36</a:t>
            </a:fld>
            <a:endParaRPr lang="fi-FI"/>
          </a:p>
        </p:txBody>
      </p:sp>
    </p:spTree>
    <p:extLst>
      <p:ext uri="{BB962C8B-B14F-4D97-AF65-F5344CB8AC3E}">
        <p14:creationId xmlns:p14="http://schemas.microsoft.com/office/powerpoint/2010/main" val="10301100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The example is</a:t>
            </a:r>
            <a:r>
              <a:rPr lang="en-US" baseline="0" dirty="0" smtClean="0"/>
              <a:t> discussed in detail in Chapter 3.2.2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37</a:t>
            </a:fld>
            <a:endParaRPr lang="fi-FI"/>
          </a:p>
        </p:txBody>
      </p:sp>
    </p:spTree>
    <p:extLst>
      <p:ext uri="{BB962C8B-B14F-4D97-AF65-F5344CB8AC3E}">
        <p14:creationId xmlns:p14="http://schemas.microsoft.com/office/powerpoint/2010/main" val="3474003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Chapter 4 in the thesis.</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39</a:t>
            </a:fld>
            <a:endParaRPr lang="fi-FI"/>
          </a:p>
        </p:txBody>
      </p:sp>
    </p:spTree>
    <p:extLst>
      <p:ext uri="{BB962C8B-B14F-4D97-AF65-F5344CB8AC3E}">
        <p14:creationId xmlns:p14="http://schemas.microsoft.com/office/powerpoint/2010/main" val="29482235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Research method</a:t>
            </a:r>
            <a:r>
              <a:rPr lang="en-US" baseline="0" dirty="0" smtClean="0"/>
              <a:t> and strategy are discussed in detail in Chapter 4.1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40</a:t>
            </a:fld>
            <a:endParaRPr lang="fi-FI"/>
          </a:p>
        </p:txBody>
      </p:sp>
    </p:spTree>
    <p:extLst>
      <p:ext uri="{BB962C8B-B14F-4D97-AF65-F5344CB8AC3E}">
        <p14:creationId xmlns:p14="http://schemas.microsoft.com/office/powerpoint/2010/main" val="18010417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Research </a:t>
            </a:r>
            <a:r>
              <a:rPr lang="en-US" baseline="0" dirty="0" smtClean="0"/>
              <a:t>material is discussed in detail in Chapter 4.2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41</a:t>
            </a:fld>
            <a:endParaRPr lang="fi-FI"/>
          </a:p>
        </p:txBody>
      </p:sp>
    </p:spTree>
    <p:extLst>
      <p:ext uri="{BB962C8B-B14F-4D97-AF65-F5344CB8AC3E}">
        <p14:creationId xmlns:p14="http://schemas.microsoft.com/office/powerpoint/2010/main" val="10468438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Chapter 5 in the thesis.</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43</a:t>
            </a:fld>
            <a:endParaRPr lang="fi-FI"/>
          </a:p>
        </p:txBody>
      </p:sp>
    </p:spTree>
    <p:extLst>
      <p:ext uri="{BB962C8B-B14F-4D97-AF65-F5344CB8AC3E}">
        <p14:creationId xmlns:p14="http://schemas.microsoft.com/office/powerpoint/2010/main" val="22246408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Chapters 5.1</a:t>
            </a:r>
            <a:r>
              <a:rPr lang="en-US" baseline="0" dirty="0" smtClean="0"/>
              <a:t> and 5.2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44</a:t>
            </a:fld>
            <a:endParaRPr lang="fi-FI"/>
          </a:p>
        </p:txBody>
      </p:sp>
    </p:spTree>
    <p:extLst>
      <p:ext uri="{BB962C8B-B14F-4D97-AF65-F5344CB8AC3E}">
        <p14:creationId xmlns:p14="http://schemas.microsoft.com/office/powerpoint/2010/main" val="3938203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Chapter 1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5</a:t>
            </a:fld>
            <a:endParaRPr lang="fi-FI"/>
          </a:p>
        </p:txBody>
      </p:sp>
    </p:spTree>
    <p:extLst>
      <p:ext uri="{BB962C8B-B14F-4D97-AF65-F5344CB8AC3E}">
        <p14:creationId xmlns:p14="http://schemas.microsoft.com/office/powerpoint/2010/main" val="24381541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See Chapter</a:t>
            </a:r>
            <a:r>
              <a:rPr lang="en-US" baseline="0" dirty="0" smtClean="0"/>
              <a:t> 5.2 in the thesis.</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45</a:t>
            </a:fld>
            <a:endParaRPr lang="fi-FI"/>
          </a:p>
        </p:txBody>
      </p:sp>
    </p:spTree>
    <p:extLst>
      <p:ext uri="{BB962C8B-B14F-4D97-AF65-F5344CB8AC3E}">
        <p14:creationId xmlns:p14="http://schemas.microsoft.com/office/powerpoint/2010/main" val="24399497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Chapter 5.2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46</a:t>
            </a:fld>
            <a:endParaRPr lang="fi-FI"/>
          </a:p>
        </p:txBody>
      </p:sp>
    </p:spTree>
    <p:extLst>
      <p:ext uri="{BB962C8B-B14F-4D97-AF65-F5344CB8AC3E}">
        <p14:creationId xmlns:p14="http://schemas.microsoft.com/office/powerpoint/2010/main" val="7779947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Chapter 6 in the thesis.</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58</a:t>
            </a:fld>
            <a:endParaRPr lang="fi-FI"/>
          </a:p>
        </p:txBody>
      </p:sp>
    </p:spTree>
    <p:extLst>
      <p:ext uri="{BB962C8B-B14F-4D97-AF65-F5344CB8AC3E}">
        <p14:creationId xmlns:p14="http://schemas.microsoft.com/office/powerpoint/2010/main" val="25065924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issues are discussed in detail in Chapter 5.3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59</a:t>
            </a:fld>
            <a:endParaRPr lang="fi-FI"/>
          </a:p>
        </p:txBody>
      </p:sp>
    </p:spTree>
    <p:extLst>
      <p:ext uri="{BB962C8B-B14F-4D97-AF65-F5344CB8AC3E}">
        <p14:creationId xmlns:p14="http://schemas.microsoft.com/office/powerpoint/2010/main" val="4899156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66</a:t>
            </a:fld>
            <a:endParaRPr lang="fi-FI"/>
          </a:p>
        </p:txBody>
      </p:sp>
    </p:spTree>
    <p:extLst>
      <p:ext uri="{BB962C8B-B14F-4D97-AF65-F5344CB8AC3E}">
        <p14:creationId xmlns:p14="http://schemas.microsoft.com/office/powerpoint/2010/main" val="1669874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Smart</a:t>
            </a:r>
            <a:r>
              <a:rPr lang="en-US" baseline="0" dirty="0" smtClean="0"/>
              <a:t> grid is discussed in detail in Chapter 2.3.1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6</a:t>
            </a:fld>
            <a:endParaRPr lang="fi-FI"/>
          </a:p>
        </p:txBody>
      </p:sp>
    </p:spTree>
    <p:extLst>
      <p:ext uri="{BB962C8B-B14F-4D97-AF65-F5344CB8AC3E}">
        <p14:creationId xmlns:p14="http://schemas.microsoft.com/office/powerpoint/2010/main" val="2853639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Demand response is discussed in detail in Chapter 2.3.4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7</a:t>
            </a:fld>
            <a:endParaRPr lang="fi-FI"/>
          </a:p>
        </p:txBody>
      </p:sp>
    </p:spTree>
    <p:extLst>
      <p:ext uri="{BB962C8B-B14F-4D97-AF65-F5344CB8AC3E}">
        <p14:creationId xmlns:p14="http://schemas.microsoft.com/office/powerpoint/2010/main" val="1865014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detailed information on the research aim and objectives can be found in Chapter 1.3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8</a:t>
            </a:fld>
            <a:endParaRPr lang="fi-FI"/>
          </a:p>
        </p:txBody>
      </p:sp>
    </p:spTree>
    <p:extLst>
      <p:ext uri="{BB962C8B-B14F-4D97-AF65-F5344CB8AC3E}">
        <p14:creationId xmlns:p14="http://schemas.microsoft.com/office/powerpoint/2010/main" val="2177820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Chapter 2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9</a:t>
            </a:fld>
            <a:endParaRPr lang="fi-FI"/>
          </a:p>
        </p:txBody>
      </p:sp>
    </p:spTree>
    <p:extLst>
      <p:ext uri="{BB962C8B-B14F-4D97-AF65-F5344CB8AC3E}">
        <p14:creationId xmlns:p14="http://schemas.microsoft.com/office/powerpoint/2010/main" val="1691877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electricity system is discussed</a:t>
            </a:r>
            <a:r>
              <a:rPr lang="en-US" baseline="0" dirty="0" smtClean="0"/>
              <a:t> in detail in Chapter 2.1 in the thesis.</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10</a:t>
            </a:fld>
            <a:endParaRPr lang="fi-FI"/>
          </a:p>
        </p:txBody>
      </p:sp>
    </p:spTree>
    <p:extLst>
      <p:ext uri="{BB962C8B-B14F-4D97-AF65-F5344CB8AC3E}">
        <p14:creationId xmlns:p14="http://schemas.microsoft.com/office/powerpoint/2010/main" val="30378721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irst page">
    <p:spTree>
      <p:nvGrpSpPr>
        <p:cNvPr id="1" name=""/>
        <p:cNvGrpSpPr/>
        <p:nvPr/>
      </p:nvGrpSpPr>
      <p:grpSpPr>
        <a:xfrm>
          <a:off x="0" y="0"/>
          <a:ext cx="0" cy="0"/>
          <a:chOff x="0" y="0"/>
          <a:chExt cx="0" cy="0"/>
        </a:xfrm>
      </p:grpSpPr>
      <p:pic>
        <p:nvPicPr>
          <p:cNvPr id="3" name="Picture 10" descr="tausta.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4" name="Picture 11" descr="Cleen.wmf"/>
          <p:cNvPicPr>
            <a:picLocks noChangeAspect="1"/>
          </p:cNvPicPr>
          <p:nvPr/>
        </p:nvPicPr>
        <p:blipFill>
          <a:blip r:embed="rId3" cstate="print"/>
          <a:srcRect/>
          <a:stretch>
            <a:fillRect/>
          </a:stretch>
        </p:blipFill>
        <p:spPr bwMode="auto">
          <a:xfrm>
            <a:off x="0" y="0"/>
            <a:ext cx="1878013" cy="627063"/>
          </a:xfrm>
          <a:prstGeom prst="rect">
            <a:avLst/>
          </a:prstGeom>
          <a:noFill/>
          <a:ln w="9525">
            <a:noFill/>
            <a:miter lim="800000"/>
            <a:headEnd/>
            <a:tailEnd/>
          </a:ln>
        </p:spPr>
      </p:pic>
      <p:pic>
        <p:nvPicPr>
          <p:cNvPr id="5" name="Picture 12" descr="sbfc_logo_RGB_nega.png"/>
          <p:cNvPicPr>
            <a:picLocks noChangeAspect="1"/>
          </p:cNvPicPr>
          <p:nvPr userDrawn="1"/>
        </p:nvPicPr>
        <p:blipFill>
          <a:blip r:embed="rId4" cstate="print"/>
          <a:srcRect/>
          <a:stretch>
            <a:fillRect/>
          </a:stretch>
        </p:blipFill>
        <p:spPr bwMode="auto">
          <a:xfrm>
            <a:off x="1387475" y="2495550"/>
            <a:ext cx="4384675" cy="1169988"/>
          </a:xfrm>
          <a:prstGeom prst="rect">
            <a:avLst/>
          </a:prstGeom>
          <a:noFill/>
          <a:ln w="9525">
            <a:noFill/>
            <a:miter lim="800000"/>
            <a:headEnd/>
            <a:tailEnd/>
          </a:ln>
        </p:spPr>
      </p:pic>
      <p:sp>
        <p:nvSpPr>
          <p:cNvPr id="4118" name="Rectangle 22"/>
          <p:cNvSpPr>
            <a:spLocks noGrp="1" noChangeArrowheads="1"/>
          </p:cNvSpPr>
          <p:nvPr>
            <p:ph type="subTitle" idx="1"/>
          </p:nvPr>
        </p:nvSpPr>
        <p:spPr>
          <a:xfrm>
            <a:off x="1371600" y="4038600"/>
            <a:ext cx="7010400" cy="1828800"/>
          </a:xfrm>
        </p:spPr>
        <p:txBody>
          <a:bodyPr/>
          <a:lstStyle>
            <a:lvl1pPr marL="0" indent="0" algn="l">
              <a:buFontTx/>
              <a:buNone/>
              <a:defRPr sz="3400">
                <a:solidFill>
                  <a:schemeClr val="bg1">
                    <a:alpha val="50000"/>
                  </a:schemeClr>
                </a:solidFill>
              </a:defRPr>
            </a:lvl1pPr>
          </a:lstStyle>
          <a:p>
            <a:r>
              <a:rPr lang="en-US" smtClean="0"/>
              <a:t>Click to edit Master subtitle style</a:t>
            </a:r>
            <a:endParaRPr lang="en-US"/>
          </a:p>
        </p:txBody>
      </p:sp>
      <p:sp>
        <p:nvSpPr>
          <p:cNvPr id="6" name="Rectangle 18"/>
          <p:cNvSpPr>
            <a:spLocks noGrp="1" noChangeArrowheads="1"/>
          </p:cNvSpPr>
          <p:nvPr userDrawn="1">
            <p:ph type="dt" sz="half" idx="10"/>
          </p:nvPr>
        </p:nvSpPr>
        <p:spPr/>
        <p:txBody>
          <a:bodyPr/>
          <a:lstStyle>
            <a:lvl1pPr>
              <a:defRPr/>
            </a:lvl1pPr>
          </a:lstStyle>
          <a:p>
            <a:pPr>
              <a:defRPr/>
            </a:pPr>
            <a:fld id="{79E71335-806F-4936-8F44-7ABAC2577A00}" type="datetime3">
              <a:rPr lang="en-US" smtClean="0"/>
              <a:t>7 February 2014</a:t>
            </a:fld>
            <a:endParaRPr lang="fi-FI"/>
          </a:p>
        </p:txBody>
      </p:sp>
      <p:sp>
        <p:nvSpPr>
          <p:cNvPr id="7" name="Rectangle 19"/>
          <p:cNvSpPr>
            <a:spLocks noGrp="1" noChangeArrowheads="1"/>
          </p:cNvSpPr>
          <p:nvPr userDrawn="1">
            <p:ph type="ftr" sz="quarter" idx="11"/>
          </p:nvPr>
        </p:nvSpPr>
        <p:spPr/>
        <p:txBody>
          <a:bodyPr/>
          <a:lstStyle>
            <a:lvl1pPr>
              <a:defRPr/>
            </a:lvl1pPr>
          </a:lstStyle>
          <a:p>
            <a:pPr>
              <a:defRPr/>
            </a:pPr>
            <a:r>
              <a:rPr lang="en-US" smtClean="0"/>
              <a:t>Business Ecosystem View on Demand Response</a:t>
            </a:r>
            <a:endParaRPr lang="fi-FI"/>
          </a:p>
        </p:txBody>
      </p:sp>
      <p:sp>
        <p:nvSpPr>
          <p:cNvPr id="8" name="Rectangle 20"/>
          <p:cNvSpPr>
            <a:spLocks noGrp="1" noChangeArrowheads="1"/>
          </p:cNvSpPr>
          <p:nvPr userDrawn="1">
            <p:ph type="sldNum" sz="quarter" idx="12"/>
          </p:nvPr>
        </p:nvSpPr>
        <p:spPr>
          <a:xfrm>
            <a:off x="6934200" y="6248400"/>
            <a:ext cx="1905000" cy="457200"/>
          </a:xfrm>
        </p:spPr>
        <p:txBody>
          <a:bodyPr/>
          <a:lstStyle>
            <a:lvl1pPr>
              <a:defRPr/>
            </a:lvl1pPr>
          </a:lstStyle>
          <a:p>
            <a:fld id="{3A55021B-F43A-4DCE-8478-82CE15C94DC2}" type="slidenum">
              <a:rPr lang="en-US"/>
              <a:pPr/>
              <a:t>‹#›</a:t>
            </a:fld>
            <a:endParaRPr lang="en-US" sz="90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dirty="0"/>
          </a:p>
        </p:txBody>
      </p:sp>
      <p:sp>
        <p:nvSpPr>
          <p:cNvPr id="3" name="Content Placeholder 2"/>
          <p:cNvSpPr>
            <a:spLocks noGrp="1"/>
          </p:cNvSpPr>
          <p:nvPr>
            <p:ph sz="half" idx="1"/>
          </p:nvPr>
        </p:nvSpPr>
        <p:spPr>
          <a:xfrm>
            <a:off x="1083737" y="1905000"/>
            <a:ext cx="3581400" cy="4072459"/>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817537" y="1905000"/>
            <a:ext cx="3581400" cy="4072459"/>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12"/>
          <p:cNvSpPr>
            <a:spLocks noGrp="1" noChangeArrowheads="1"/>
          </p:cNvSpPr>
          <p:nvPr>
            <p:ph type="ftr" sz="quarter" idx="10"/>
          </p:nvPr>
        </p:nvSpPr>
        <p:spPr>
          <a:ln/>
        </p:spPr>
        <p:txBody>
          <a:bodyPr/>
          <a:lstStyle>
            <a:lvl1pPr>
              <a:defRPr/>
            </a:lvl1pPr>
          </a:lstStyle>
          <a:p>
            <a:pPr>
              <a:defRPr/>
            </a:pPr>
            <a:r>
              <a:rPr lang="en-US" smtClean="0"/>
              <a:t>Business Ecosystem View on Demand Response</a:t>
            </a:r>
            <a:endParaRPr lang="fi-FI"/>
          </a:p>
        </p:txBody>
      </p:sp>
      <p:sp>
        <p:nvSpPr>
          <p:cNvPr id="6" name="Rectangle 13"/>
          <p:cNvSpPr>
            <a:spLocks noGrp="1" noChangeArrowheads="1"/>
          </p:cNvSpPr>
          <p:nvPr>
            <p:ph type="sldNum" sz="quarter" idx="11"/>
          </p:nvPr>
        </p:nvSpPr>
        <p:spPr>
          <a:ln/>
        </p:spPr>
        <p:txBody>
          <a:bodyPr/>
          <a:lstStyle>
            <a:lvl1pPr>
              <a:defRPr/>
            </a:lvl1pPr>
          </a:lstStyle>
          <a:p>
            <a:fld id="{0698ADA9-1915-44C5-9286-D5E3D906EC94}" type="slidenum">
              <a:rPr lang="en-US"/>
              <a:pPr/>
              <a:t>‹#›</a:t>
            </a:fld>
            <a:endParaRPr lang="en-US" sz="900"/>
          </a:p>
        </p:txBody>
      </p:sp>
      <p:sp>
        <p:nvSpPr>
          <p:cNvPr id="7" name="Rectangle 14"/>
          <p:cNvSpPr>
            <a:spLocks noGrp="1" noChangeArrowheads="1"/>
          </p:cNvSpPr>
          <p:nvPr>
            <p:ph type="dt" sz="half" idx="12"/>
          </p:nvPr>
        </p:nvSpPr>
        <p:spPr>
          <a:ln/>
        </p:spPr>
        <p:txBody>
          <a:bodyPr/>
          <a:lstStyle>
            <a:lvl1pPr>
              <a:defRPr/>
            </a:lvl1pPr>
          </a:lstStyle>
          <a:p>
            <a:pPr>
              <a:defRPr/>
            </a:pPr>
            <a:fld id="{021D4537-7FBB-4730-A326-44BD4A8725FA}" type="datetime3">
              <a:rPr lang="en-US" smtClean="0"/>
              <a:t>7 February 2014</a:t>
            </a:fld>
            <a:endParaRPr lang="fi-FI"/>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d heading">
    <p:spTree>
      <p:nvGrpSpPr>
        <p:cNvPr id="1" name=""/>
        <p:cNvGrpSpPr/>
        <p:nvPr/>
      </p:nvGrpSpPr>
      <p:grpSpPr>
        <a:xfrm>
          <a:off x="0" y="0"/>
          <a:ext cx="0" cy="0"/>
          <a:chOff x="0" y="0"/>
          <a:chExt cx="0" cy="0"/>
        </a:xfrm>
      </p:grpSpPr>
      <p:sp>
        <p:nvSpPr>
          <p:cNvPr id="2" name="Title 1"/>
          <p:cNvSpPr>
            <a:spLocks noGrp="1"/>
          </p:cNvSpPr>
          <p:nvPr>
            <p:ph type="title"/>
          </p:nvPr>
        </p:nvSpPr>
        <p:spPr>
          <a:xfrm>
            <a:off x="1077030" y="4800600"/>
            <a:ext cx="7315200" cy="566738"/>
          </a:xfrm>
        </p:spPr>
        <p:txBody>
          <a:bodyPr/>
          <a:lstStyle>
            <a:lvl1pPr algn="l">
              <a:defRPr sz="1800" b="0"/>
            </a:lvl1pPr>
          </a:lstStyle>
          <a:p>
            <a:r>
              <a:rPr lang="en-US" smtClean="0"/>
              <a:t>Click to edit Master title style</a:t>
            </a:r>
            <a:endParaRPr lang="fi-FI" dirty="0"/>
          </a:p>
        </p:txBody>
      </p:sp>
      <p:sp>
        <p:nvSpPr>
          <p:cNvPr id="3" name="Picture Placeholder 2"/>
          <p:cNvSpPr>
            <a:spLocks noGrp="1"/>
          </p:cNvSpPr>
          <p:nvPr>
            <p:ph type="pic" idx="1"/>
          </p:nvPr>
        </p:nvSpPr>
        <p:spPr>
          <a:xfrm>
            <a:off x="1077030" y="1150939"/>
            <a:ext cx="7315200" cy="3576636"/>
          </a:xfrm>
        </p:spPr>
        <p:txBody>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i-FI" noProof="0"/>
          </a:p>
        </p:txBody>
      </p:sp>
      <p:sp>
        <p:nvSpPr>
          <p:cNvPr id="4" name="Text Placeholder 3"/>
          <p:cNvSpPr>
            <a:spLocks noGrp="1"/>
          </p:cNvSpPr>
          <p:nvPr>
            <p:ph type="body" sz="half" idx="2"/>
          </p:nvPr>
        </p:nvSpPr>
        <p:spPr>
          <a:xfrm>
            <a:off x="1077030" y="5367338"/>
            <a:ext cx="73152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smtClean="0"/>
              <a:t>Business Ecosystem View on Demand Response</a:t>
            </a:r>
            <a:endParaRPr lang="fi-FI"/>
          </a:p>
        </p:txBody>
      </p:sp>
      <p:sp>
        <p:nvSpPr>
          <p:cNvPr id="6" name="Rectangle 13"/>
          <p:cNvSpPr>
            <a:spLocks noGrp="1" noChangeArrowheads="1"/>
          </p:cNvSpPr>
          <p:nvPr>
            <p:ph type="sldNum" sz="quarter" idx="11"/>
          </p:nvPr>
        </p:nvSpPr>
        <p:spPr>
          <a:ln/>
        </p:spPr>
        <p:txBody>
          <a:bodyPr/>
          <a:lstStyle>
            <a:lvl1pPr>
              <a:defRPr/>
            </a:lvl1pPr>
          </a:lstStyle>
          <a:p>
            <a:fld id="{DD28909A-6326-4831-A307-91034EB9B3AC}" type="slidenum">
              <a:rPr lang="en-US"/>
              <a:pPr/>
              <a:t>‹#›</a:t>
            </a:fld>
            <a:endParaRPr lang="en-US" sz="900"/>
          </a:p>
        </p:txBody>
      </p:sp>
      <p:sp>
        <p:nvSpPr>
          <p:cNvPr id="7" name="Rectangle 14"/>
          <p:cNvSpPr>
            <a:spLocks noGrp="1" noChangeArrowheads="1"/>
          </p:cNvSpPr>
          <p:nvPr>
            <p:ph type="dt" sz="half" idx="12"/>
          </p:nvPr>
        </p:nvSpPr>
        <p:spPr>
          <a:ln/>
        </p:spPr>
        <p:txBody>
          <a:bodyPr/>
          <a:lstStyle>
            <a:lvl1pPr>
              <a:defRPr/>
            </a:lvl1pPr>
          </a:lstStyle>
          <a:p>
            <a:pPr>
              <a:defRPr/>
            </a:pPr>
            <a:fld id="{283DCFD6-54CA-4716-895F-BED15CDB204E}" type="datetime3">
              <a:rPr lang="en-US" smtClean="0"/>
              <a:t>7 February 2014</a:t>
            </a:fld>
            <a:endParaRPr lang="fi-FI"/>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p:txBody>
          <a:bodyPr/>
          <a:lstStyle/>
          <a:p>
            <a:pPr>
              <a:defRPr/>
            </a:pPr>
            <a:fld id="{4ACDA70B-4A4A-4C64-B8E2-27C65B3D5082}"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Business Ecosystem View on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
        <p:nvSpPr>
          <p:cNvPr id="14" name="TextBox 13"/>
          <p:cNvSpPr txBox="1"/>
          <p:nvPr userDrawn="1"/>
        </p:nvSpPr>
        <p:spPr>
          <a:xfrm>
            <a:off x="3311860" y="201705"/>
            <a:ext cx="1395152"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Electricity Market and Demand Response</a:t>
            </a:r>
            <a:endParaRPr lang="en-US" sz="1000" b="0" dirty="0">
              <a:solidFill>
                <a:schemeClr val="bg1">
                  <a:lumMod val="50000"/>
                </a:schemeClr>
              </a:solidFill>
              <a:latin typeface="+mn-lt"/>
            </a:endParaRPr>
          </a:p>
        </p:txBody>
      </p:sp>
      <p:sp>
        <p:nvSpPr>
          <p:cNvPr id="15" name="TextBox 14"/>
          <p:cNvSpPr txBox="1"/>
          <p:nvPr userDrawn="1"/>
        </p:nvSpPr>
        <p:spPr>
          <a:xfrm>
            <a:off x="4707012" y="201705"/>
            <a:ext cx="810087"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Business Ecosystem</a:t>
            </a:r>
            <a:endParaRPr lang="en-US" sz="1000" b="0" dirty="0">
              <a:solidFill>
                <a:schemeClr val="bg1">
                  <a:lumMod val="50000"/>
                </a:schemeClr>
              </a:solidFill>
              <a:latin typeface="+mn-lt"/>
            </a:endParaRPr>
          </a:p>
        </p:txBody>
      </p:sp>
      <p:sp>
        <p:nvSpPr>
          <p:cNvPr id="16" name="TextBox 15"/>
          <p:cNvSpPr txBox="1"/>
          <p:nvPr userDrawn="1"/>
        </p:nvSpPr>
        <p:spPr>
          <a:xfrm>
            <a:off x="5517099" y="201705"/>
            <a:ext cx="1215141"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Research Method and Material</a:t>
            </a:r>
            <a:endParaRPr lang="en-US" sz="1000" b="0" dirty="0">
              <a:solidFill>
                <a:schemeClr val="bg1">
                  <a:lumMod val="50000"/>
                </a:schemeClr>
              </a:solidFill>
              <a:latin typeface="+mn-lt"/>
            </a:endParaRPr>
          </a:p>
        </p:txBody>
      </p:sp>
      <p:sp>
        <p:nvSpPr>
          <p:cNvPr id="18" name="TextBox 17"/>
          <p:cNvSpPr txBox="1"/>
          <p:nvPr userDrawn="1"/>
        </p:nvSpPr>
        <p:spPr>
          <a:xfrm>
            <a:off x="6732239" y="201705"/>
            <a:ext cx="1305145"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Demand Response</a:t>
            </a:r>
            <a:r>
              <a:rPr lang="en-US" sz="1000" b="0" baseline="0" dirty="0" smtClean="0">
                <a:solidFill>
                  <a:schemeClr val="bg1">
                    <a:lumMod val="50000"/>
                  </a:schemeClr>
                </a:solidFill>
                <a:latin typeface="+mn-lt"/>
              </a:rPr>
              <a:t> Ecosystems</a:t>
            </a:r>
            <a:endParaRPr lang="en-US" sz="1000" b="0" dirty="0">
              <a:solidFill>
                <a:schemeClr val="bg1">
                  <a:lumMod val="50000"/>
                </a:schemeClr>
              </a:solidFill>
              <a:latin typeface="+mn-lt"/>
            </a:endParaRPr>
          </a:p>
        </p:txBody>
      </p:sp>
      <p:sp>
        <p:nvSpPr>
          <p:cNvPr id="19" name="TextBox 18"/>
          <p:cNvSpPr txBox="1"/>
          <p:nvPr userDrawn="1"/>
        </p:nvSpPr>
        <p:spPr>
          <a:xfrm>
            <a:off x="8037384" y="278650"/>
            <a:ext cx="945106" cy="246221"/>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Conclusions</a:t>
            </a:r>
            <a:endParaRPr lang="en-US" sz="1000" b="0" dirty="0">
              <a:solidFill>
                <a:schemeClr val="bg1">
                  <a:lumMod val="50000"/>
                </a:schemeClr>
              </a:solidFill>
              <a:latin typeface="+mn-lt"/>
            </a:endParaRPr>
          </a:p>
        </p:txBody>
      </p:sp>
      <p:sp>
        <p:nvSpPr>
          <p:cNvPr id="13" name="TextBox 12"/>
          <p:cNvSpPr txBox="1"/>
          <p:nvPr userDrawn="1"/>
        </p:nvSpPr>
        <p:spPr>
          <a:xfrm>
            <a:off x="2366755" y="278650"/>
            <a:ext cx="945105" cy="246221"/>
          </a:xfrm>
          <a:prstGeom prst="rect">
            <a:avLst/>
          </a:prstGeom>
          <a:noFill/>
        </p:spPr>
        <p:txBody>
          <a:bodyPr wrap="square" lIns="0" rIns="0" rtlCol="0">
            <a:spAutoFit/>
          </a:bodyPr>
          <a:lstStyle/>
          <a:p>
            <a:pPr algn="ctr"/>
            <a:r>
              <a:rPr lang="en-US" sz="1000" b="1" u="none" dirty="0" smtClean="0">
                <a:latin typeface="+mn-lt"/>
              </a:rPr>
              <a:t>Introduction</a:t>
            </a:r>
            <a:endParaRPr lang="en-US" sz="1000" b="1" u="none" dirty="0">
              <a:latin typeface="+mn-lt"/>
            </a:endParaRPr>
          </a:p>
        </p:txBody>
      </p:sp>
      <p:sp>
        <p:nvSpPr>
          <p:cNvPr id="21" name="Oval 20"/>
          <p:cNvSpPr/>
          <p:nvPr userDrawn="1"/>
        </p:nvSpPr>
        <p:spPr bwMode="auto">
          <a:xfrm rot="21025412">
            <a:off x="2166232" y="201705"/>
            <a:ext cx="1260137" cy="400110"/>
          </a:xfrm>
          <a:prstGeom prst="ellipse">
            <a:avLst/>
          </a:prstGeom>
          <a:noFill/>
          <a:ln w="19050" cap="flat" cmpd="sng" algn="ctr">
            <a:solidFill>
              <a:srgbClr val="F0751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lectrcitiy marke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
        <p:nvSpPr>
          <p:cNvPr id="17" name="Oval 16"/>
          <p:cNvSpPr/>
          <p:nvPr userDrawn="1"/>
        </p:nvSpPr>
        <p:spPr bwMode="auto">
          <a:xfrm rot="21025412">
            <a:off x="3356865" y="201705"/>
            <a:ext cx="1260137" cy="400110"/>
          </a:xfrm>
          <a:prstGeom prst="ellipse">
            <a:avLst/>
          </a:prstGeom>
          <a:noFill/>
          <a:ln w="19050" cap="flat" cmpd="sng" algn="ctr">
            <a:solidFill>
              <a:srgbClr val="F0751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 name="Date Placeholder 7"/>
          <p:cNvSpPr>
            <a:spLocks noGrp="1"/>
          </p:cNvSpPr>
          <p:nvPr>
            <p:ph type="dt" sz="half" idx="10"/>
          </p:nvPr>
        </p:nvSpPr>
        <p:spPr/>
        <p:txBody>
          <a:bodyPr/>
          <a:lstStyle/>
          <a:p>
            <a:pPr>
              <a:defRPr/>
            </a:pPr>
            <a:fld id="{9201153C-00BF-4239-B6F0-FA5761F4CBC7}"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Business Ecosystem View on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
        <p:nvSpPr>
          <p:cNvPr id="14" name="TextBox 13"/>
          <p:cNvSpPr txBox="1"/>
          <p:nvPr userDrawn="1"/>
        </p:nvSpPr>
        <p:spPr>
          <a:xfrm>
            <a:off x="3311860" y="201705"/>
            <a:ext cx="1395152" cy="400110"/>
          </a:xfrm>
          <a:prstGeom prst="rect">
            <a:avLst/>
          </a:prstGeom>
          <a:noFill/>
        </p:spPr>
        <p:txBody>
          <a:bodyPr wrap="square" lIns="0" rIns="0" rtlCol="0">
            <a:spAutoFit/>
          </a:bodyPr>
          <a:lstStyle/>
          <a:p>
            <a:pPr algn="ctr"/>
            <a:r>
              <a:rPr lang="en-US" sz="1000" b="1" dirty="0" smtClean="0">
                <a:latin typeface="+mn-lt"/>
              </a:rPr>
              <a:t>Electricity Market and Demand Response</a:t>
            </a:r>
            <a:endParaRPr lang="en-US" sz="1000" b="1" dirty="0">
              <a:latin typeface="+mn-lt"/>
            </a:endParaRPr>
          </a:p>
        </p:txBody>
      </p:sp>
      <p:sp>
        <p:nvSpPr>
          <p:cNvPr id="15" name="TextBox 14"/>
          <p:cNvSpPr txBox="1"/>
          <p:nvPr userDrawn="1"/>
        </p:nvSpPr>
        <p:spPr>
          <a:xfrm>
            <a:off x="4707012" y="201705"/>
            <a:ext cx="810087"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Business Ecosystem</a:t>
            </a:r>
            <a:endParaRPr lang="en-US" sz="1000" b="0" dirty="0">
              <a:solidFill>
                <a:schemeClr val="bg1">
                  <a:lumMod val="50000"/>
                </a:schemeClr>
              </a:solidFill>
              <a:latin typeface="+mn-lt"/>
            </a:endParaRPr>
          </a:p>
        </p:txBody>
      </p:sp>
      <p:sp>
        <p:nvSpPr>
          <p:cNvPr id="16" name="TextBox 15"/>
          <p:cNvSpPr txBox="1"/>
          <p:nvPr userDrawn="1"/>
        </p:nvSpPr>
        <p:spPr>
          <a:xfrm>
            <a:off x="5517099" y="201705"/>
            <a:ext cx="1215141"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Research Method and Material</a:t>
            </a:r>
            <a:endParaRPr lang="en-US" sz="1000" b="0" dirty="0">
              <a:solidFill>
                <a:schemeClr val="bg1">
                  <a:lumMod val="50000"/>
                </a:schemeClr>
              </a:solidFill>
              <a:latin typeface="+mn-lt"/>
            </a:endParaRPr>
          </a:p>
        </p:txBody>
      </p:sp>
      <p:sp>
        <p:nvSpPr>
          <p:cNvPr id="18" name="TextBox 17"/>
          <p:cNvSpPr txBox="1"/>
          <p:nvPr userDrawn="1"/>
        </p:nvSpPr>
        <p:spPr>
          <a:xfrm>
            <a:off x="6732239" y="201705"/>
            <a:ext cx="1305145"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Demand Response</a:t>
            </a:r>
            <a:r>
              <a:rPr lang="en-US" sz="1000" b="0" baseline="0" dirty="0" smtClean="0">
                <a:solidFill>
                  <a:schemeClr val="bg1">
                    <a:lumMod val="50000"/>
                  </a:schemeClr>
                </a:solidFill>
                <a:latin typeface="+mn-lt"/>
              </a:rPr>
              <a:t> Ecosystems</a:t>
            </a:r>
            <a:endParaRPr lang="en-US" sz="1000" b="0" dirty="0">
              <a:solidFill>
                <a:schemeClr val="bg1">
                  <a:lumMod val="50000"/>
                </a:schemeClr>
              </a:solidFill>
              <a:latin typeface="+mn-lt"/>
            </a:endParaRPr>
          </a:p>
        </p:txBody>
      </p:sp>
      <p:sp>
        <p:nvSpPr>
          <p:cNvPr id="19" name="TextBox 18"/>
          <p:cNvSpPr txBox="1"/>
          <p:nvPr userDrawn="1"/>
        </p:nvSpPr>
        <p:spPr>
          <a:xfrm>
            <a:off x="8037384" y="278650"/>
            <a:ext cx="945106" cy="246221"/>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Conclusions</a:t>
            </a:r>
            <a:endParaRPr lang="en-US" sz="1000" b="0" dirty="0">
              <a:solidFill>
                <a:schemeClr val="bg1">
                  <a:lumMod val="50000"/>
                </a:schemeClr>
              </a:solidFill>
              <a:latin typeface="+mn-lt"/>
            </a:endParaRPr>
          </a:p>
        </p:txBody>
      </p:sp>
      <p:sp>
        <p:nvSpPr>
          <p:cNvPr id="13" name="TextBox 12"/>
          <p:cNvSpPr txBox="1"/>
          <p:nvPr userDrawn="1"/>
        </p:nvSpPr>
        <p:spPr>
          <a:xfrm>
            <a:off x="2366755" y="278650"/>
            <a:ext cx="945105" cy="246221"/>
          </a:xfrm>
          <a:prstGeom prst="rect">
            <a:avLst/>
          </a:prstGeom>
          <a:noFill/>
        </p:spPr>
        <p:txBody>
          <a:bodyPr wrap="square" lIns="0" rIns="0" rtlCol="0">
            <a:spAutoFit/>
          </a:bodyPr>
          <a:lstStyle/>
          <a:p>
            <a:pPr algn="ctr"/>
            <a:r>
              <a:rPr lang="en-US" sz="1000" b="0" u="none" dirty="0" smtClean="0">
                <a:solidFill>
                  <a:schemeClr val="bg1">
                    <a:lumMod val="50000"/>
                  </a:schemeClr>
                </a:solidFill>
                <a:latin typeface="+mn-lt"/>
              </a:rPr>
              <a:t>Introduction</a:t>
            </a:r>
            <a:endParaRPr lang="en-US" sz="1000" b="0" u="none" dirty="0">
              <a:solidFill>
                <a:schemeClr val="bg1">
                  <a:lumMod val="50000"/>
                </a:schemeClr>
              </a:solidFill>
              <a:latin typeface="+mn-lt"/>
            </a:endParaRPr>
          </a:p>
        </p:txBody>
      </p:sp>
    </p:spTree>
    <p:extLst>
      <p:ext uri="{BB962C8B-B14F-4D97-AF65-F5344CB8AC3E}">
        <p14:creationId xmlns:p14="http://schemas.microsoft.com/office/powerpoint/2010/main" val="28425636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siness ecosystem">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p:txBody>
          <a:bodyPr/>
          <a:lstStyle/>
          <a:p>
            <a:pPr>
              <a:defRPr/>
            </a:pPr>
            <a:fld id="{9979AEFA-289C-43E2-875F-DF7C0E47C84F}"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Business Ecosystem View on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
        <p:nvSpPr>
          <p:cNvPr id="14" name="TextBox 13"/>
          <p:cNvSpPr txBox="1"/>
          <p:nvPr userDrawn="1"/>
        </p:nvSpPr>
        <p:spPr>
          <a:xfrm>
            <a:off x="3311860" y="201705"/>
            <a:ext cx="1395152"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Electricity Market and Demand Response</a:t>
            </a:r>
            <a:endParaRPr lang="en-US" sz="1000" b="0" dirty="0">
              <a:solidFill>
                <a:schemeClr val="bg1">
                  <a:lumMod val="50000"/>
                </a:schemeClr>
              </a:solidFill>
              <a:latin typeface="+mn-lt"/>
            </a:endParaRPr>
          </a:p>
        </p:txBody>
      </p:sp>
      <p:sp>
        <p:nvSpPr>
          <p:cNvPr id="16" name="TextBox 15"/>
          <p:cNvSpPr txBox="1"/>
          <p:nvPr userDrawn="1"/>
        </p:nvSpPr>
        <p:spPr>
          <a:xfrm>
            <a:off x="5517099" y="201705"/>
            <a:ext cx="1215141"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Research Method and Material</a:t>
            </a:r>
            <a:endParaRPr lang="en-US" sz="1000" b="0" dirty="0">
              <a:solidFill>
                <a:schemeClr val="bg1">
                  <a:lumMod val="50000"/>
                </a:schemeClr>
              </a:solidFill>
              <a:latin typeface="+mn-lt"/>
            </a:endParaRPr>
          </a:p>
        </p:txBody>
      </p:sp>
      <p:sp>
        <p:nvSpPr>
          <p:cNvPr id="18" name="TextBox 17"/>
          <p:cNvSpPr txBox="1"/>
          <p:nvPr userDrawn="1"/>
        </p:nvSpPr>
        <p:spPr>
          <a:xfrm>
            <a:off x="6732239" y="201705"/>
            <a:ext cx="1305145"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Demand Response</a:t>
            </a:r>
            <a:r>
              <a:rPr lang="en-US" sz="1000" b="0" baseline="0" dirty="0" smtClean="0">
                <a:solidFill>
                  <a:schemeClr val="bg1">
                    <a:lumMod val="50000"/>
                  </a:schemeClr>
                </a:solidFill>
                <a:latin typeface="+mn-lt"/>
              </a:rPr>
              <a:t> Ecosystems</a:t>
            </a:r>
            <a:endParaRPr lang="en-US" sz="1000" b="0" dirty="0">
              <a:solidFill>
                <a:schemeClr val="bg1">
                  <a:lumMod val="50000"/>
                </a:schemeClr>
              </a:solidFill>
              <a:latin typeface="+mn-lt"/>
            </a:endParaRPr>
          </a:p>
        </p:txBody>
      </p:sp>
      <p:sp>
        <p:nvSpPr>
          <p:cNvPr id="19" name="TextBox 18"/>
          <p:cNvSpPr txBox="1"/>
          <p:nvPr userDrawn="1"/>
        </p:nvSpPr>
        <p:spPr>
          <a:xfrm>
            <a:off x="8037384" y="278650"/>
            <a:ext cx="945106" cy="246221"/>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Conclusions</a:t>
            </a:r>
            <a:endParaRPr lang="en-US" sz="1000" b="0" dirty="0">
              <a:solidFill>
                <a:schemeClr val="bg1">
                  <a:lumMod val="50000"/>
                </a:schemeClr>
              </a:solidFill>
              <a:latin typeface="+mn-lt"/>
            </a:endParaRPr>
          </a:p>
        </p:txBody>
      </p:sp>
      <p:sp>
        <p:nvSpPr>
          <p:cNvPr id="13" name="TextBox 12"/>
          <p:cNvSpPr txBox="1"/>
          <p:nvPr userDrawn="1"/>
        </p:nvSpPr>
        <p:spPr>
          <a:xfrm>
            <a:off x="2366755" y="278650"/>
            <a:ext cx="945105" cy="246221"/>
          </a:xfrm>
          <a:prstGeom prst="rect">
            <a:avLst/>
          </a:prstGeom>
          <a:noFill/>
        </p:spPr>
        <p:txBody>
          <a:bodyPr wrap="square" lIns="0" rIns="0" rtlCol="0">
            <a:spAutoFit/>
          </a:bodyPr>
          <a:lstStyle/>
          <a:p>
            <a:pPr algn="ctr"/>
            <a:r>
              <a:rPr lang="en-US" sz="1000" b="0" u="none" dirty="0" smtClean="0">
                <a:solidFill>
                  <a:schemeClr val="bg1">
                    <a:lumMod val="50000"/>
                  </a:schemeClr>
                </a:solidFill>
                <a:latin typeface="+mn-lt"/>
              </a:rPr>
              <a:t>Introduction</a:t>
            </a:r>
            <a:endParaRPr lang="en-US" sz="1000" b="0" u="none" dirty="0">
              <a:solidFill>
                <a:schemeClr val="bg1">
                  <a:lumMod val="50000"/>
                </a:schemeClr>
              </a:solidFill>
              <a:latin typeface="+mn-lt"/>
            </a:endParaRPr>
          </a:p>
        </p:txBody>
      </p:sp>
      <p:sp>
        <p:nvSpPr>
          <p:cNvPr id="17" name="Oval 16"/>
          <p:cNvSpPr/>
          <p:nvPr userDrawn="1"/>
        </p:nvSpPr>
        <p:spPr bwMode="auto">
          <a:xfrm rot="21025412">
            <a:off x="4502496" y="201705"/>
            <a:ext cx="1260137" cy="400110"/>
          </a:xfrm>
          <a:prstGeom prst="ellipse">
            <a:avLst/>
          </a:prstGeom>
          <a:noFill/>
          <a:ln w="19050" cap="flat" cmpd="sng" algn="ctr">
            <a:solidFill>
              <a:srgbClr val="F0751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 name="TextBox 14"/>
          <p:cNvSpPr txBox="1"/>
          <p:nvPr userDrawn="1"/>
        </p:nvSpPr>
        <p:spPr>
          <a:xfrm>
            <a:off x="4707012" y="201705"/>
            <a:ext cx="810087" cy="400110"/>
          </a:xfrm>
          <a:prstGeom prst="rect">
            <a:avLst/>
          </a:prstGeom>
          <a:noFill/>
        </p:spPr>
        <p:txBody>
          <a:bodyPr wrap="square" lIns="0" rIns="0" rtlCol="0">
            <a:spAutoFit/>
          </a:bodyPr>
          <a:lstStyle/>
          <a:p>
            <a:pPr algn="ctr"/>
            <a:r>
              <a:rPr lang="en-US" sz="1000" b="1" dirty="0" smtClean="0">
                <a:latin typeface="+mn-lt"/>
              </a:rPr>
              <a:t>Business Ecosystem</a:t>
            </a:r>
            <a:endParaRPr lang="en-US" sz="1000" b="1" dirty="0">
              <a:latin typeface="+mn-lt"/>
            </a:endParaRPr>
          </a:p>
        </p:txBody>
      </p:sp>
    </p:spTree>
    <p:extLst>
      <p:ext uri="{BB962C8B-B14F-4D97-AF65-F5344CB8AC3E}">
        <p14:creationId xmlns:p14="http://schemas.microsoft.com/office/powerpoint/2010/main" val="9543391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thod and material">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p:txBody>
          <a:bodyPr/>
          <a:lstStyle/>
          <a:p>
            <a:pPr>
              <a:defRPr/>
            </a:pPr>
            <a:fld id="{74BCAFDE-A9B5-4E99-AD67-2B0D4A3C0E37}"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Business Ecosystem View on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
        <p:nvSpPr>
          <p:cNvPr id="14" name="TextBox 13"/>
          <p:cNvSpPr txBox="1"/>
          <p:nvPr userDrawn="1"/>
        </p:nvSpPr>
        <p:spPr>
          <a:xfrm>
            <a:off x="3311860" y="201705"/>
            <a:ext cx="1395152"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Electricity Market and Demand Response</a:t>
            </a:r>
            <a:endParaRPr lang="en-US" sz="1000" b="0" dirty="0">
              <a:solidFill>
                <a:schemeClr val="bg1">
                  <a:lumMod val="50000"/>
                </a:schemeClr>
              </a:solidFill>
              <a:latin typeface="+mn-lt"/>
            </a:endParaRPr>
          </a:p>
        </p:txBody>
      </p:sp>
      <p:sp>
        <p:nvSpPr>
          <p:cNvPr id="15" name="TextBox 14"/>
          <p:cNvSpPr txBox="1"/>
          <p:nvPr userDrawn="1"/>
        </p:nvSpPr>
        <p:spPr>
          <a:xfrm>
            <a:off x="4707012" y="201705"/>
            <a:ext cx="810087"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Business Ecosystem</a:t>
            </a:r>
            <a:endParaRPr lang="en-US" sz="1000" b="0" dirty="0">
              <a:solidFill>
                <a:schemeClr val="bg1">
                  <a:lumMod val="50000"/>
                </a:schemeClr>
              </a:solidFill>
              <a:latin typeface="+mn-lt"/>
            </a:endParaRPr>
          </a:p>
        </p:txBody>
      </p:sp>
      <p:sp>
        <p:nvSpPr>
          <p:cNvPr id="18" name="TextBox 17"/>
          <p:cNvSpPr txBox="1"/>
          <p:nvPr userDrawn="1"/>
        </p:nvSpPr>
        <p:spPr>
          <a:xfrm>
            <a:off x="6732239" y="201705"/>
            <a:ext cx="1305145"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Demand Response</a:t>
            </a:r>
            <a:r>
              <a:rPr lang="en-US" sz="1000" b="0" baseline="0" dirty="0" smtClean="0">
                <a:solidFill>
                  <a:schemeClr val="bg1">
                    <a:lumMod val="50000"/>
                  </a:schemeClr>
                </a:solidFill>
                <a:latin typeface="+mn-lt"/>
              </a:rPr>
              <a:t> Ecosystems</a:t>
            </a:r>
            <a:endParaRPr lang="en-US" sz="1000" b="0" dirty="0">
              <a:solidFill>
                <a:schemeClr val="bg1">
                  <a:lumMod val="50000"/>
                </a:schemeClr>
              </a:solidFill>
              <a:latin typeface="+mn-lt"/>
            </a:endParaRPr>
          </a:p>
        </p:txBody>
      </p:sp>
      <p:sp>
        <p:nvSpPr>
          <p:cNvPr id="19" name="TextBox 18"/>
          <p:cNvSpPr txBox="1"/>
          <p:nvPr userDrawn="1"/>
        </p:nvSpPr>
        <p:spPr>
          <a:xfrm>
            <a:off x="8037384" y="278650"/>
            <a:ext cx="945106" cy="246221"/>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Conclusions</a:t>
            </a:r>
            <a:endParaRPr lang="en-US" sz="1000" b="0" dirty="0">
              <a:solidFill>
                <a:schemeClr val="bg1">
                  <a:lumMod val="50000"/>
                </a:schemeClr>
              </a:solidFill>
              <a:latin typeface="+mn-lt"/>
            </a:endParaRPr>
          </a:p>
        </p:txBody>
      </p:sp>
      <p:sp>
        <p:nvSpPr>
          <p:cNvPr id="13" name="TextBox 12"/>
          <p:cNvSpPr txBox="1"/>
          <p:nvPr userDrawn="1"/>
        </p:nvSpPr>
        <p:spPr>
          <a:xfrm>
            <a:off x="2366755" y="278650"/>
            <a:ext cx="945105" cy="246221"/>
          </a:xfrm>
          <a:prstGeom prst="rect">
            <a:avLst/>
          </a:prstGeom>
          <a:noFill/>
        </p:spPr>
        <p:txBody>
          <a:bodyPr wrap="square" lIns="0" rIns="0" rtlCol="0">
            <a:spAutoFit/>
          </a:bodyPr>
          <a:lstStyle/>
          <a:p>
            <a:pPr algn="ctr"/>
            <a:r>
              <a:rPr lang="en-US" sz="1000" b="0" u="none" dirty="0" smtClean="0">
                <a:solidFill>
                  <a:schemeClr val="bg1">
                    <a:lumMod val="50000"/>
                  </a:schemeClr>
                </a:solidFill>
                <a:latin typeface="+mn-lt"/>
              </a:rPr>
              <a:t>Introduction</a:t>
            </a:r>
            <a:endParaRPr lang="en-US" sz="1000" b="0" u="none" dirty="0">
              <a:solidFill>
                <a:schemeClr val="bg1">
                  <a:lumMod val="50000"/>
                </a:schemeClr>
              </a:solidFill>
              <a:latin typeface="+mn-lt"/>
            </a:endParaRPr>
          </a:p>
        </p:txBody>
      </p:sp>
      <p:sp>
        <p:nvSpPr>
          <p:cNvPr id="17" name="Oval 16"/>
          <p:cNvSpPr/>
          <p:nvPr userDrawn="1"/>
        </p:nvSpPr>
        <p:spPr bwMode="auto">
          <a:xfrm rot="21025412">
            <a:off x="5447601" y="201705"/>
            <a:ext cx="1260137" cy="400110"/>
          </a:xfrm>
          <a:prstGeom prst="ellipse">
            <a:avLst/>
          </a:prstGeom>
          <a:noFill/>
          <a:ln w="19050" cap="flat" cmpd="sng" algn="ctr">
            <a:solidFill>
              <a:srgbClr val="F0751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 name="TextBox 15"/>
          <p:cNvSpPr txBox="1"/>
          <p:nvPr userDrawn="1"/>
        </p:nvSpPr>
        <p:spPr>
          <a:xfrm>
            <a:off x="5517099" y="201705"/>
            <a:ext cx="1215141" cy="400110"/>
          </a:xfrm>
          <a:prstGeom prst="rect">
            <a:avLst/>
          </a:prstGeom>
          <a:noFill/>
        </p:spPr>
        <p:txBody>
          <a:bodyPr wrap="square" lIns="0" rIns="0" rtlCol="0">
            <a:spAutoFit/>
          </a:bodyPr>
          <a:lstStyle/>
          <a:p>
            <a:pPr algn="ctr"/>
            <a:r>
              <a:rPr lang="en-US" sz="1000" b="1" dirty="0" smtClean="0">
                <a:latin typeface="+mn-lt"/>
              </a:rPr>
              <a:t>Research Method and Material</a:t>
            </a:r>
            <a:endParaRPr lang="en-US" sz="1000" b="1" dirty="0">
              <a:latin typeface="+mn-lt"/>
            </a:endParaRPr>
          </a:p>
        </p:txBody>
      </p:sp>
    </p:spTree>
    <p:extLst>
      <p:ext uri="{BB962C8B-B14F-4D97-AF65-F5344CB8AC3E}">
        <p14:creationId xmlns:p14="http://schemas.microsoft.com/office/powerpoint/2010/main" val="11784841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R ecosystems">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p:txBody>
          <a:bodyPr/>
          <a:lstStyle/>
          <a:p>
            <a:pPr>
              <a:defRPr/>
            </a:pPr>
            <a:fld id="{45E0607A-F7A9-46AE-98A6-F5DDC003EF73}"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Business Ecosystem View on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
        <p:nvSpPr>
          <p:cNvPr id="14" name="TextBox 13"/>
          <p:cNvSpPr txBox="1"/>
          <p:nvPr userDrawn="1"/>
        </p:nvSpPr>
        <p:spPr>
          <a:xfrm>
            <a:off x="3311860" y="201705"/>
            <a:ext cx="1395152"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Electricity Market and Demand Response</a:t>
            </a:r>
            <a:endParaRPr lang="en-US" sz="1000" b="0" dirty="0">
              <a:solidFill>
                <a:schemeClr val="bg1">
                  <a:lumMod val="50000"/>
                </a:schemeClr>
              </a:solidFill>
              <a:latin typeface="+mn-lt"/>
            </a:endParaRPr>
          </a:p>
        </p:txBody>
      </p:sp>
      <p:sp>
        <p:nvSpPr>
          <p:cNvPr id="15" name="TextBox 14"/>
          <p:cNvSpPr txBox="1"/>
          <p:nvPr userDrawn="1"/>
        </p:nvSpPr>
        <p:spPr>
          <a:xfrm>
            <a:off x="4707012" y="201705"/>
            <a:ext cx="810087"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Business Ecosystem</a:t>
            </a:r>
            <a:endParaRPr lang="en-US" sz="1000" b="0" dirty="0">
              <a:solidFill>
                <a:schemeClr val="bg1">
                  <a:lumMod val="50000"/>
                </a:schemeClr>
              </a:solidFill>
              <a:latin typeface="+mn-lt"/>
            </a:endParaRPr>
          </a:p>
        </p:txBody>
      </p:sp>
      <p:sp>
        <p:nvSpPr>
          <p:cNvPr id="16" name="TextBox 15"/>
          <p:cNvSpPr txBox="1"/>
          <p:nvPr userDrawn="1"/>
        </p:nvSpPr>
        <p:spPr>
          <a:xfrm>
            <a:off x="5517099" y="201705"/>
            <a:ext cx="1215141"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Research Method and Material</a:t>
            </a:r>
            <a:endParaRPr lang="en-US" sz="1000" b="0" dirty="0">
              <a:solidFill>
                <a:schemeClr val="bg1">
                  <a:lumMod val="50000"/>
                </a:schemeClr>
              </a:solidFill>
              <a:latin typeface="+mn-lt"/>
            </a:endParaRPr>
          </a:p>
        </p:txBody>
      </p:sp>
      <p:sp>
        <p:nvSpPr>
          <p:cNvPr id="19" name="TextBox 18"/>
          <p:cNvSpPr txBox="1"/>
          <p:nvPr userDrawn="1"/>
        </p:nvSpPr>
        <p:spPr>
          <a:xfrm>
            <a:off x="8037384" y="278650"/>
            <a:ext cx="945106" cy="246221"/>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Conclusions</a:t>
            </a:r>
            <a:endParaRPr lang="en-US" sz="1000" b="0" dirty="0">
              <a:solidFill>
                <a:schemeClr val="bg1">
                  <a:lumMod val="50000"/>
                </a:schemeClr>
              </a:solidFill>
              <a:latin typeface="+mn-lt"/>
            </a:endParaRPr>
          </a:p>
        </p:txBody>
      </p:sp>
      <p:sp>
        <p:nvSpPr>
          <p:cNvPr id="13" name="TextBox 12"/>
          <p:cNvSpPr txBox="1"/>
          <p:nvPr userDrawn="1"/>
        </p:nvSpPr>
        <p:spPr>
          <a:xfrm>
            <a:off x="2366755" y="278650"/>
            <a:ext cx="945105" cy="246221"/>
          </a:xfrm>
          <a:prstGeom prst="rect">
            <a:avLst/>
          </a:prstGeom>
          <a:noFill/>
        </p:spPr>
        <p:txBody>
          <a:bodyPr wrap="square" lIns="0" rIns="0" rtlCol="0">
            <a:spAutoFit/>
          </a:bodyPr>
          <a:lstStyle/>
          <a:p>
            <a:pPr algn="ctr"/>
            <a:r>
              <a:rPr lang="en-US" sz="1000" b="0" u="none" dirty="0" smtClean="0">
                <a:solidFill>
                  <a:schemeClr val="bg1">
                    <a:lumMod val="50000"/>
                  </a:schemeClr>
                </a:solidFill>
                <a:latin typeface="+mn-lt"/>
              </a:rPr>
              <a:t>Introduction</a:t>
            </a:r>
            <a:endParaRPr lang="en-US" sz="1000" b="0" u="none" dirty="0">
              <a:solidFill>
                <a:schemeClr val="bg1">
                  <a:lumMod val="50000"/>
                </a:schemeClr>
              </a:solidFill>
              <a:latin typeface="+mn-lt"/>
            </a:endParaRPr>
          </a:p>
        </p:txBody>
      </p:sp>
      <p:sp>
        <p:nvSpPr>
          <p:cNvPr id="17" name="Oval 16"/>
          <p:cNvSpPr/>
          <p:nvPr userDrawn="1"/>
        </p:nvSpPr>
        <p:spPr bwMode="auto">
          <a:xfrm rot="21025412">
            <a:off x="6707741" y="201705"/>
            <a:ext cx="1260137" cy="400110"/>
          </a:xfrm>
          <a:prstGeom prst="ellipse">
            <a:avLst/>
          </a:prstGeom>
          <a:noFill/>
          <a:ln w="19050" cap="flat" cmpd="sng" algn="ctr">
            <a:solidFill>
              <a:srgbClr val="F0751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 name="TextBox 17"/>
          <p:cNvSpPr txBox="1"/>
          <p:nvPr userDrawn="1"/>
        </p:nvSpPr>
        <p:spPr>
          <a:xfrm>
            <a:off x="6732239" y="201705"/>
            <a:ext cx="1305145" cy="400110"/>
          </a:xfrm>
          <a:prstGeom prst="rect">
            <a:avLst/>
          </a:prstGeom>
          <a:noFill/>
        </p:spPr>
        <p:txBody>
          <a:bodyPr wrap="square" lIns="0" rIns="0" rtlCol="0">
            <a:spAutoFit/>
          </a:bodyPr>
          <a:lstStyle/>
          <a:p>
            <a:pPr algn="ctr"/>
            <a:r>
              <a:rPr lang="en-US" sz="1000" b="1" dirty="0" smtClean="0">
                <a:latin typeface="+mn-lt"/>
              </a:rPr>
              <a:t>Demand Response</a:t>
            </a:r>
            <a:r>
              <a:rPr lang="en-US" sz="1000" b="1" baseline="0" dirty="0" smtClean="0">
                <a:latin typeface="+mn-lt"/>
              </a:rPr>
              <a:t> Ecosystems</a:t>
            </a:r>
            <a:endParaRPr lang="en-US" sz="1000" b="1" dirty="0">
              <a:latin typeface="+mn-lt"/>
            </a:endParaRPr>
          </a:p>
        </p:txBody>
      </p:sp>
    </p:spTree>
    <p:extLst>
      <p:ext uri="{BB962C8B-B14F-4D97-AF65-F5344CB8AC3E}">
        <p14:creationId xmlns:p14="http://schemas.microsoft.com/office/powerpoint/2010/main" val="35934962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clusions">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p:txBody>
          <a:bodyPr/>
          <a:lstStyle/>
          <a:p>
            <a:pPr>
              <a:defRPr/>
            </a:pPr>
            <a:fld id="{F33EC35E-6BC3-48A0-8290-3D1ABB6B5606}"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Business Ecosystem View on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
        <p:nvSpPr>
          <p:cNvPr id="14" name="TextBox 13"/>
          <p:cNvSpPr txBox="1"/>
          <p:nvPr userDrawn="1"/>
        </p:nvSpPr>
        <p:spPr>
          <a:xfrm>
            <a:off x="3311860" y="201705"/>
            <a:ext cx="1395152"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Electricity Market and Demand Response</a:t>
            </a:r>
            <a:endParaRPr lang="en-US" sz="1000" b="0" dirty="0">
              <a:solidFill>
                <a:schemeClr val="bg1">
                  <a:lumMod val="50000"/>
                </a:schemeClr>
              </a:solidFill>
              <a:latin typeface="+mn-lt"/>
            </a:endParaRPr>
          </a:p>
        </p:txBody>
      </p:sp>
      <p:sp>
        <p:nvSpPr>
          <p:cNvPr id="15" name="TextBox 14"/>
          <p:cNvSpPr txBox="1"/>
          <p:nvPr userDrawn="1"/>
        </p:nvSpPr>
        <p:spPr>
          <a:xfrm>
            <a:off x="4707012" y="201705"/>
            <a:ext cx="810087"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Business Ecosystem</a:t>
            </a:r>
            <a:endParaRPr lang="en-US" sz="1000" b="0" dirty="0">
              <a:solidFill>
                <a:schemeClr val="bg1">
                  <a:lumMod val="50000"/>
                </a:schemeClr>
              </a:solidFill>
              <a:latin typeface="+mn-lt"/>
            </a:endParaRPr>
          </a:p>
        </p:txBody>
      </p:sp>
      <p:sp>
        <p:nvSpPr>
          <p:cNvPr id="16" name="TextBox 15"/>
          <p:cNvSpPr txBox="1"/>
          <p:nvPr userDrawn="1"/>
        </p:nvSpPr>
        <p:spPr>
          <a:xfrm>
            <a:off x="5517099" y="201705"/>
            <a:ext cx="1215141"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Research Method and Material</a:t>
            </a:r>
            <a:endParaRPr lang="en-US" sz="1000" b="0" dirty="0">
              <a:solidFill>
                <a:schemeClr val="bg1">
                  <a:lumMod val="50000"/>
                </a:schemeClr>
              </a:solidFill>
              <a:latin typeface="+mn-lt"/>
            </a:endParaRPr>
          </a:p>
        </p:txBody>
      </p:sp>
      <p:sp>
        <p:nvSpPr>
          <p:cNvPr id="18" name="TextBox 17"/>
          <p:cNvSpPr txBox="1"/>
          <p:nvPr userDrawn="1"/>
        </p:nvSpPr>
        <p:spPr>
          <a:xfrm>
            <a:off x="6732239" y="201705"/>
            <a:ext cx="1305145" cy="400110"/>
          </a:xfrm>
          <a:prstGeom prst="rect">
            <a:avLst/>
          </a:prstGeom>
          <a:noFill/>
        </p:spPr>
        <p:txBody>
          <a:bodyPr wrap="square" lIns="0" rIns="0" rtlCol="0">
            <a:spAutoFit/>
          </a:bodyPr>
          <a:lstStyle/>
          <a:p>
            <a:pPr algn="ctr"/>
            <a:r>
              <a:rPr lang="en-US" sz="1000" b="0" dirty="0" smtClean="0">
                <a:solidFill>
                  <a:schemeClr val="bg1">
                    <a:lumMod val="50000"/>
                  </a:schemeClr>
                </a:solidFill>
                <a:latin typeface="+mn-lt"/>
              </a:rPr>
              <a:t>Demand Response</a:t>
            </a:r>
            <a:r>
              <a:rPr lang="en-US" sz="1000" b="0" baseline="0" dirty="0" smtClean="0">
                <a:solidFill>
                  <a:schemeClr val="bg1">
                    <a:lumMod val="50000"/>
                  </a:schemeClr>
                </a:solidFill>
                <a:latin typeface="+mn-lt"/>
              </a:rPr>
              <a:t> Ecosystems</a:t>
            </a:r>
            <a:endParaRPr lang="en-US" sz="1000" b="0" dirty="0">
              <a:solidFill>
                <a:schemeClr val="bg1">
                  <a:lumMod val="50000"/>
                </a:schemeClr>
              </a:solidFill>
              <a:latin typeface="+mn-lt"/>
            </a:endParaRPr>
          </a:p>
        </p:txBody>
      </p:sp>
      <p:sp>
        <p:nvSpPr>
          <p:cNvPr id="19" name="TextBox 18"/>
          <p:cNvSpPr txBox="1"/>
          <p:nvPr userDrawn="1"/>
        </p:nvSpPr>
        <p:spPr>
          <a:xfrm>
            <a:off x="8037384" y="278650"/>
            <a:ext cx="945106" cy="246221"/>
          </a:xfrm>
          <a:prstGeom prst="rect">
            <a:avLst/>
          </a:prstGeom>
          <a:noFill/>
        </p:spPr>
        <p:txBody>
          <a:bodyPr wrap="square" lIns="0" rIns="0" rtlCol="0">
            <a:spAutoFit/>
          </a:bodyPr>
          <a:lstStyle/>
          <a:p>
            <a:pPr algn="ctr"/>
            <a:r>
              <a:rPr lang="en-US" sz="1000" b="1" dirty="0" smtClean="0">
                <a:latin typeface="+mn-lt"/>
              </a:rPr>
              <a:t>Conclusions</a:t>
            </a:r>
            <a:endParaRPr lang="en-US" sz="1000" b="1" dirty="0">
              <a:latin typeface="+mn-lt"/>
            </a:endParaRPr>
          </a:p>
        </p:txBody>
      </p:sp>
      <p:sp>
        <p:nvSpPr>
          <p:cNvPr id="13" name="TextBox 12"/>
          <p:cNvSpPr txBox="1"/>
          <p:nvPr userDrawn="1"/>
        </p:nvSpPr>
        <p:spPr>
          <a:xfrm>
            <a:off x="2366755" y="278650"/>
            <a:ext cx="945105" cy="246221"/>
          </a:xfrm>
          <a:prstGeom prst="rect">
            <a:avLst/>
          </a:prstGeom>
          <a:noFill/>
        </p:spPr>
        <p:txBody>
          <a:bodyPr wrap="square" lIns="0" rIns="0" rtlCol="0">
            <a:spAutoFit/>
          </a:bodyPr>
          <a:lstStyle/>
          <a:p>
            <a:pPr algn="ctr"/>
            <a:r>
              <a:rPr lang="en-US" sz="1000" b="0" u="none" dirty="0" smtClean="0">
                <a:solidFill>
                  <a:schemeClr val="bg1">
                    <a:lumMod val="50000"/>
                  </a:schemeClr>
                </a:solidFill>
                <a:latin typeface="+mn-lt"/>
              </a:rPr>
              <a:t>Introduction</a:t>
            </a:r>
            <a:endParaRPr lang="en-US" sz="1000" b="0" u="none" dirty="0">
              <a:solidFill>
                <a:schemeClr val="bg1">
                  <a:lumMod val="50000"/>
                </a:schemeClr>
              </a:solidFill>
              <a:latin typeface="+mn-lt"/>
            </a:endParaRPr>
          </a:p>
        </p:txBody>
      </p:sp>
      <p:sp>
        <p:nvSpPr>
          <p:cNvPr id="17" name="Oval 16"/>
          <p:cNvSpPr/>
          <p:nvPr userDrawn="1"/>
        </p:nvSpPr>
        <p:spPr bwMode="auto">
          <a:xfrm rot="21025412">
            <a:off x="7836862" y="201705"/>
            <a:ext cx="1260137" cy="400110"/>
          </a:xfrm>
          <a:prstGeom prst="ellipse">
            <a:avLst/>
          </a:prstGeom>
          <a:noFill/>
          <a:ln w="19050" cap="flat" cmpd="sng" algn="ctr">
            <a:solidFill>
              <a:srgbClr val="F07510"/>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extLst>
      <p:ext uri="{BB962C8B-B14F-4D97-AF65-F5344CB8AC3E}">
        <p14:creationId xmlns:p14="http://schemas.microsoft.com/office/powerpoint/2010/main" val="39834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pPr>
              <a:defRPr/>
            </a:pPr>
            <a:fld id="{AD719A82-FC8F-4C9E-B239-336B6E07A593}"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Business Ecosystem View on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Tree>
    <p:extLst>
      <p:ext uri="{BB962C8B-B14F-4D97-AF65-F5344CB8AC3E}">
        <p14:creationId xmlns:p14="http://schemas.microsoft.com/office/powerpoint/2010/main" val="30558276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2" name="Title 1"/>
          <p:cNvSpPr>
            <a:spLocks noGrp="1"/>
          </p:cNvSpPr>
          <p:nvPr>
            <p:ph type="title"/>
          </p:nvPr>
        </p:nvSpPr>
        <p:spPr>
          <a:xfrm>
            <a:off x="689262" y="2732316"/>
            <a:ext cx="7772400" cy="1362075"/>
          </a:xfrm>
        </p:spPr>
        <p:txBody>
          <a:bodyPr anchor="t"/>
          <a:lstStyle>
            <a:lvl1pPr algn="l">
              <a:defRPr sz="2800" b="0" i="0" cap="all" baseline="0">
                <a:latin typeface="Myriad Pro" pitchFamily="34" charset="0"/>
              </a:defRPr>
            </a:lvl1pPr>
          </a:lstStyle>
          <a:p>
            <a:r>
              <a:rPr lang="en-US" dirty="0" smtClean="0"/>
              <a:t>Click to edit Master title style</a:t>
            </a:r>
            <a:endParaRPr lang="fi-FI" dirty="0"/>
          </a:p>
        </p:txBody>
      </p:sp>
      <p:sp>
        <p:nvSpPr>
          <p:cNvPr id="4" name="Rectangle 12"/>
          <p:cNvSpPr>
            <a:spLocks noGrp="1" noChangeArrowheads="1"/>
          </p:cNvSpPr>
          <p:nvPr>
            <p:ph type="ftr" sz="quarter" idx="10"/>
          </p:nvPr>
        </p:nvSpPr>
        <p:spPr>
          <a:ln/>
        </p:spPr>
        <p:txBody>
          <a:bodyPr/>
          <a:lstStyle>
            <a:lvl1pPr>
              <a:defRPr/>
            </a:lvl1pPr>
          </a:lstStyle>
          <a:p>
            <a:pPr>
              <a:defRPr/>
            </a:pPr>
            <a:r>
              <a:rPr lang="en-US" smtClean="0"/>
              <a:t>Business Ecosystem View on Demand Response</a:t>
            </a:r>
            <a:endParaRPr lang="fi-FI"/>
          </a:p>
        </p:txBody>
      </p:sp>
      <p:sp>
        <p:nvSpPr>
          <p:cNvPr id="5" name="Rectangle 13"/>
          <p:cNvSpPr>
            <a:spLocks noGrp="1" noChangeArrowheads="1"/>
          </p:cNvSpPr>
          <p:nvPr>
            <p:ph type="sldNum" sz="quarter" idx="11"/>
          </p:nvPr>
        </p:nvSpPr>
        <p:spPr>
          <a:ln/>
        </p:spPr>
        <p:txBody>
          <a:bodyPr/>
          <a:lstStyle>
            <a:lvl1pPr>
              <a:defRPr/>
            </a:lvl1pPr>
          </a:lstStyle>
          <a:p>
            <a:fld id="{0EA963C8-11D8-4F13-A9A2-CBA6147ACE89}" type="slidenum">
              <a:rPr lang="en-US"/>
              <a:pPr/>
              <a:t>‹#›</a:t>
            </a:fld>
            <a:endParaRPr lang="en-US" sz="900"/>
          </a:p>
        </p:txBody>
      </p:sp>
      <p:sp>
        <p:nvSpPr>
          <p:cNvPr id="6" name="Rectangle 14"/>
          <p:cNvSpPr>
            <a:spLocks noGrp="1" noChangeArrowheads="1"/>
          </p:cNvSpPr>
          <p:nvPr>
            <p:ph type="dt" sz="half" idx="12"/>
          </p:nvPr>
        </p:nvSpPr>
        <p:spPr>
          <a:ln/>
        </p:spPr>
        <p:txBody>
          <a:bodyPr/>
          <a:lstStyle>
            <a:lvl1pPr>
              <a:defRPr/>
            </a:lvl1pPr>
          </a:lstStyle>
          <a:p>
            <a:pPr>
              <a:defRPr/>
            </a:pPr>
            <a:fld id="{37986BA7-4782-4C7D-A52D-B8DA38C1155E}" type="datetime3">
              <a:rPr lang="en-US" smtClean="0"/>
              <a:t>7 February 2014</a:t>
            </a:fld>
            <a:endParaRPr lang="fi-FI"/>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tausta.jpg"/>
          <p:cNvPicPr>
            <a:picLocks noChangeAspect="1"/>
          </p:cNvPicPr>
          <p:nvPr/>
        </p:nvPicPr>
        <p:blipFill>
          <a:blip r:embed="rId13" cstate="print"/>
          <a:srcRect t="93634"/>
          <a:stretch>
            <a:fillRect/>
          </a:stretch>
        </p:blipFill>
        <p:spPr bwMode="auto">
          <a:xfrm>
            <a:off x="0" y="6421438"/>
            <a:ext cx="9144000" cy="4365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1066800" y="958850"/>
            <a:ext cx="7315200" cy="5905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smtClean="0"/>
              <a:t>Muokkaa perustyyl. napsautt.</a:t>
            </a:r>
            <a:endParaRPr lang="en-US" smtClean="0"/>
          </a:p>
        </p:txBody>
      </p:sp>
      <p:sp>
        <p:nvSpPr>
          <p:cNvPr id="1028" name="Rectangle 3"/>
          <p:cNvSpPr>
            <a:spLocks noGrp="1" noChangeArrowheads="1"/>
          </p:cNvSpPr>
          <p:nvPr>
            <p:ph type="body" idx="1"/>
          </p:nvPr>
        </p:nvSpPr>
        <p:spPr bwMode="auto">
          <a:xfrm>
            <a:off x="1084263" y="1636713"/>
            <a:ext cx="7315200" cy="4552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smtClean="0"/>
          </a:p>
        </p:txBody>
      </p:sp>
      <p:sp>
        <p:nvSpPr>
          <p:cNvPr id="1036" name="Rectangle 12"/>
          <p:cNvSpPr>
            <a:spLocks noGrp="1" noChangeArrowheads="1"/>
          </p:cNvSpPr>
          <p:nvPr>
            <p:ph type="ftr" sz="quarter" idx="3"/>
          </p:nvPr>
        </p:nvSpPr>
        <p:spPr bwMode="auto">
          <a:xfrm>
            <a:off x="2667000" y="6416675"/>
            <a:ext cx="2895600" cy="288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800">
                <a:solidFill>
                  <a:schemeClr val="bg1">
                    <a:alpha val="50000"/>
                  </a:schemeClr>
                </a:solidFill>
                <a:latin typeface="Myriad Pro" charset="0"/>
                <a:ea typeface="ＭＳ Ｐゴシック" pitchFamily="-32" charset="-128"/>
                <a:cs typeface="ＭＳ Ｐゴシック" pitchFamily="-32" charset="-128"/>
              </a:defRPr>
            </a:lvl1pPr>
          </a:lstStyle>
          <a:p>
            <a:pPr>
              <a:defRPr/>
            </a:pPr>
            <a:r>
              <a:rPr lang="en-US" smtClean="0"/>
              <a:t>Business Ecosystem View on Demand Response</a:t>
            </a:r>
            <a:endParaRPr lang="fi-FI"/>
          </a:p>
        </p:txBody>
      </p:sp>
      <p:sp>
        <p:nvSpPr>
          <p:cNvPr id="1037" name="Rectangle 13"/>
          <p:cNvSpPr>
            <a:spLocks noGrp="1" noChangeArrowheads="1"/>
          </p:cNvSpPr>
          <p:nvPr>
            <p:ph type="sldNum" sz="quarter" idx="4"/>
          </p:nvPr>
        </p:nvSpPr>
        <p:spPr bwMode="auto">
          <a:xfrm>
            <a:off x="5867400" y="6426200"/>
            <a:ext cx="1905000" cy="279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800">
                <a:solidFill>
                  <a:srgbClr val="FFFFFF"/>
                </a:solidFill>
                <a:latin typeface="Myriad Pro" charset="0"/>
              </a:defRPr>
            </a:lvl1pPr>
          </a:lstStyle>
          <a:p>
            <a:fld id="{8F5BA89E-32E8-4464-8003-D70C738330F3}" type="slidenum">
              <a:rPr lang="en-US"/>
              <a:pPr/>
              <a:t>‹#›</a:t>
            </a:fld>
            <a:endParaRPr lang="en-US" sz="900"/>
          </a:p>
        </p:txBody>
      </p:sp>
      <p:sp>
        <p:nvSpPr>
          <p:cNvPr id="1038" name="Rectangle 14"/>
          <p:cNvSpPr>
            <a:spLocks noGrp="1" noChangeArrowheads="1"/>
          </p:cNvSpPr>
          <p:nvPr>
            <p:ph type="dt" sz="half" idx="2"/>
          </p:nvPr>
        </p:nvSpPr>
        <p:spPr bwMode="auto">
          <a:xfrm>
            <a:off x="342900" y="6416675"/>
            <a:ext cx="1905000" cy="288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900">
                <a:solidFill>
                  <a:schemeClr val="bg1">
                    <a:alpha val="50000"/>
                  </a:schemeClr>
                </a:solidFill>
                <a:latin typeface="Myriad Pro" charset="0"/>
                <a:ea typeface="ＭＳ Ｐゴシック" pitchFamily="-32" charset="-128"/>
                <a:cs typeface="ＭＳ Ｐゴシック" pitchFamily="-32" charset="-128"/>
              </a:defRPr>
            </a:lvl1pPr>
          </a:lstStyle>
          <a:p>
            <a:pPr>
              <a:defRPr/>
            </a:pPr>
            <a:fld id="{51F54BBA-0034-435D-838A-66C69DBA77F3}" type="datetime3">
              <a:rPr lang="en-US" smtClean="0"/>
              <a:t>7 February 2014</a:t>
            </a:fld>
            <a:endParaRPr lang="fi-FI"/>
          </a:p>
        </p:txBody>
      </p:sp>
      <p:pic>
        <p:nvPicPr>
          <p:cNvPr id="1032" name="Picture 14" descr="Cleen.wmf"/>
          <p:cNvPicPr>
            <a:picLocks noChangeAspect="1"/>
          </p:cNvPicPr>
          <p:nvPr/>
        </p:nvPicPr>
        <p:blipFill>
          <a:blip r:embed="rId14" cstate="print"/>
          <a:srcRect/>
          <a:stretch>
            <a:fillRect/>
          </a:stretch>
        </p:blipFill>
        <p:spPr bwMode="auto">
          <a:xfrm>
            <a:off x="7837488" y="6421438"/>
            <a:ext cx="1306512" cy="436562"/>
          </a:xfrm>
          <a:prstGeom prst="rect">
            <a:avLst/>
          </a:prstGeom>
          <a:noFill/>
          <a:ln w="9525">
            <a:noFill/>
            <a:miter lim="800000"/>
            <a:headEnd/>
            <a:tailEnd/>
          </a:ln>
        </p:spPr>
      </p:pic>
      <p:pic>
        <p:nvPicPr>
          <p:cNvPr id="1033" name="Picture 10" descr="sbfc_logo_RGB.png"/>
          <p:cNvPicPr>
            <a:picLocks noChangeAspect="1"/>
          </p:cNvPicPr>
          <p:nvPr/>
        </p:nvPicPr>
        <p:blipFill>
          <a:blip r:embed="rId15" cstate="print"/>
          <a:srcRect/>
          <a:stretch>
            <a:fillRect/>
          </a:stretch>
        </p:blipFill>
        <p:spPr bwMode="auto">
          <a:xfrm>
            <a:off x="0" y="195263"/>
            <a:ext cx="2335213" cy="625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3" r:id="rId1"/>
    <p:sldLayoutId id="2147483747" r:id="rId2"/>
    <p:sldLayoutId id="2147483755" r:id="rId3"/>
    <p:sldLayoutId id="2147483756" r:id="rId4"/>
    <p:sldLayoutId id="2147483757" r:id="rId5"/>
    <p:sldLayoutId id="2147483758" r:id="rId6"/>
    <p:sldLayoutId id="2147483759" r:id="rId7"/>
    <p:sldLayoutId id="2147483754" r:id="rId8"/>
    <p:sldLayoutId id="2147483748" r:id="rId9"/>
    <p:sldLayoutId id="2147483749" r:id="rId10"/>
    <p:sldLayoutId id="2147483752" r:id="rId11"/>
  </p:sldLayoutIdLst>
  <p:timing>
    <p:tnLst>
      <p:par>
        <p:cTn id="1" dur="indefinite" restart="never" nodeType="tmRoot"/>
      </p:par>
    </p:tnLst>
  </p:timing>
  <p:hf hdr="0"/>
  <p:txStyles>
    <p:titleStyle>
      <a:lvl1pPr algn="l" rtl="0" eaLnBrk="1" fontAlgn="base" hangingPunct="1">
        <a:spcBef>
          <a:spcPct val="0"/>
        </a:spcBef>
        <a:spcAft>
          <a:spcPct val="0"/>
        </a:spcAft>
        <a:defRPr sz="2800">
          <a:solidFill>
            <a:schemeClr val="tx1"/>
          </a:solidFill>
          <a:latin typeface="Arial"/>
          <a:ea typeface="ＭＳ Ｐゴシック" pitchFamily="-32" charset="-128"/>
          <a:cs typeface="Arial"/>
        </a:defRPr>
      </a:lvl1pPr>
      <a:lvl2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2pPr>
      <a:lvl3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3pPr>
      <a:lvl4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4pPr>
      <a:lvl5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5pPr>
      <a:lvl6pPr marL="457200" algn="l" rtl="0" eaLnBrk="1" fontAlgn="base" hangingPunct="1">
        <a:spcBef>
          <a:spcPct val="0"/>
        </a:spcBef>
        <a:spcAft>
          <a:spcPct val="0"/>
        </a:spcAft>
        <a:defRPr sz="3600">
          <a:solidFill>
            <a:schemeClr val="tx2"/>
          </a:solidFill>
          <a:latin typeface="Myriad Pro" pitchFamily="96" charset="0"/>
        </a:defRPr>
      </a:lvl6pPr>
      <a:lvl7pPr marL="914400" algn="l" rtl="0" eaLnBrk="1" fontAlgn="base" hangingPunct="1">
        <a:spcBef>
          <a:spcPct val="0"/>
        </a:spcBef>
        <a:spcAft>
          <a:spcPct val="0"/>
        </a:spcAft>
        <a:defRPr sz="3600">
          <a:solidFill>
            <a:schemeClr val="tx2"/>
          </a:solidFill>
          <a:latin typeface="Myriad Pro" pitchFamily="96" charset="0"/>
        </a:defRPr>
      </a:lvl7pPr>
      <a:lvl8pPr marL="1371600" algn="l" rtl="0" eaLnBrk="1" fontAlgn="base" hangingPunct="1">
        <a:spcBef>
          <a:spcPct val="0"/>
        </a:spcBef>
        <a:spcAft>
          <a:spcPct val="0"/>
        </a:spcAft>
        <a:defRPr sz="3600">
          <a:solidFill>
            <a:schemeClr val="tx2"/>
          </a:solidFill>
          <a:latin typeface="Myriad Pro" pitchFamily="96" charset="0"/>
        </a:defRPr>
      </a:lvl8pPr>
      <a:lvl9pPr marL="1828800" algn="l" rtl="0" eaLnBrk="1" fontAlgn="base" hangingPunct="1">
        <a:spcBef>
          <a:spcPct val="0"/>
        </a:spcBef>
        <a:spcAft>
          <a:spcPct val="0"/>
        </a:spcAft>
        <a:defRPr sz="3600">
          <a:solidFill>
            <a:schemeClr val="tx2"/>
          </a:solidFill>
          <a:latin typeface="Myriad Pro" pitchFamily="96"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ＭＳ Ｐゴシック" pitchFamily="-32" charset="-128"/>
          <a:cs typeface="ＭＳ Ｐゴシック" pitchFamily="-32" charset="-128"/>
        </a:defRPr>
      </a:lvl1pPr>
      <a:lvl2pPr marL="742950" indent="-285750" algn="l" rtl="0" eaLnBrk="1" fontAlgn="base" hangingPunct="1">
        <a:spcBef>
          <a:spcPct val="20000"/>
        </a:spcBef>
        <a:spcAft>
          <a:spcPct val="0"/>
        </a:spcAft>
        <a:buChar char="–"/>
        <a:defRPr>
          <a:solidFill>
            <a:schemeClr val="tx1"/>
          </a:solidFill>
          <a:latin typeface="+mn-lt"/>
          <a:ea typeface="ＭＳ Ｐゴシック" pitchFamily="-32" charset="-128"/>
          <a:cs typeface="ＭＳ Ｐゴシック" pitchFamily="-32"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pitchFamily="-32" charset="-128"/>
          <a:cs typeface="ＭＳ Ｐゴシック" pitchFamily="-32" charset="-128"/>
        </a:defRPr>
      </a:lvl3pPr>
      <a:lvl4pPr marL="1562100" indent="-228600" algn="l" rtl="0" eaLnBrk="1" fontAlgn="base" hangingPunct="1">
        <a:spcBef>
          <a:spcPct val="20000"/>
        </a:spcBef>
        <a:spcAft>
          <a:spcPct val="0"/>
        </a:spcAft>
        <a:buChar char="–"/>
        <a:defRPr sz="1400">
          <a:solidFill>
            <a:schemeClr val="tx1"/>
          </a:solidFill>
          <a:latin typeface="+mn-lt"/>
          <a:ea typeface="ＭＳ Ｐゴシック" pitchFamily="-32" charset="-128"/>
          <a:cs typeface="ＭＳ Ｐゴシック" pitchFamily="-32" charset="-128"/>
        </a:defRPr>
      </a:lvl4pPr>
      <a:lvl5pPr marL="1981200" indent="-228600" algn="l" rtl="0" eaLnBrk="1" fontAlgn="base" hangingPunct="1">
        <a:spcBef>
          <a:spcPct val="20000"/>
        </a:spcBef>
        <a:spcAft>
          <a:spcPct val="0"/>
        </a:spcAft>
        <a:buFont typeface="Times" charset="0"/>
        <a:buChar char="•"/>
        <a:defRPr sz="1400">
          <a:solidFill>
            <a:schemeClr val="tx1"/>
          </a:solidFill>
          <a:latin typeface="+mn-lt"/>
          <a:ea typeface="ＭＳ Ｐゴシック" pitchFamily="-32" charset="-128"/>
          <a:cs typeface="ＭＳ Ｐゴシック" pitchFamily="-32" charset="-128"/>
        </a:defRPr>
      </a:lvl5pPr>
      <a:lvl6pPr marL="2438400" indent="-228600" algn="l" rtl="0" eaLnBrk="1" fontAlgn="base" hangingPunct="1">
        <a:spcBef>
          <a:spcPct val="20000"/>
        </a:spcBef>
        <a:spcAft>
          <a:spcPct val="0"/>
        </a:spcAft>
        <a:buFont typeface="Times"/>
        <a:buChar char="•"/>
        <a:defRPr>
          <a:solidFill>
            <a:schemeClr val="tx1"/>
          </a:solidFill>
          <a:latin typeface="+mn-lt"/>
        </a:defRPr>
      </a:lvl6pPr>
      <a:lvl7pPr marL="2895600" indent="-228600" algn="l" rtl="0" eaLnBrk="1" fontAlgn="base" hangingPunct="1">
        <a:spcBef>
          <a:spcPct val="20000"/>
        </a:spcBef>
        <a:spcAft>
          <a:spcPct val="0"/>
        </a:spcAft>
        <a:buFont typeface="Times"/>
        <a:buChar char="•"/>
        <a:defRPr>
          <a:solidFill>
            <a:schemeClr val="tx1"/>
          </a:solidFill>
          <a:latin typeface="+mn-lt"/>
        </a:defRPr>
      </a:lvl7pPr>
      <a:lvl8pPr marL="3352800" indent="-228600" algn="l" rtl="0" eaLnBrk="1" fontAlgn="base" hangingPunct="1">
        <a:spcBef>
          <a:spcPct val="20000"/>
        </a:spcBef>
        <a:spcAft>
          <a:spcPct val="0"/>
        </a:spcAft>
        <a:buFont typeface="Times"/>
        <a:buChar char="•"/>
        <a:defRPr>
          <a:solidFill>
            <a:schemeClr val="tx1"/>
          </a:solidFill>
          <a:latin typeface="+mn-lt"/>
        </a:defRPr>
      </a:lvl8pPr>
      <a:lvl9pPr marL="3810000" indent="-228600" algn="l" rtl="0" eaLnBrk="1" fontAlgn="base" hangingPunct="1">
        <a:spcBef>
          <a:spcPct val="20000"/>
        </a:spcBef>
        <a:spcAft>
          <a:spcPct val="0"/>
        </a:spcAft>
        <a:buFont typeface="Times"/>
        <a:buChar char="•"/>
        <a:defRPr>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10.e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emf"/><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urn.fi/URN:NBN:fi:tty-201401281062"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www.cleen.fi/sge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1341438" y="4038599"/>
            <a:ext cx="7010400" cy="2681690"/>
          </a:xfrm>
        </p:spPr>
        <p:txBody>
          <a:bodyPr/>
          <a:lstStyle/>
          <a:p>
            <a:pPr eaLnBrk="1" hangingPunct="1">
              <a:defRPr/>
            </a:pPr>
            <a:r>
              <a:rPr lang="en-US" b="1" dirty="0" smtClean="0"/>
              <a:t>Business </a:t>
            </a:r>
            <a:r>
              <a:rPr lang="en-US" b="1" dirty="0"/>
              <a:t>E</a:t>
            </a:r>
            <a:r>
              <a:rPr lang="en-US" b="1" dirty="0" smtClean="0"/>
              <a:t>cosystem View on Demand </a:t>
            </a:r>
            <a:r>
              <a:rPr lang="en-US" b="1" dirty="0"/>
              <a:t>R</a:t>
            </a:r>
            <a:r>
              <a:rPr lang="en-US" b="1" dirty="0" smtClean="0"/>
              <a:t>esponse</a:t>
            </a:r>
          </a:p>
          <a:p>
            <a:pPr eaLnBrk="1" hangingPunct="1">
              <a:defRPr/>
            </a:pPr>
            <a:r>
              <a:rPr lang="en-US" sz="3200" dirty="0" smtClean="0"/>
              <a:t>Summary of Master’s </a:t>
            </a:r>
            <a:r>
              <a:rPr lang="en-US" sz="3200" dirty="0"/>
              <a:t>T</a:t>
            </a:r>
            <a:r>
              <a:rPr lang="en-US" sz="3200" dirty="0" smtClean="0"/>
              <a:t>hesis</a:t>
            </a:r>
          </a:p>
          <a:p>
            <a:pPr eaLnBrk="1" hangingPunct="1">
              <a:defRPr/>
            </a:pPr>
            <a:r>
              <a:rPr lang="fi-FI" sz="1800" dirty="0" smtClean="0"/>
              <a:t>Petteri Baumgartner, </a:t>
            </a:r>
            <a:r>
              <a:rPr lang="en-US" sz="1800" smtClean="0"/>
              <a:t>24</a:t>
            </a:r>
            <a:r>
              <a:rPr lang="en-US" sz="1800"/>
              <a:t> </a:t>
            </a:r>
            <a:r>
              <a:rPr lang="en-US" sz="1800" smtClean="0"/>
              <a:t>January 2014</a:t>
            </a:r>
            <a:endParaRPr lang="en-US" sz="1800" dirty="0" smtClean="0"/>
          </a:p>
          <a:p>
            <a:pPr eaLnBrk="1" hangingPunct="1">
              <a:defRPr/>
            </a:pPr>
            <a:r>
              <a:rPr lang="en-US" sz="1200" dirty="0" smtClean="0"/>
              <a:t>Center for Innovation and Technology Research</a:t>
            </a:r>
          </a:p>
          <a:p>
            <a:pPr eaLnBrk="1" hangingPunct="1">
              <a:defRPr/>
            </a:pPr>
            <a:r>
              <a:rPr lang="en-US" sz="1200" dirty="0" smtClean="0"/>
              <a:t>Department of Industrial Management</a:t>
            </a:r>
          </a:p>
          <a:p>
            <a:pPr eaLnBrk="1" hangingPunct="1">
              <a:defRPr/>
            </a:pPr>
            <a:r>
              <a:rPr lang="en-US" sz="1200" dirty="0" smtClean="0"/>
              <a:t>Tampere University of Technology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The electricity system is the twofold one of technical and economic subsystems. </a:t>
            </a:r>
          </a:p>
          <a:p>
            <a:pPr lvl="1"/>
            <a:r>
              <a:rPr lang="en-US" dirty="0" smtClean="0"/>
              <a:t>The technical subsystem represents the physical electricity flows.</a:t>
            </a:r>
          </a:p>
          <a:p>
            <a:pPr lvl="1"/>
            <a:r>
              <a:rPr lang="en-US" dirty="0" smtClean="0"/>
              <a:t>The economic subsystem illustrates the money flows.</a:t>
            </a:r>
          </a:p>
          <a:p>
            <a:r>
              <a:rPr lang="en-US" dirty="0" smtClean="0"/>
              <a:t>Figure below presents the electricity system graphically; the yellow line shows the money flow; the black line indicates the route of physical electricity.</a:t>
            </a:r>
          </a:p>
          <a:p>
            <a:endParaRPr lang="en-US" dirty="0"/>
          </a:p>
        </p:txBody>
      </p:sp>
      <p:sp>
        <p:nvSpPr>
          <p:cNvPr id="6" name="Title 5"/>
          <p:cNvSpPr>
            <a:spLocks noGrp="1"/>
          </p:cNvSpPr>
          <p:nvPr>
            <p:ph type="title"/>
          </p:nvPr>
        </p:nvSpPr>
        <p:spPr/>
        <p:txBody>
          <a:bodyPr/>
          <a:lstStyle/>
          <a:p>
            <a:r>
              <a:rPr lang="en-US" dirty="0" smtClean="0"/>
              <a:t>Electricity System</a:t>
            </a:r>
            <a:endParaRPr lang="en-US" dirty="0"/>
          </a:p>
        </p:txBody>
      </p:sp>
      <p:sp>
        <p:nvSpPr>
          <p:cNvPr id="5" name="Date Placeholder 4"/>
          <p:cNvSpPr>
            <a:spLocks noGrp="1"/>
          </p:cNvSpPr>
          <p:nvPr>
            <p:ph type="dt" sz="half" idx="10"/>
          </p:nvPr>
        </p:nvSpPr>
        <p:spPr/>
        <p:txBody>
          <a:bodyPr/>
          <a:lstStyle/>
          <a:p>
            <a:pPr>
              <a:defRPr/>
            </a:pPr>
            <a:fld id="{3FD47D91-ECA4-431D-AE05-B12150C6CAC1}" type="datetime3">
              <a:rPr lang="en-US" smtClean="0"/>
              <a:t>7 February 2014</a:t>
            </a:fld>
            <a:endParaRPr lang="fi-FI"/>
          </a:p>
        </p:txBody>
      </p:sp>
      <p:sp>
        <p:nvSpPr>
          <p:cNvPr id="3" name="Footer Placeholder 2"/>
          <p:cNvSpPr>
            <a:spLocks noGrp="1"/>
          </p:cNvSpPr>
          <p:nvPr>
            <p:ph type="ftr" sz="quarter" idx="11"/>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2"/>
          </p:nvPr>
        </p:nvSpPr>
        <p:spPr/>
        <p:txBody>
          <a:bodyPr/>
          <a:lstStyle/>
          <a:p>
            <a:fld id="{0EA963C8-11D8-4F13-A9A2-CBA6147ACE89}" type="slidenum">
              <a:rPr lang="en-US" smtClean="0"/>
              <a:pPr/>
              <a:t>10</a:t>
            </a:fld>
            <a:endParaRPr lang="en-US" sz="90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730" y="4419110"/>
            <a:ext cx="46958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5778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Nordic countries (i.e., Denmark, Finland, Norway, and Sweden) have adopted free, shared electricity market with one common </a:t>
            </a:r>
            <a:r>
              <a:rPr lang="en-US" dirty="0" smtClean="0"/>
              <a:t>power </a:t>
            </a:r>
            <a:r>
              <a:rPr lang="en-US" dirty="0"/>
              <a:t>exchange and nationally independent TSOs</a:t>
            </a:r>
            <a:r>
              <a:rPr lang="en-US" dirty="0" smtClean="0"/>
              <a:t>.</a:t>
            </a:r>
          </a:p>
          <a:p>
            <a:r>
              <a:rPr lang="en-US" dirty="0" smtClean="0"/>
              <a:t>The market comprises regulated and deregulated players.</a:t>
            </a:r>
          </a:p>
          <a:p>
            <a:pPr lvl="1"/>
            <a:r>
              <a:rPr lang="en-US" dirty="0" smtClean="0"/>
              <a:t>Regulated monopoly actors include transmission system operators (TSO) and distribution system operators (DSO).</a:t>
            </a:r>
          </a:p>
          <a:p>
            <a:pPr lvl="1"/>
            <a:r>
              <a:rPr lang="en-US" dirty="0" smtClean="0"/>
              <a:t>Suppliers, producers, and other actors possible actors operate on market terms.</a:t>
            </a:r>
          </a:p>
          <a:p>
            <a:r>
              <a:rPr lang="en-US" dirty="0" smtClean="0"/>
              <a:t>Vertical integration of TSO, DSO, and market actors is prohibited.</a:t>
            </a:r>
          </a:p>
          <a:p>
            <a:r>
              <a:rPr lang="en-US" dirty="0" smtClean="0"/>
              <a:t>As a result, TSOs and DSOs are ineligible to bundle operations with market actors.</a:t>
            </a:r>
          </a:p>
        </p:txBody>
      </p:sp>
      <p:sp>
        <p:nvSpPr>
          <p:cNvPr id="3" name="Title 2"/>
          <p:cNvSpPr>
            <a:spLocks noGrp="1"/>
          </p:cNvSpPr>
          <p:nvPr>
            <p:ph type="title"/>
          </p:nvPr>
        </p:nvSpPr>
        <p:spPr/>
        <p:txBody>
          <a:bodyPr/>
          <a:lstStyle/>
          <a:p>
            <a:r>
              <a:rPr lang="en-US" dirty="0" smtClean="0"/>
              <a:t>Market Structure</a:t>
            </a:r>
            <a:endParaRPr lang="en-US" dirty="0"/>
          </a:p>
        </p:txBody>
      </p:sp>
      <p:sp>
        <p:nvSpPr>
          <p:cNvPr id="4" name="Date Placeholder 3"/>
          <p:cNvSpPr>
            <a:spLocks noGrp="1"/>
          </p:cNvSpPr>
          <p:nvPr>
            <p:ph type="dt" sz="half" idx="10"/>
          </p:nvPr>
        </p:nvSpPr>
        <p:spPr/>
        <p:txBody>
          <a:bodyPr/>
          <a:lstStyle/>
          <a:p>
            <a:pPr>
              <a:defRPr/>
            </a:pPr>
            <a:fld id="{D38041D8-974F-4A58-8218-1C22E1106F7B}"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11</a:t>
            </a:fld>
            <a:endParaRPr lang="en-US" sz="900"/>
          </a:p>
        </p:txBody>
      </p:sp>
    </p:spTree>
    <p:extLst>
      <p:ext uri="{BB962C8B-B14F-4D97-AF65-F5344CB8AC3E}">
        <p14:creationId xmlns:p14="http://schemas.microsoft.com/office/powerpoint/2010/main" val="3820906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attached figure presents various actors on the Finnish electricity market (modified from </a:t>
            </a:r>
            <a:r>
              <a:rPr lang="de-DE" dirty="0" err="1"/>
              <a:t>Sæle</a:t>
            </a:r>
            <a:r>
              <a:rPr lang="de-DE" dirty="0"/>
              <a:t>, Rosenberg, &amp;</a:t>
            </a:r>
            <a:r>
              <a:rPr lang="de-DE" dirty="0" smtClean="0"/>
              <a:t> </a:t>
            </a:r>
            <a:r>
              <a:rPr lang="de-DE" dirty="0" err="1" smtClean="0"/>
              <a:t>Feilberg</a:t>
            </a:r>
            <a:r>
              <a:rPr lang="de-DE" dirty="0" smtClean="0"/>
              <a:t>, 2010</a:t>
            </a:r>
            <a:r>
              <a:rPr lang="de-DE" dirty="0"/>
              <a:t>, p. 53</a:t>
            </a:r>
            <a:r>
              <a:rPr lang="de-DE" dirty="0" smtClean="0"/>
              <a:t>).</a:t>
            </a:r>
          </a:p>
          <a:p>
            <a:r>
              <a:rPr lang="en-US" dirty="0" smtClean="0"/>
              <a:t>Electricity transmission and</a:t>
            </a:r>
            <a:br>
              <a:rPr lang="en-US" dirty="0" smtClean="0"/>
            </a:br>
            <a:r>
              <a:rPr lang="en-US" dirty="0" smtClean="0"/>
              <a:t>distribution operate on a</a:t>
            </a:r>
            <a:r>
              <a:rPr lang="en-US" dirty="0"/>
              <a:t/>
            </a:r>
            <a:br>
              <a:rPr lang="en-US" dirty="0"/>
            </a:br>
            <a:r>
              <a:rPr lang="en-US" dirty="0" smtClean="0"/>
              <a:t>natural monopoly basis,</a:t>
            </a:r>
            <a:br>
              <a:rPr lang="en-US" dirty="0" smtClean="0"/>
            </a:br>
            <a:r>
              <a:rPr lang="en-US" dirty="0" smtClean="0"/>
              <a:t>Energy Market Authority</a:t>
            </a:r>
            <a:br>
              <a:rPr lang="en-US" dirty="0" smtClean="0"/>
            </a:br>
            <a:r>
              <a:rPr lang="en-US" dirty="0" smtClean="0"/>
              <a:t>(EMV) regulates.</a:t>
            </a:r>
          </a:p>
          <a:p>
            <a:r>
              <a:rPr lang="en-US" dirty="0" smtClean="0"/>
              <a:t>TSOs balancing market</a:t>
            </a:r>
            <a:br>
              <a:rPr lang="en-US" dirty="0" smtClean="0"/>
            </a:br>
            <a:r>
              <a:rPr lang="en-US" dirty="0" smtClean="0"/>
              <a:t>as well as power ex-</a:t>
            </a:r>
            <a:br>
              <a:rPr lang="en-US" dirty="0" smtClean="0"/>
            </a:br>
            <a:r>
              <a:rPr lang="en-US" dirty="0" smtClean="0"/>
              <a:t>change and reselling</a:t>
            </a:r>
            <a:br>
              <a:rPr lang="en-US" dirty="0" smtClean="0"/>
            </a:br>
            <a:r>
              <a:rPr lang="en-US" dirty="0" smtClean="0"/>
              <a:t>operate on market terms.</a:t>
            </a:r>
          </a:p>
          <a:p>
            <a:endParaRPr lang="en-US" dirty="0" smtClean="0"/>
          </a:p>
        </p:txBody>
      </p:sp>
      <p:sp>
        <p:nvSpPr>
          <p:cNvPr id="3" name="Title 2"/>
          <p:cNvSpPr>
            <a:spLocks noGrp="1"/>
          </p:cNvSpPr>
          <p:nvPr>
            <p:ph type="title"/>
          </p:nvPr>
        </p:nvSpPr>
        <p:spPr/>
        <p:txBody>
          <a:bodyPr/>
          <a:lstStyle/>
          <a:p>
            <a:r>
              <a:rPr lang="en-US" dirty="0" smtClean="0"/>
              <a:t>Market Structure</a:t>
            </a:r>
            <a:endParaRPr lang="en-US" dirty="0"/>
          </a:p>
        </p:txBody>
      </p:sp>
      <p:sp>
        <p:nvSpPr>
          <p:cNvPr id="4" name="Date Placeholder 3"/>
          <p:cNvSpPr>
            <a:spLocks noGrp="1"/>
          </p:cNvSpPr>
          <p:nvPr>
            <p:ph type="dt" sz="half" idx="10"/>
          </p:nvPr>
        </p:nvSpPr>
        <p:spPr/>
        <p:txBody>
          <a:bodyPr/>
          <a:lstStyle/>
          <a:p>
            <a:pPr>
              <a:defRPr/>
            </a:pPr>
            <a:fld id="{876CEB01-5251-4EE3-8F58-4582D711BC71}"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12</a:t>
            </a:fld>
            <a:endParaRPr lang="en-US" sz="900"/>
          </a:p>
        </p:txBody>
      </p:sp>
      <p:pic>
        <p:nvPicPr>
          <p:cNvPr id="205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81915" y="2873415"/>
            <a:ext cx="4600575"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8092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role and importance of flexibility of supply and demand has been recognized by electricity system designers years ago </a:t>
            </a:r>
            <a:r>
              <a:rPr lang="en-US" dirty="0" smtClean="0"/>
              <a:t>(e.g</a:t>
            </a:r>
            <a:r>
              <a:rPr lang="en-US" dirty="0"/>
              <a:t>., Hobbs, </a:t>
            </a:r>
            <a:r>
              <a:rPr lang="en-US" dirty="0" err="1"/>
              <a:t>Honious</a:t>
            </a:r>
            <a:r>
              <a:rPr lang="en-US" dirty="0"/>
              <a:t>, &amp; Bluestein, 1994</a:t>
            </a:r>
            <a:r>
              <a:rPr lang="en-US" dirty="0" smtClean="0"/>
              <a:t>).</a:t>
            </a:r>
          </a:p>
          <a:p>
            <a:r>
              <a:rPr lang="en-US" dirty="0" smtClean="0"/>
              <a:t>The significance will increase with distributed and renewable energy sources.</a:t>
            </a:r>
          </a:p>
          <a:p>
            <a:pPr lvl="1"/>
            <a:r>
              <a:rPr lang="en-US" dirty="0" smtClean="0"/>
              <a:t>A </a:t>
            </a:r>
            <a:r>
              <a:rPr lang="en-US" dirty="0"/>
              <a:t>large amount of renewable energy </a:t>
            </a:r>
            <a:r>
              <a:rPr lang="en-US" dirty="0" smtClean="0"/>
              <a:t>causes </a:t>
            </a:r>
            <a:r>
              <a:rPr lang="en-US" dirty="0"/>
              <a:t>intermittency in the grid</a:t>
            </a:r>
            <a:r>
              <a:rPr lang="en-US" dirty="0" smtClean="0"/>
              <a:t>.</a:t>
            </a:r>
          </a:p>
          <a:p>
            <a:pPr lvl="1"/>
            <a:r>
              <a:rPr lang="en-US" dirty="0" smtClean="0"/>
              <a:t>The higher level of intermittency can be addressed by increasing back-up generation capacity…</a:t>
            </a:r>
          </a:p>
          <a:p>
            <a:pPr lvl="1"/>
            <a:r>
              <a:rPr lang="en-US" dirty="0" smtClean="0"/>
              <a:t>…Or by deployment of demand response.</a:t>
            </a:r>
          </a:p>
          <a:p>
            <a:r>
              <a:rPr lang="en-US" dirty="0" smtClean="0"/>
              <a:t>DR entails a potential to lower the wholesale prices of electricity (</a:t>
            </a:r>
            <a:r>
              <a:rPr lang="en-US" dirty="0" err="1" smtClean="0"/>
              <a:t>Faruqui</a:t>
            </a:r>
            <a:r>
              <a:rPr lang="en-US" dirty="0" smtClean="0"/>
              <a:t>, 2007; Heffner, 2009; </a:t>
            </a:r>
            <a:r>
              <a:rPr lang="en-US" dirty="0" err="1" smtClean="0"/>
              <a:t>Hirst</a:t>
            </a:r>
            <a:r>
              <a:rPr lang="en-US" dirty="0" smtClean="0"/>
              <a:t>, 2002) and defer the construction of peaking generation units (U.S. Department of Energy, 2006).</a:t>
            </a:r>
            <a:endParaRPr lang="en-US" dirty="0"/>
          </a:p>
        </p:txBody>
      </p:sp>
      <p:sp>
        <p:nvSpPr>
          <p:cNvPr id="3" name="Title 2"/>
          <p:cNvSpPr>
            <a:spLocks noGrp="1"/>
          </p:cNvSpPr>
          <p:nvPr>
            <p:ph type="title"/>
          </p:nvPr>
        </p:nvSpPr>
        <p:spPr/>
        <p:txBody>
          <a:bodyPr/>
          <a:lstStyle/>
          <a:p>
            <a:r>
              <a:rPr lang="en-US" dirty="0" smtClean="0"/>
              <a:t>Rationale for Demand Response</a:t>
            </a:r>
            <a:endParaRPr lang="en-US" dirty="0"/>
          </a:p>
        </p:txBody>
      </p:sp>
      <p:sp>
        <p:nvSpPr>
          <p:cNvPr id="4" name="Date Placeholder 3"/>
          <p:cNvSpPr>
            <a:spLocks noGrp="1"/>
          </p:cNvSpPr>
          <p:nvPr>
            <p:ph type="dt" sz="half" idx="10"/>
          </p:nvPr>
        </p:nvSpPr>
        <p:spPr/>
        <p:txBody>
          <a:bodyPr/>
          <a:lstStyle/>
          <a:p>
            <a:pPr>
              <a:defRPr/>
            </a:pPr>
            <a:fld id="{3FEAB26B-2D5E-4FF5-AD19-9B581272FA8B}"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13</a:t>
            </a:fld>
            <a:endParaRPr lang="en-US" sz="900"/>
          </a:p>
        </p:txBody>
      </p:sp>
    </p:spTree>
    <p:extLst>
      <p:ext uri="{BB962C8B-B14F-4D97-AF65-F5344CB8AC3E}">
        <p14:creationId xmlns:p14="http://schemas.microsoft.com/office/powerpoint/2010/main" val="1689961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broad classification of DR programs is the twofold one of price-based programs and incentive-based programs </a:t>
            </a:r>
            <a:r>
              <a:rPr lang="en-US" dirty="0"/>
              <a:t>(U.S. Department of Energy, 2006).</a:t>
            </a:r>
            <a:endParaRPr lang="en-US" dirty="0" smtClean="0"/>
          </a:p>
          <a:p>
            <a:r>
              <a:rPr lang="en-US" dirty="0" smtClean="0"/>
              <a:t>Price-based DR programs entail the following methods:</a:t>
            </a:r>
          </a:p>
          <a:p>
            <a:pPr lvl="1"/>
            <a:r>
              <a:rPr lang="en-US" dirty="0" smtClean="0"/>
              <a:t>Time-of-use (TOU).</a:t>
            </a:r>
          </a:p>
          <a:p>
            <a:pPr lvl="1"/>
            <a:r>
              <a:rPr lang="en-US" dirty="0" smtClean="0"/>
              <a:t>Critical peak pricing (CPP).</a:t>
            </a:r>
          </a:p>
          <a:p>
            <a:pPr lvl="1"/>
            <a:r>
              <a:rPr lang="en-US" dirty="0" smtClean="0"/>
              <a:t>Real-time pricing (RTP).</a:t>
            </a:r>
          </a:p>
          <a:p>
            <a:r>
              <a:rPr lang="en-US" dirty="0" smtClean="0"/>
              <a:t>Incentive-based DR programs </a:t>
            </a:r>
            <a:r>
              <a:rPr lang="en-US" dirty="0"/>
              <a:t>entail the following methods:</a:t>
            </a:r>
          </a:p>
          <a:p>
            <a:pPr lvl="1"/>
            <a:r>
              <a:rPr lang="en-US" dirty="0" smtClean="0"/>
              <a:t>Direct load control (DLC).</a:t>
            </a:r>
          </a:p>
          <a:p>
            <a:pPr lvl="1"/>
            <a:r>
              <a:rPr lang="en-US" dirty="0" smtClean="0"/>
              <a:t>Interruptible/</a:t>
            </a:r>
            <a:r>
              <a:rPr lang="en-US" dirty="0" err="1" smtClean="0"/>
              <a:t>curtailable</a:t>
            </a:r>
            <a:r>
              <a:rPr lang="en-US" dirty="0" smtClean="0"/>
              <a:t> load program.</a:t>
            </a:r>
          </a:p>
          <a:p>
            <a:pPr lvl="1"/>
            <a:r>
              <a:rPr lang="en-US" dirty="0" smtClean="0"/>
              <a:t>Demand bidding.</a:t>
            </a:r>
          </a:p>
          <a:p>
            <a:pPr lvl="1"/>
            <a:r>
              <a:rPr lang="en-US" dirty="0" smtClean="0"/>
              <a:t>Emergency DR.</a:t>
            </a:r>
          </a:p>
          <a:p>
            <a:pPr lvl="1"/>
            <a:r>
              <a:rPr lang="en-US" dirty="0" smtClean="0"/>
              <a:t>Capacity market program.</a:t>
            </a:r>
          </a:p>
          <a:p>
            <a:pPr lvl="1"/>
            <a:r>
              <a:rPr lang="en-US" dirty="0" smtClean="0"/>
              <a:t>Ancillary services program.</a:t>
            </a:r>
          </a:p>
          <a:p>
            <a:pPr lvl="1"/>
            <a:endParaRPr lang="en-US" dirty="0"/>
          </a:p>
        </p:txBody>
      </p:sp>
      <p:sp>
        <p:nvSpPr>
          <p:cNvPr id="3" name="Title 2"/>
          <p:cNvSpPr>
            <a:spLocks noGrp="1"/>
          </p:cNvSpPr>
          <p:nvPr>
            <p:ph type="title"/>
          </p:nvPr>
        </p:nvSpPr>
        <p:spPr/>
        <p:txBody>
          <a:bodyPr/>
          <a:lstStyle/>
          <a:p>
            <a:r>
              <a:rPr lang="en-US" dirty="0" smtClean="0"/>
              <a:t>Classification of DR Programs</a:t>
            </a:r>
            <a:endParaRPr lang="en-US" dirty="0"/>
          </a:p>
        </p:txBody>
      </p:sp>
      <p:sp>
        <p:nvSpPr>
          <p:cNvPr id="4" name="Date Placeholder 3"/>
          <p:cNvSpPr>
            <a:spLocks noGrp="1"/>
          </p:cNvSpPr>
          <p:nvPr>
            <p:ph type="dt" sz="half" idx="10"/>
          </p:nvPr>
        </p:nvSpPr>
        <p:spPr/>
        <p:txBody>
          <a:bodyPr/>
          <a:lstStyle/>
          <a:p>
            <a:pPr>
              <a:defRPr/>
            </a:pPr>
            <a:fld id="{7C205AA0-78FA-4C21-B36F-9F5A2799A3BE}"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14</a:t>
            </a:fld>
            <a:endParaRPr lang="en-US" sz="900"/>
          </a:p>
        </p:txBody>
      </p:sp>
    </p:spTree>
    <p:extLst>
      <p:ext uri="{BB962C8B-B14F-4D97-AF65-F5344CB8AC3E}">
        <p14:creationId xmlns:p14="http://schemas.microsoft.com/office/powerpoint/2010/main" val="4003308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Programs are based on dynamic prices, meaning that the consumer prices of electricity fluctuates in accordance with the market prices (</a:t>
            </a:r>
            <a:r>
              <a:rPr lang="en-US" dirty="0" err="1"/>
              <a:t>Albadi</a:t>
            </a:r>
            <a:r>
              <a:rPr lang="en-US" dirty="0"/>
              <a:t> &amp; El-</a:t>
            </a:r>
            <a:r>
              <a:rPr lang="en-US" dirty="0" err="1"/>
              <a:t>Saadany</a:t>
            </a:r>
            <a:r>
              <a:rPr lang="en-US" dirty="0"/>
              <a:t>, 2008</a:t>
            </a:r>
            <a:r>
              <a:rPr lang="en-US" dirty="0" smtClean="0"/>
              <a:t>).</a:t>
            </a:r>
          </a:p>
          <a:p>
            <a:r>
              <a:rPr lang="en-US" dirty="0" smtClean="0"/>
              <a:t>The U.S</a:t>
            </a:r>
            <a:r>
              <a:rPr lang="en-US" dirty="0"/>
              <a:t>. Department of </a:t>
            </a:r>
            <a:r>
              <a:rPr lang="en-US" dirty="0" smtClean="0"/>
              <a:t>Energy (2006) defines the programs as follows:</a:t>
            </a:r>
            <a:endParaRPr lang="en-US" dirty="0"/>
          </a:p>
          <a:p>
            <a:pPr lvl="1"/>
            <a:r>
              <a:rPr lang="en-US" dirty="0" smtClean="0"/>
              <a:t>Time-of-use </a:t>
            </a:r>
            <a:r>
              <a:rPr lang="en-US" dirty="0"/>
              <a:t>entails specific prices for specific times of a </a:t>
            </a:r>
            <a:r>
              <a:rPr lang="en-US" dirty="0" smtClean="0"/>
              <a:t>day.</a:t>
            </a:r>
          </a:p>
          <a:p>
            <a:pPr lvl="1"/>
            <a:r>
              <a:rPr lang="en-US" dirty="0" smtClean="0"/>
              <a:t>In critical peak pricing </a:t>
            </a:r>
            <a:r>
              <a:rPr lang="en-US" dirty="0"/>
              <a:t>peak periods are priced more </a:t>
            </a:r>
            <a:r>
              <a:rPr lang="en-US" dirty="0" smtClean="0"/>
              <a:t>expensive.</a:t>
            </a:r>
          </a:p>
          <a:p>
            <a:pPr lvl="1"/>
            <a:r>
              <a:rPr lang="en-US" dirty="0" smtClean="0"/>
              <a:t>Real-time pricing </a:t>
            </a:r>
            <a:r>
              <a:rPr lang="en-US" dirty="0"/>
              <a:t>means that consumer prices follow the wholesale market prices hour by </a:t>
            </a:r>
            <a:r>
              <a:rPr lang="en-US" dirty="0" smtClean="0"/>
              <a:t>hour.</a:t>
            </a:r>
          </a:p>
          <a:p>
            <a:r>
              <a:rPr lang="en-US" dirty="0" smtClean="0"/>
              <a:t>In these programs, the DR actions are executed by consumers who are notified at least 24 hours prior the actual delivery of electricity (i.e., consumption).</a:t>
            </a:r>
            <a:endParaRPr lang="en-US" dirty="0"/>
          </a:p>
        </p:txBody>
      </p:sp>
      <p:sp>
        <p:nvSpPr>
          <p:cNvPr id="3" name="Title 2"/>
          <p:cNvSpPr>
            <a:spLocks noGrp="1"/>
          </p:cNvSpPr>
          <p:nvPr>
            <p:ph type="title"/>
          </p:nvPr>
        </p:nvSpPr>
        <p:spPr/>
        <p:txBody>
          <a:bodyPr/>
          <a:lstStyle/>
          <a:p>
            <a:r>
              <a:rPr lang="en-US" dirty="0" smtClean="0"/>
              <a:t>Price-Based DR Programs</a:t>
            </a:r>
            <a:endParaRPr lang="en-US" dirty="0"/>
          </a:p>
        </p:txBody>
      </p:sp>
      <p:sp>
        <p:nvSpPr>
          <p:cNvPr id="4" name="Date Placeholder 3"/>
          <p:cNvSpPr>
            <a:spLocks noGrp="1"/>
          </p:cNvSpPr>
          <p:nvPr>
            <p:ph type="dt" sz="half" idx="10"/>
          </p:nvPr>
        </p:nvSpPr>
        <p:spPr/>
        <p:txBody>
          <a:bodyPr/>
          <a:lstStyle/>
          <a:p>
            <a:pPr>
              <a:defRPr/>
            </a:pPr>
            <a:fld id="{4E1CFE43-AF73-4579-AA1F-0727F833A174}"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15</a:t>
            </a:fld>
            <a:endParaRPr lang="en-US" sz="900"/>
          </a:p>
        </p:txBody>
      </p:sp>
    </p:spTree>
    <p:extLst>
      <p:ext uri="{BB962C8B-B14F-4D97-AF65-F5344CB8AC3E}">
        <p14:creationId xmlns:p14="http://schemas.microsoft.com/office/powerpoint/2010/main" val="498788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programs can be categorized in market based and classical incentive-based programs </a:t>
            </a:r>
            <a:r>
              <a:rPr lang="en-US" dirty="0"/>
              <a:t>(</a:t>
            </a:r>
            <a:r>
              <a:rPr lang="en-US" dirty="0" err="1"/>
              <a:t>Albadi</a:t>
            </a:r>
            <a:r>
              <a:rPr lang="en-US" dirty="0"/>
              <a:t> &amp; El-</a:t>
            </a:r>
            <a:r>
              <a:rPr lang="en-US" dirty="0" err="1"/>
              <a:t>Saadany</a:t>
            </a:r>
            <a:r>
              <a:rPr lang="en-US" dirty="0"/>
              <a:t>, 2008).</a:t>
            </a:r>
          </a:p>
          <a:p>
            <a:pPr lvl="1"/>
            <a:r>
              <a:rPr lang="en-US" dirty="0" smtClean="0"/>
              <a:t>The classical programs entail DLC and interruptible/</a:t>
            </a:r>
            <a:r>
              <a:rPr lang="en-US" dirty="0" err="1" smtClean="0"/>
              <a:t>curtailable</a:t>
            </a:r>
            <a:r>
              <a:rPr lang="en-US" dirty="0" smtClean="0"/>
              <a:t> programs; the market based programs comprises the rest.</a:t>
            </a:r>
          </a:p>
          <a:p>
            <a:r>
              <a:rPr lang="en-US" dirty="0" smtClean="0"/>
              <a:t>Incentive-based programs differ from price-based programs in that they are founded on specific needs to drop the load.</a:t>
            </a:r>
          </a:p>
          <a:p>
            <a:r>
              <a:rPr lang="en-US" dirty="0" smtClean="0"/>
              <a:t>Instead of following price signals, consumers are justified in incentive payments for complying with DR requests.</a:t>
            </a:r>
          </a:p>
          <a:p>
            <a:r>
              <a:rPr lang="en-US" dirty="0" smtClean="0"/>
              <a:t>Probably the most practical of these programs is direct load control where consumer’s load is directly controlled by.</a:t>
            </a:r>
          </a:p>
          <a:p>
            <a:r>
              <a:rPr lang="en-US" dirty="0" smtClean="0"/>
              <a:t>The rest of the programs rely on consumers’ own actions either on an on-demand basis or they offer to provide load reductions through bids or commitments.</a:t>
            </a:r>
          </a:p>
          <a:p>
            <a:endParaRPr lang="en-US" dirty="0" smtClean="0"/>
          </a:p>
        </p:txBody>
      </p:sp>
      <p:sp>
        <p:nvSpPr>
          <p:cNvPr id="3" name="Title 2"/>
          <p:cNvSpPr>
            <a:spLocks noGrp="1"/>
          </p:cNvSpPr>
          <p:nvPr>
            <p:ph type="title"/>
          </p:nvPr>
        </p:nvSpPr>
        <p:spPr/>
        <p:txBody>
          <a:bodyPr/>
          <a:lstStyle/>
          <a:p>
            <a:r>
              <a:rPr lang="en-US" dirty="0" smtClean="0"/>
              <a:t>Incentive-Based DR Programs</a:t>
            </a:r>
            <a:endParaRPr lang="en-US" dirty="0"/>
          </a:p>
        </p:txBody>
      </p:sp>
      <p:sp>
        <p:nvSpPr>
          <p:cNvPr id="4" name="Date Placeholder 3"/>
          <p:cNvSpPr>
            <a:spLocks noGrp="1"/>
          </p:cNvSpPr>
          <p:nvPr>
            <p:ph type="dt" sz="half" idx="10"/>
          </p:nvPr>
        </p:nvSpPr>
        <p:spPr/>
        <p:txBody>
          <a:bodyPr/>
          <a:lstStyle/>
          <a:p>
            <a:pPr>
              <a:defRPr/>
            </a:pPr>
            <a:fld id="{BA9C3B3C-3A71-4B23-B24E-1BF0A280BF1B}"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16</a:t>
            </a:fld>
            <a:endParaRPr lang="en-US" sz="900"/>
          </a:p>
        </p:txBody>
      </p:sp>
    </p:spTree>
    <p:extLst>
      <p:ext uri="{BB962C8B-B14F-4D97-AF65-F5344CB8AC3E}">
        <p14:creationId xmlns:p14="http://schemas.microsoft.com/office/powerpoint/2010/main" val="3080858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 </a:t>
            </a:r>
            <a:r>
              <a:rPr lang="en-US" dirty="0"/>
              <a:t>typically requires customer behavioral changes </a:t>
            </a:r>
            <a:r>
              <a:rPr lang="en-US" dirty="0" smtClean="0"/>
              <a:t>as </a:t>
            </a:r>
            <a:r>
              <a:rPr lang="en-US" dirty="0"/>
              <a:t>its benefits are achieved by stimuli at the consumption end (U.S. Department of Energy, 2006</a:t>
            </a:r>
            <a:r>
              <a:rPr lang="en-US" dirty="0" smtClean="0"/>
              <a:t>).</a:t>
            </a:r>
          </a:p>
          <a:p>
            <a:r>
              <a:rPr lang="en-US" dirty="0"/>
              <a:t>DLC enables the execution of DR with a minimal human intervention</a:t>
            </a:r>
            <a:r>
              <a:rPr lang="en-US" dirty="0" smtClean="0"/>
              <a:t>.</a:t>
            </a:r>
          </a:p>
          <a:p>
            <a:r>
              <a:rPr lang="en-US" dirty="0" smtClean="0"/>
              <a:t>According </a:t>
            </a:r>
            <a:r>
              <a:rPr lang="en-US" dirty="0"/>
              <a:t>to the U.S. Department of Energy “DLC is a program in which the service provider remotely shut down of cycles a customer’s electrical equipment on short notice to address system or local reliability </a:t>
            </a:r>
            <a:r>
              <a:rPr lang="en-US" dirty="0" smtClean="0"/>
              <a:t>contingencies” </a:t>
            </a:r>
            <a:r>
              <a:rPr lang="en-US" dirty="0"/>
              <a:t>(2006, p.9</a:t>
            </a:r>
            <a:r>
              <a:rPr lang="en-US" dirty="0" smtClean="0"/>
              <a:t>).</a:t>
            </a:r>
          </a:p>
          <a:p>
            <a:r>
              <a:rPr lang="en-US" dirty="0" smtClean="0"/>
              <a:t>Indeed, the minimal human intervention seems to be fundamental since consumers desire for comfort and convenience </a:t>
            </a:r>
            <a:r>
              <a:rPr lang="en-US" dirty="0"/>
              <a:t>(Fuller et al., 2010; Hauser &amp; Crandall, 2011</a:t>
            </a:r>
            <a:r>
              <a:rPr lang="en-US" dirty="0" smtClean="0"/>
              <a:t>).</a:t>
            </a:r>
          </a:p>
        </p:txBody>
      </p:sp>
      <p:sp>
        <p:nvSpPr>
          <p:cNvPr id="3" name="Title 2"/>
          <p:cNvSpPr>
            <a:spLocks noGrp="1"/>
          </p:cNvSpPr>
          <p:nvPr>
            <p:ph type="title"/>
          </p:nvPr>
        </p:nvSpPr>
        <p:spPr/>
        <p:txBody>
          <a:bodyPr/>
          <a:lstStyle/>
          <a:p>
            <a:r>
              <a:rPr lang="en-US" dirty="0" smtClean="0"/>
              <a:t>Incentive-Based DR Programs: DLC</a:t>
            </a:r>
            <a:endParaRPr lang="en-US" dirty="0"/>
          </a:p>
        </p:txBody>
      </p:sp>
      <p:sp>
        <p:nvSpPr>
          <p:cNvPr id="4" name="Date Placeholder 3"/>
          <p:cNvSpPr>
            <a:spLocks noGrp="1"/>
          </p:cNvSpPr>
          <p:nvPr>
            <p:ph type="dt" sz="half" idx="10"/>
          </p:nvPr>
        </p:nvSpPr>
        <p:spPr/>
        <p:txBody>
          <a:bodyPr/>
          <a:lstStyle/>
          <a:p>
            <a:pPr>
              <a:defRPr/>
            </a:pPr>
            <a:fld id="{0A68699A-33FB-4854-9FA0-0F471ABF8A70}"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17</a:t>
            </a:fld>
            <a:endParaRPr lang="en-US" sz="900"/>
          </a:p>
        </p:txBody>
      </p:sp>
    </p:spTree>
    <p:extLst>
      <p:ext uri="{BB962C8B-B14F-4D97-AF65-F5344CB8AC3E}">
        <p14:creationId xmlns:p14="http://schemas.microsoft.com/office/powerpoint/2010/main" val="1493890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differing approaches are discussed in the thesis.</a:t>
            </a:r>
          </a:p>
          <a:p>
            <a:pPr lvl="1"/>
            <a:r>
              <a:rPr lang="en-US" dirty="0" smtClean="0"/>
              <a:t>Automated meter reading (AMR).</a:t>
            </a:r>
          </a:p>
          <a:p>
            <a:pPr lvl="1"/>
            <a:r>
              <a:rPr lang="en-US" dirty="0" smtClean="0"/>
              <a:t>Home energy management system (HEMS).</a:t>
            </a:r>
          </a:p>
          <a:p>
            <a:r>
              <a:rPr lang="en-US" dirty="0" smtClean="0"/>
              <a:t>Technologically, AMR is vastly simpler than HEMS.</a:t>
            </a:r>
          </a:p>
          <a:p>
            <a:r>
              <a:rPr lang="en-US" dirty="0" smtClean="0"/>
              <a:t>AMR provides metering data on hourly basis and an option to remotely control the meter (switch on or off).</a:t>
            </a:r>
          </a:p>
          <a:p>
            <a:pPr lvl="1"/>
            <a:r>
              <a:rPr lang="en-US" dirty="0" smtClean="0"/>
              <a:t>Holds a relay and a place for another. The other would improve the usability of the meter in DR purposes.</a:t>
            </a:r>
          </a:p>
          <a:p>
            <a:r>
              <a:rPr lang="en-US" dirty="0" smtClean="0"/>
              <a:t>HEMS features a real-time measurement, device-specific control, could possibly be exploited in conjunction with AMR, etc.</a:t>
            </a:r>
          </a:p>
          <a:p>
            <a:pPr lvl="1"/>
            <a:r>
              <a:rPr lang="en-US" dirty="0" smtClean="0"/>
              <a:t>Smarter, more versatile, and more expensive.</a:t>
            </a:r>
          </a:p>
          <a:p>
            <a:pPr lvl="1"/>
            <a:r>
              <a:rPr lang="en-US" dirty="0" smtClean="0"/>
              <a:t>Measures power (watts) in addition consumption (watt hours).</a:t>
            </a:r>
          </a:p>
          <a:p>
            <a:pPr lvl="1"/>
            <a:r>
              <a:rPr lang="en-US" dirty="0" smtClean="0"/>
              <a:t>Flexible control instead of solely on or off.</a:t>
            </a:r>
            <a:endParaRPr lang="en-US" dirty="0"/>
          </a:p>
        </p:txBody>
      </p:sp>
      <p:sp>
        <p:nvSpPr>
          <p:cNvPr id="3" name="Title 2"/>
          <p:cNvSpPr>
            <a:spLocks noGrp="1"/>
          </p:cNvSpPr>
          <p:nvPr>
            <p:ph type="title"/>
          </p:nvPr>
        </p:nvSpPr>
        <p:spPr/>
        <p:txBody>
          <a:bodyPr/>
          <a:lstStyle/>
          <a:p>
            <a:r>
              <a:rPr lang="en-US" dirty="0" smtClean="0"/>
              <a:t>Demand Response Deployment</a:t>
            </a:r>
            <a:endParaRPr lang="en-US" dirty="0"/>
          </a:p>
        </p:txBody>
      </p:sp>
      <p:sp>
        <p:nvSpPr>
          <p:cNvPr id="4" name="Date Placeholder 3"/>
          <p:cNvSpPr>
            <a:spLocks noGrp="1"/>
          </p:cNvSpPr>
          <p:nvPr>
            <p:ph type="dt" sz="half" idx="10"/>
          </p:nvPr>
        </p:nvSpPr>
        <p:spPr/>
        <p:txBody>
          <a:bodyPr/>
          <a:lstStyle/>
          <a:p>
            <a:pPr>
              <a:defRPr/>
            </a:pPr>
            <a:fld id="{960ECE1A-7DED-436D-B47B-90752C091DA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18</a:t>
            </a:fld>
            <a:endParaRPr lang="en-US" sz="900"/>
          </a:p>
        </p:txBody>
      </p:sp>
    </p:spTree>
    <p:extLst>
      <p:ext uri="{BB962C8B-B14F-4D97-AF65-F5344CB8AC3E}">
        <p14:creationId xmlns:p14="http://schemas.microsoft.com/office/powerpoint/2010/main" val="3675441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AMR enables the collection of more accurate consumption patterns through hourly based consumption measurement.</a:t>
            </a:r>
          </a:p>
          <a:p>
            <a:r>
              <a:rPr lang="en-US" dirty="0" smtClean="0"/>
              <a:t>Individual consumption patterns can be further delivered to consumers, which enables the use of dynamic tariffs and electricity prices.</a:t>
            </a:r>
          </a:p>
          <a:p>
            <a:pPr lvl="1"/>
            <a:r>
              <a:rPr lang="en-US" dirty="0" smtClean="0"/>
              <a:t>That is, both the network tariffs and electricity prices are higher at the times of higher consumption.</a:t>
            </a:r>
          </a:p>
          <a:p>
            <a:pPr lvl="1"/>
            <a:r>
              <a:rPr lang="en-US" dirty="0" smtClean="0"/>
              <a:t>Simply put, the higher the consumption the higher prices.</a:t>
            </a:r>
          </a:p>
          <a:p>
            <a:r>
              <a:rPr lang="en-US" dirty="0" smtClean="0"/>
              <a:t>In Finland, AMR enables no direct load control.</a:t>
            </a:r>
          </a:p>
          <a:p>
            <a:pPr lvl="1"/>
            <a:r>
              <a:rPr lang="en-US" dirty="0" smtClean="0"/>
              <a:t>Switching on or off the meter is considered to be a system operation, not demand response (EMV </a:t>
            </a:r>
            <a:r>
              <a:rPr lang="en-US" dirty="0" err="1" smtClean="0"/>
              <a:t>Dnro</a:t>
            </a:r>
            <a:r>
              <a:rPr lang="en-US" dirty="0" smtClean="0"/>
              <a:t> 592/421/2013).</a:t>
            </a:r>
          </a:p>
          <a:p>
            <a:r>
              <a:rPr lang="en-US" dirty="0" smtClean="0"/>
              <a:t>However, the </a:t>
            </a:r>
            <a:r>
              <a:rPr lang="en-US" dirty="0"/>
              <a:t>implementation of smart meters and the adoption of dynamic tariffs could be worth of €53 billion savings in the EU (</a:t>
            </a:r>
            <a:r>
              <a:rPr lang="en-US" dirty="0" err="1"/>
              <a:t>Faruqui</a:t>
            </a:r>
            <a:r>
              <a:rPr lang="en-US" dirty="0"/>
              <a:t>, Harris, &amp; </a:t>
            </a:r>
            <a:r>
              <a:rPr lang="en-US" dirty="0" err="1"/>
              <a:t>Hledik</a:t>
            </a:r>
            <a:r>
              <a:rPr lang="en-US" dirty="0"/>
              <a:t>, 2009</a:t>
            </a:r>
            <a:r>
              <a:rPr lang="en-US" dirty="0" smtClean="0"/>
              <a:t>).</a:t>
            </a:r>
            <a:endParaRPr lang="en-US" dirty="0"/>
          </a:p>
        </p:txBody>
      </p:sp>
      <p:sp>
        <p:nvSpPr>
          <p:cNvPr id="3" name="Title 2"/>
          <p:cNvSpPr>
            <a:spLocks noGrp="1"/>
          </p:cNvSpPr>
          <p:nvPr>
            <p:ph type="title"/>
          </p:nvPr>
        </p:nvSpPr>
        <p:spPr/>
        <p:txBody>
          <a:bodyPr/>
          <a:lstStyle/>
          <a:p>
            <a:r>
              <a:rPr lang="en-US" dirty="0" smtClean="0"/>
              <a:t>DR via AMR</a:t>
            </a:r>
            <a:endParaRPr lang="en-US" dirty="0"/>
          </a:p>
        </p:txBody>
      </p:sp>
      <p:sp>
        <p:nvSpPr>
          <p:cNvPr id="4" name="Date Placeholder 3"/>
          <p:cNvSpPr>
            <a:spLocks noGrp="1"/>
          </p:cNvSpPr>
          <p:nvPr>
            <p:ph type="dt" sz="half" idx="10"/>
          </p:nvPr>
        </p:nvSpPr>
        <p:spPr/>
        <p:txBody>
          <a:bodyPr/>
          <a:lstStyle/>
          <a:p>
            <a:pPr>
              <a:defRPr/>
            </a:pPr>
            <a:fld id="{F5319166-D01C-49E6-8910-BA82F5AF8D92}"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19</a:t>
            </a:fld>
            <a:endParaRPr lang="en-US" sz="900"/>
          </a:p>
        </p:txBody>
      </p:sp>
    </p:spTree>
    <p:extLst>
      <p:ext uri="{BB962C8B-B14F-4D97-AF65-F5344CB8AC3E}">
        <p14:creationId xmlns:p14="http://schemas.microsoft.com/office/powerpoint/2010/main" val="2740105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“One of the things to understand at the outset is simply, what does the value chain or ecosystem </a:t>
            </a:r>
            <a:r>
              <a:rPr lang="en-US" i="1" dirty="0"/>
              <a:t>look</a:t>
            </a:r>
            <a:r>
              <a:rPr lang="en-US" dirty="0"/>
              <a:t> like </a:t>
            </a:r>
            <a:r>
              <a:rPr lang="en-US" i="1" dirty="0"/>
              <a:t>today</a:t>
            </a:r>
            <a:r>
              <a:rPr lang="en-US" dirty="0"/>
              <a:t>? What are the different pieces</a:t>
            </a:r>
            <a:r>
              <a:rPr lang="en-US" dirty="0" smtClean="0"/>
              <a:t>?”</a:t>
            </a:r>
            <a:endParaRPr lang="en-US" dirty="0"/>
          </a:p>
          <a:p>
            <a:pPr marL="0" indent="0" algn="r">
              <a:buNone/>
            </a:pPr>
            <a:r>
              <a:rPr lang="en-US" sz="1600" dirty="0"/>
              <a:t>(Cusumano in Hopkins, 2011, p.60)</a:t>
            </a:r>
          </a:p>
          <a:p>
            <a:pPr marL="0" indent="0">
              <a:buNone/>
            </a:pPr>
            <a:endParaRPr lang="en-US" dirty="0" smtClean="0"/>
          </a:p>
          <a:p>
            <a:pPr marL="0" indent="0">
              <a:buNone/>
            </a:pPr>
            <a:r>
              <a:rPr lang="en-US" dirty="0" smtClean="0"/>
              <a:t>“</a:t>
            </a:r>
            <a:r>
              <a:rPr lang="en-US" dirty="0"/>
              <a:t>At least for smart grids, employing an innovation ecosystem strategy appears quite important</a:t>
            </a:r>
            <a:r>
              <a:rPr lang="en-US" dirty="0" smtClean="0"/>
              <a:t>.”</a:t>
            </a:r>
            <a:endParaRPr lang="en-US" dirty="0"/>
          </a:p>
          <a:p>
            <a:pPr marL="0" indent="0" algn="r">
              <a:buNone/>
            </a:pPr>
            <a:r>
              <a:rPr lang="en-US" sz="1600" dirty="0"/>
              <a:t>(Ginsberg et al., 2010, p.2792</a:t>
            </a:r>
            <a:r>
              <a:rPr lang="en-US" sz="1600" dirty="0" smtClean="0"/>
              <a:t>)</a:t>
            </a:r>
            <a:endParaRPr lang="en-US" sz="1600" dirty="0"/>
          </a:p>
          <a:p>
            <a:pPr marL="0" indent="0">
              <a:buNone/>
            </a:pPr>
            <a:endParaRPr lang="en-US" dirty="0" smtClean="0"/>
          </a:p>
          <a:p>
            <a:pPr marL="0" indent="0">
              <a:buNone/>
            </a:pPr>
            <a:r>
              <a:rPr lang="en-US" dirty="0" smtClean="0"/>
              <a:t>“</a:t>
            </a:r>
            <a:r>
              <a:rPr lang="en-US" dirty="0"/>
              <a:t>Demand Response (DR) is one of several most important ingredients of the emerging smart grid paradigm</a:t>
            </a:r>
            <a:r>
              <a:rPr lang="en-US" dirty="0" smtClean="0"/>
              <a:t>.”</a:t>
            </a:r>
            <a:endParaRPr lang="en-US" dirty="0"/>
          </a:p>
          <a:p>
            <a:pPr marL="0" indent="0" algn="r">
              <a:buNone/>
            </a:pPr>
            <a:r>
              <a:rPr lang="en-US" sz="1600" dirty="0"/>
              <a:t>(Li et al., 2012, p.1023)</a:t>
            </a:r>
          </a:p>
          <a:p>
            <a:pPr marL="0" indent="0">
              <a:buNone/>
            </a:pPr>
            <a:endParaRPr lang="en-US" dirty="0"/>
          </a:p>
        </p:txBody>
      </p:sp>
      <p:sp>
        <p:nvSpPr>
          <p:cNvPr id="2" name="Title 1"/>
          <p:cNvSpPr>
            <a:spLocks noGrp="1"/>
          </p:cNvSpPr>
          <p:nvPr>
            <p:ph type="title"/>
          </p:nvPr>
        </p:nvSpPr>
        <p:spPr/>
        <p:txBody>
          <a:bodyPr/>
          <a:lstStyle/>
          <a:p>
            <a:r>
              <a:rPr lang="en-US" dirty="0" smtClean="0"/>
              <a:t>Justifications</a:t>
            </a:r>
            <a:endParaRPr lang="en-US" dirty="0"/>
          </a:p>
        </p:txBody>
      </p:sp>
      <p:sp>
        <p:nvSpPr>
          <p:cNvPr id="6" name="Date Placeholder 5"/>
          <p:cNvSpPr>
            <a:spLocks noGrp="1"/>
          </p:cNvSpPr>
          <p:nvPr>
            <p:ph type="dt" sz="half" idx="10"/>
          </p:nvPr>
        </p:nvSpPr>
        <p:spPr/>
        <p:txBody>
          <a:bodyPr/>
          <a:lstStyle/>
          <a:p>
            <a:pPr>
              <a:defRPr/>
            </a:pPr>
            <a:fld id="{2AC3ED51-3848-4EF2-AEF4-D1A6A529F9F9}" type="datetime3">
              <a:rPr lang="en-US" smtClean="0"/>
              <a:t>7 February 2014</a:t>
            </a:fld>
            <a:endParaRPr lang="fi-FI"/>
          </a:p>
        </p:txBody>
      </p:sp>
      <p:sp>
        <p:nvSpPr>
          <p:cNvPr id="4" name="Footer Placeholder 3"/>
          <p:cNvSpPr>
            <a:spLocks noGrp="1"/>
          </p:cNvSpPr>
          <p:nvPr>
            <p:ph type="ftr" sz="quarter" idx="11"/>
          </p:nvPr>
        </p:nvSpPr>
        <p:spPr/>
        <p:txBody>
          <a:bodyPr/>
          <a:lstStyle/>
          <a:p>
            <a:pPr>
              <a:defRPr/>
            </a:pPr>
            <a:r>
              <a:rPr lang="en-US" smtClean="0"/>
              <a:t>Business Ecosystem View on Demand Response</a:t>
            </a:r>
            <a:endParaRPr lang="fi-FI"/>
          </a:p>
        </p:txBody>
      </p:sp>
      <p:sp>
        <p:nvSpPr>
          <p:cNvPr id="5" name="Slide Number Placeholder 4"/>
          <p:cNvSpPr>
            <a:spLocks noGrp="1"/>
          </p:cNvSpPr>
          <p:nvPr>
            <p:ph type="sldNum" sz="quarter" idx="12"/>
          </p:nvPr>
        </p:nvSpPr>
        <p:spPr/>
        <p:txBody>
          <a:bodyPr/>
          <a:lstStyle/>
          <a:p>
            <a:fld id="{828EA8DE-EC82-4A65-99A5-4C623AB2B122}" type="slidenum">
              <a:rPr lang="en-US" smtClean="0"/>
              <a:pPr/>
              <a:t>2</a:t>
            </a:fld>
            <a:endParaRPr lang="en-US" sz="900"/>
          </a:p>
        </p:txBody>
      </p:sp>
    </p:spTree>
    <p:extLst>
      <p:ext uri="{BB962C8B-B14F-4D97-AF65-F5344CB8AC3E}">
        <p14:creationId xmlns:p14="http://schemas.microsoft.com/office/powerpoint/2010/main" val="2860871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HEMS enables the collection of both energy and power consumption data, making power based tariffs possible.</a:t>
            </a:r>
          </a:p>
          <a:p>
            <a:r>
              <a:rPr lang="en-US" dirty="0" smtClean="0"/>
              <a:t>Versatile HEMS includes user-friendly functionalities such as home/away switch that aim at energy efficiency in addition to DR.</a:t>
            </a:r>
          </a:p>
          <a:p>
            <a:r>
              <a:rPr lang="en-US" dirty="0" smtClean="0"/>
              <a:t>Affords electrical-equipment-specific consumption and power patterns as well as steering.</a:t>
            </a:r>
          </a:p>
          <a:p>
            <a:pPr lvl="1"/>
            <a:r>
              <a:rPr lang="en-US" dirty="0" smtClean="0"/>
              <a:t>As a result, accurate and versatile DLC is possible.</a:t>
            </a:r>
          </a:p>
          <a:p>
            <a:pPr lvl="1"/>
            <a:r>
              <a:rPr lang="en-US" dirty="0" smtClean="0"/>
              <a:t>Additionally, promotes full automation.</a:t>
            </a:r>
          </a:p>
          <a:p>
            <a:r>
              <a:rPr lang="en-US" dirty="0" smtClean="0"/>
              <a:t>HEMS market, including DR, </a:t>
            </a:r>
            <a:r>
              <a:rPr lang="en-US" dirty="0"/>
              <a:t>is currently </a:t>
            </a:r>
            <a:r>
              <a:rPr lang="en-US" dirty="0" smtClean="0"/>
              <a:t>valued </a:t>
            </a:r>
            <a:r>
              <a:rPr lang="en-US" dirty="0"/>
              <a:t>at $1.5 billion and forecasted to be worth over $4 </a:t>
            </a:r>
            <a:r>
              <a:rPr lang="en-US" dirty="0" smtClean="0"/>
              <a:t>billion</a:t>
            </a:r>
            <a:r>
              <a:rPr lang="en-US" dirty="0"/>
              <a:t> </a:t>
            </a:r>
            <a:r>
              <a:rPr lang="en-US" dirty="0" smtClean="0"/>
              <a:t>in </a:t>
            </a:r>
            <a:r>
              <a:rPr lang="en-US" dirty="0"/>
              <a:t>the U.S</a:t>
            </a:r>
            <a:r>
              <a:rPr lang="en-US" dirty="0" smtClean="0"/>
              <a:t>. </a:t>
            </a:r>
            <a:r>
              <a:rPr lang="en-US" dirty="0"/>
              <a:t>by 2017 (</a:t>
            </a:r>
            <a:r>
              <a:rPr lang="en-US" dirty="0" err="1"/>
              <a:t>Bojanczyk</a:t>
            </a:r>
            <a:r>
              <a:rPr lang="en-US" dirty="0"/>
              <a:t>, 2013</a:t>
            </a:r>
            <a:r>
              <a:rPr lang="en-US" dirty="0" smtClean="0"/>
              <a:t>).</a:t>
            </a:r>
          </a:p>
          <a:p>
            <a:r>
              <a:rPr lang="en-US" dirty="0" smtClean="0"/>
              <a:t>In the Nordic countries, the market is still in its total infancy.</a:t>
            </a:r>
            <a:endParaRPr lang="en-US" dirty="0"/>
          </a:p>
        </p:txBody>
      </p:sp>
      <p:sp>
        <p:nvSpPr>
          <p:cNvPr id="3" name="Title 2"/>
          <p:cNvSpPr>
            <a:spLocks noGrp="1"/>
          </p:cNvSpPr>
          <p:nvPr>
            <p:ph type="title"/>
          </p:nvPr>
        </p:nvSpPr>
        <p:spPr/>
        <p:txBody>
          <a:bodyPr/>
          <a:lstStyle/>
          <a:p>
            <a:r>
              <a:rPr lang="en-US" dirty="0" smtClean="0"/>
              <a:t>DR via HEMS</a:t>
            </a:r>
            <a:endParaRPr lang="en-US" dirty="0"/>
          </a:p>
        </p:txBody>
      </p:sp>
      <p:sp>
        <p:nvSpPr>
          <p:cNvPr id="4" name="Date Placeholder 3"/>
          <p:cNvSpPr>
            <a:spLocks noGrp="1"/>
          </p:cNvSpPr>
          <p:nvPr>
            <p:ph type="dt" sz="half" idx="10"/>
          </p:nvPr>
        </p:nvSpPr>
        <p:spPr/>
        <p:txBody>
          <a:bodyPr/>
          <a:lstStyle/>
          <a:p>
            <a:pPr>
              <a:defRPr/>
            </a:pPr>
            <a:fld id="{B95627D7-EE7A-4F78-9ED2-8B3874716B7D}"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20</a:t>
            </a:fld>
            <a:endParaRPr lang="en-US" sz="900"/>
          </a:p>
        </p:txBody>
      </p:sp>
    </p:spTree>
    <p:extLst>
      <p:ext uri="{BB962C8B-B14F-4D97-AF65-F5344CB8AC3E}">
        <p14:creationId xmlns:p14="http://schemas.microsoft.com/office/powerpoint/2010/main" val="1014308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 is clearly useful especially at times of </a:t>
            </a:r>
            <a:r>
              <a:rPr lang="en-US" dirty="0" smtClean="0"/>
              <a:t>generation, transmission, </a:t>
            </a:r>
            <a:r>
              <a:rPr lang="en-US" dirty="0"/>
              <a:t>or distribution system capacity constraints (</a:t>
            </a:r>
            <a:r>
              <a:rPr lang="en-US" dirty="0" err="1"/>
              <a:t>Braithwait</a:t>
            </a:r>
            <a:r>
              <a:rPr lang="en-US" dirty="0"/>
              <a:t> &amp; Hansen, 2011</a:t>
            </a:r>
            <a:r>
              <a:rPr lang="en-US" dirty="0" smtClean="0"/>
              <a:t>).</a:t>
            </a:r>
          </a:p>
          <a:p>
            <a:r>
              <a:rPr lang="en-US" dirty="0" smtClean="0"/>
              <a:t>DSO’s </a:t>
            </a:r>
            <a:r>
              <a:rPr lang="en-US" dirty="0"/>
              <a:t>attraction for load control rests upon minimizing the investment costs on one hand, as well as the outage, loss, and maintenance costs on the other in the long term (</a:t>
            </a:r>
            <a:r>
              <a:rPr lang="en-US" dirty="0" err="1"/>
              <a:t>Lakervi</a:t>
            </a:r>
            <a:r>
              <a:rPr lang="en-US" dirty="0"/>
              <a:t> &amp; Holmes, 1995</a:t>
            </a:r>
            <a:r>
              <a:rPr lang="en-US" dirty="0" smtClean="0"/>
              <a:t>).</a:t>
            </a:r>
          </a:p>
          <a:p>
            <a:r>
              <a:rPr lang="en-US" dirty="0"/>
              <a:t>DR interactions have a potential to reduce </a:t>
            </a:r>
            <a:r>
              <a:rPr lang="en-US" dirty="0" smtClean="0"/>
              <a:t>transmission and distribution </a:t>
            </a:r>
            <a:r>
              <a:rPr lang="en-US" dirty="0"/>
              <a:t>investments as well as back-up generation requirements by up to thirty percent (European Climate Foundation, 2010).</a:t>
            </a:r>
          </a:p>
        </p:txBody>
      </p:sp>
      <p:sp>
        <p:nvSpPr>
          <p:cNvPr id="3" name="Title 2"/>
          <p:cNvSpPr>
            <a:spLocks noGrp="1"/>
          </p:cNvSpPr>
          <p:nvPr>
            <p:ph type="title"/>
          </p:nvPr>
        </p:nvSpPr>
        <p:spPr/>
        <p:txBody>
          <a:bodyPr/>
          <a:lstStyle/>
          <a:p>
            <a:r>
              <a:rPr lang="en-US" dirty="0" smtClean="0"/>
              <a:t>Value of DR for DSO</a:t>
            </a:r>
            <a:endParaRPr lang="en-US" dirty="0"/>
          </a:p>
        </p:txBody>
      </p:sp>
      <p:sp>
        <p:nvSpPr>
          <p:cNvPr id="4" name="Date Placeholder 3"/>
          <p:cNvSpPr>
            <a:spLocks noGrp="1"/>
          </p:cNvSpPr>
          <p:nvPr>
            <p:ph type="dt" sz="half" idx="10"/>
          </p:nvPr>
        </p:nvSpPr>
        <p:spPr/>
        <p:txBody>
          <a:bodyPr/>
          <a:lstStyle/>
          <a:p>
            <a:pPr>
              <a:defRPr/>
            </a:pPr>
            <a:fld id="{57010287-672D-41A8-B5F1-18E44C76F50A}"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21</a:t>
            </a:fld>
            <a:endParaRPr lang="en-US" sz="900"/>
          </a:p>
        </p:txBody>
      </p:sp>
    </p:spTree>
    <p:extLst>
      <p:ext uri="{BB962C8B-B14F-4D97-AF65-F5344CB8AC3E}">
        <p14:creationId xmlns:p14="http://schemas.microsoft.com/office/powerpoint/2010/main" val="1618052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Electricity </a:t>
            </a:r>
            <a:r>
              <a:rPr lang="en-US" dirty="0"/>
              <a:t>suppliers could improve their power balance management, leading to monetary savings by the exploitation of DR (</a:t>
            </a:r>
            <a:r>
              <a:rPr lang="en-US" dirty="0" err="1"/>
              <a:t>Valtonen</a:t>
            </a:r>
            <a:r>
              <a:rPr lang="en-US" dirty="0"/>
              <a:t>, </a:t>
            </a:r>
            <a:r>
              <a:rPr lang="en-US" dirty="0" err="1"/>
              <a:t>Partanen</a:t>
            </a:r>
            <a:r>
              <a:rPr lang="en-US" dirty="0"/>
              <a:t>, &amp; </a:t>
            </a:r>
            <a:r>
              <a:rPr lang="en-US" dirty="0" err="1"/>
              <a:t>Belonogova</a:t>
            </a:r>
            <a:r>
              <a:rPr lang="en-US" dirty="0"/>
              <a:t>, 2012</a:t>
            </a:r>
            <a:r>
              <a:rPr lang="en-US" dirty="0" smtClean="0"/>
              <a:t>).</a:t>
            </a:r>
          </a:p>
          <a:p>
            <a:r>
              <a:rPr lang="en-US" dirty="0"/>
              <a:t>With more dynamic acting of production, storing, and consumption of electricity, energy </a:t>
            </a:r>
            <a:r>
              <a:rPr lang="en-US" dirty="0" smtClean="0"/>
              <a:t>supplier </a:t>
            </a:r>
            <a:r>
              <a:rPr lang="en-US" dirty="0"/>
              <a:t>can correct balance errors with actively using </a:t>
            </a:r>
            <a:r>
              <a:rPr lang="en-US" dirty="0" smtClean="0"/>
              <a:t>DR.</a:t>
            </a:r>
          </a:p>
          <a:p>
            <a:r>
              <a:rPr lang="en-US" dirty="0" smtClean="0"/>
              <a:t>Furthermore, the Nordic Energy Regulators (</a:t>
            </a:r>
            <a:r>
              <a:rPr lang="en-US" dirty="0" err="1" smtClean="0"/>
              <a:t>NordREG</a:t>
            </a:r>
            <a:r>
              <a:rPr lang="en-US" dirty="0" smtClean="0"/>
              <a:t>) suggest a supplier centric market model, in which the supplier is the primary customer contact , including DR related issues </a:t>
            </a:r>
            <a:r>
              <a:rPr lang="en-US" dirty="0"/>
              <a:t>(see e.g., </a:t>
            </a:r>
            <a:r>
              <a:rPr lang="en-US" dirty="0" err="1"/>
              <a:t>Åbrandt</a:t>
            </a:r>
            <a:r>
              <a:rPr lang="en-US" dirty="0"/>
              <a:t> et al., 2013</a:t>
            </a:r>
            <a:r>
              <a:rPr lang="en-US" dirty="0" smtClean="0"/>
              <a:t>).</a:t>
            </a:r>
            <a:endParaRPr lang="en-US" dirty="0"/>
          </a:p>
        </p:txBody>
      </p:sp>
      <p:sp>
        <p:nvSpPr>
          <p:cNvPr id="3" name="Title 2"/>
          <p:cNvSpPr>
            <a:spLocks noGrp="1"/>
          </p:cNvSpPr>
          <p:nvPr>
            <p:ph type="title"/>
          </p:nvPr>
        </p:nvSpPr>
        <p:spPr/>
        <p:txBody>
          <a:bodyPr/>
          <a:lstStyle/>
          <a:p>
            <a:r>
              <a:rPr lang="en-US" dirty="0" smtClean="0"/>
              <a:t>Value of DR for Supplier</a:t>
            </a:r>
            <a:endParaRPr lang="en-US" dirty="0"/>
          </a:p>
        </p:txBody>
      </p:sp>
      <p:sp>
        <p:nvSpPr>
          <p:cNvPr id="4" name="Date Placeholder 3"/>
          <p:cNvSpPr>
            <a:spLocks noGrp="1"/>
          </p:cNvSpPr>
          <p:nvPr>
            <p:ph type="dt" sz="half" idx="10"/>
          </p:nvPr>
        </p:nvSpPr>
        <p:spPr/>
        <p:txBody>
          <a:bodyPr/>
          <a:lstStyle/>
          <a:p>
            <a:pPr>
              <a:defRPr/>
            </a:pPr>
            <a:fld id="{7DD2E251-AF07-4AF0-958B-F6D40F07577C}"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22</a:t>
            </a:fld>
            <a:endParaRPr lang="en-US" sz="900"/>
          </a:p>
        </p:txBody>
      </p:sp>
    </p:spTree>
    <p:extLst>
      <p:ext uri="{BB962C8B-B14F-4D97-AF65-F5344CB8AC3E}">
        <p14:creationId xmlns:p14="http://schemas.microsoft.com/office/powerpoint/2010/main" val="2952421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Ultimately consumers are interested in comfort and convenience </a:t>
            </a:r>
            <a:r>
              <a:rPr lang="en-US" dirty="0"/>
              <a:t>(Fuller et al., 2010; Hauser &amp; Crandall, 2011</a:t>
            </a:r>
            <a:r>
              <a:rPr lang="en-US" dirty="0" smtClean="0"/>
              <a:t>), but rather pay less than more </a:t>
            </a:r>
            <a:r>
              <a:rPr lang="en-US" dirty="0"/>
              <a:t>(</a:t>
            </a:r>
            <a:r>
              <a:rPr lang="en-US" dirty="0" err="1"/>
              <a:t>Heiskanen</a:t>
            </a:r>
            <a:r>
              <a:rPr lang="en-US" dirty="0"/>
              <a:t>, </a:t>
            </a:r>
            <a:r>
              <a:rPr lang="en-US" dirty="0" err="1"/>
              <a:t>Matschoss</a:t>
            </a:r>
            <a:r>
              <a:rPr lang="en-US" dirty="0"/>
              <a:t>, </a:t>
            </a:r>
            <a:r>
              <a:rPr lang="en-US" dirty="0" err="1"/>
              <a:t>Kuusi</a:t>
            </a:r>
            <a:r>
              <a:rPr lang="en-US" dirty="0"/>
              <a:t>, et al., 2012</a:t>
            </a:r>
            <a:r>
              <a:rPr lang="en-US" dirty="0" smtClean="0"/>
              <a:t>).</a:t>
            </a:r>
          </a:p>
          <a:p>
            <a:r>
              <a:rPr lang="en-US" dirty="0" smtClean="0"/>
              <a:t>The major value for consumers is the price reduction that DR initiatives would eventually provide if implemented in large scale </a:t>
            </a:r>
            <a:r>
              <a:rPr lang="en-US" dirty="0"/>
              <a:t>(</a:t>
            </a:r>
            <a:r>
              <a:rPr lang="en-US" dirty="0" err="1"/>
              <a:t>Faruqui</a:t>
            </a:r>
            <a:r>
              <a:rPr lang="en-US" dirty="0"/>
              <a:t>, 2007; Heffner, 2009; </a:t>
            </a:r>
            <a:r>
              <a:rPr lang="en-US" dirty="0" err="1"/>
              <a:t>Hirst</a:t>
            </a:r>
            <a:r>
              <a:rPr lang="en-US" dirty="0"/>
              <a:t>, 2002</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Value of DR for Consumers</a:t>
            </a:r>
            <a:endParaRPr lang="en-US" dirty="0"/>
          </a:p>
        </p:txBody>
      </p:sp>
      <p:sp>
        <p:nvSpPr>
          <p:cNvPr id="4" name="Date Placeholder 3"/>
          <p:cNvSpPr>
            <a:spLocks noGrp="1"/>
          </p:cNvSpPr>
          <p:nvPr>
            <p:ph type="dt" sz="half" idx="10"/>
          </p:nvPr>
        </p:nvSpPr>
        <p:spPr/>
        <p:txBody>
          <a:bodyPr/>
          <a:lstStyle/>
          <a:p>
            <a:pPr>
              <a:defRPr/>
            </a:pPr>
            <a:fld id="{3B0ECB9C-651E-4FE7-8A88-8B7B83331809}"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23</a:t>
            </a:fld>
            <a:endParaRPr lang="en-US" sz="900"/>
          </a:p>
        </p:txBody>
      </p:sp>
    </p:spTree>
    <p:extLst>
      <p:ext uri="{BB962C8B-B14F-4D97-AF65-F5344CB8AC3E}">
        <p14:creationId xmlns:p14="http://schemas.microsoft.com/office/powerpoint/2010/main" val="865888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US" dirty="0" err="1" smtClean="0"/>
                  <a:t>Heskett</a:t>
                </a:r>
                <a:r>
                  <a:rPr lang="en-US" dirty="0" smtClean="0"/>
                  <a:t> et al. (1997, p.12) determines the customer value as follows:</a:t>
                </a:r>
              </a:p>
              <a:p>
                <a:pPr marL="1219200" lvl="3" indent="0">
                  <a:buNone/>
                </a:pPr>
                <a14:m>
                  <m:oMath xmlns:m="http://schemas.openxmlformats.org/officeDocument/2006/math">
                    <m:r>
                      <a:rPr lang="en-US" sz="1800" i="1">
                        <a:latin typeface="Cambria Math"/>
                      </a:rPr>
                      <m:t>𝑐𝑢𝑠𝑡𝑜𝑚𝑒𝑟</m:t>
                    </m:r>
                    <m:r>
                      <a:rPr lang="en-US" sz="1800" i="1">
                        <a:latin typeface="Cambria Math"/>
                      </a:rPr>
                      <m:t> </m:t>
                    </m:r>
                    <m:r>
                      <a:rPr lang="en-US" sz="1800" i="1">
                        <a:latin typeface="Cambria Math"/>
                      </a:rPr>
                      <m:t>𝑣𝑎𝑙𝑢𝑒</m:t>
                    </m:r>
                    <m:r>
                      <a:rPr lang="en-US" sz="1800" i="1">
                        <a:latin typeface="Cambria Math"/>
                      </a:rPr>
                      <m:t>=</m:t>
                    </m:r>
                    <m:f>
                      <m:fPr>
                        <m:ctrlPr>
                          <a:rPr lang="en-US" sz="1800" i="1">
                            <a:latin typeface="Cambria Math"/>
                          </a:rPr>
                        </m:ctrlPr>
                      </m:fPr>
                      <m:num>
                        <m:r>
                          <a:rPr lang="en-US" sz="1800" i="1">
                            <a:latin typeface="Cambria Math"/>
                          </a:rPr>
                          <m:t>𝑟𝑒𝑠𝑢𝑙𝑡𝑠</m:t>
                        </m:r>
                        <m:r>
                          <a:rPr lang="en-US" sz="1800" i="1">
                            <a:latin typeface="Cambria Math"/>
                          </a:rPr>
                          <m:t>+</m:t>
                        </m:r>
                        <m:r>
                          <a:rPr lang="en-US" sz="1800" i="1">
                            <a:latin typeface="Cambria Math"/>
                          </a:rPr>
                          <m:t>𝑒𝑥𝑝𝑒𝑟𝑖𝑒𝑛𝑐𝑒</m:t>
                        </m:r>
                        <m:r>
                          <a:rPr lang="en-US" sz="1800" i="1">
                            <a:latin typeface="Cambria Math"/>
                          </a:rPr>
                          <m:t> </m:t>
                        </m:r>
                        <m:r>
                          <a:rPr lang="en-US" sz="1800" i="1">
                            <a:latin typeface="Cambria Math"/>
                          </a:rPr>
                          <m:t>𝑞𝑢𝑎𝑙𝑖𝑡𝑦</m:t>
                        </m:r>
                      </m:num>
                      <m:den>
                        <m:r>
                          <a:rPr lang="en-US" sz="1800" i="1">
                            <a:latin typeface="Cambria Math"/>
                          </a:rPr>
                          <m:t>𝑝𝑟𝑖𝑐𝑒</m:t>
                        </m:r>
                        <m:r>
                          <a:rPr lang="en-US" sz="1800" i="1">
                            <a:latin typeface="Cambria Math"/>
                          </a:rPr>
                          <m:t>+</m:t>
                        </m:r>
                        <m:r>
                          <a:rPr lang="en-US" sz="1800" i="1">
                            <a:latin typeface="Cambria Math"/>
                          </a:rPr>
                          <m:t>𝑎𝑐𝑐𝑒𝑠𝑠</m:t>
                        </m:r>
                        <m:r>
                          <a:rPr lang="en-US" sz="1800" i="1">
                            <a:latin typeface="Cambria Math"/>
                          </a:rPr>
                          <m:t> </m:t>
                        </m:r>
                        <m:r>
                          <a:rPr lang="en-US" sz="1800" i="1">
                            <a:latin typeface="Cambria Math"/>
                          </a:rPr>
                          <m:t>𝑐𝑜𝑠𝑡𝑠</m:t>
                        </m:r>
                      </m:den>
                    </m:f>
                  </m:oMath>
                </a14:m>
                <a:r>
                  <a:rPr lang="en-US" sz="1800" dirty="0" smtClean="0"/>
                  <a:t>.</a:t>
                </a:r>
              </a:p>
              <a:p>
                <a:pPr marL="1219200" lvl="3" indent="0">
                  <a:buNone/>
                </a:pPr>
                <a:endParaRPr lang="en-US" sz="1800" dirty="0" smtClean="0"/>
              </a:p>
              <a:p>
                <a:r>
                  <a:rPr lang="en-US" dirty="0" smtClean="0"/>
                  <a:t>According to Ron Adner, the value proposition is “a promise” and, further, </a:t>
                </a:r>
                <a:r>
                  <a:rPr lang="en-US" dirty="0"/>
                  <a:t>“a vision of the new value that your innovation efforts will create, as well as who this value will be created for” (2012, </a:t>
                </a:r>
                <a:r>
                  <a:rPr lang="en-US" dirty="0" smtClean="0"/>
                  <a:t>p.84).</a:t>
                </a:r>
              </a:p>
              <a:p>
                <a:r>
                  <a:rPr lang="en-US" dirty="0" smtClean="0"/>
                  <a:t>Adner attests that </a:t>
                </a:r>
                <a:r>
                  <a:rPr lang="en-US" dirty="0"/>
                  <a:t>“if it’s [value proposition] ‘win, lose, win’, you lose” (see </a:t>
                </a:r>
                <a:r>
                  <a:rPr lang="en-US" dirty="0" err="1"/>
                  <a:t>Gusen</a:t>
                </a:r>
                <a:r>
                  <a:rPr lang="en-US" dirty="0"/>
                  <a:t>, 2012, </a:t>
                </a:r>
                <a:r>
                  <a:rPr lang="en-US" dirty="0" smtClean="0"/>
                  <a:t>p.89).</a:t>
                </a:r>
              </a:p>
              <a:p>
                <a:pPr lvl="1"/>
                <a:r>
                  <a:rPr lang="en-US" dirty="0" smtClean="0"/>
                  <a:t>Consequently, the value proposition should benefit every actor in the ecosystem.</a:t>
                </a:r>
              </a:p>
              <a:p>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3"/>
                <a:stretch>
                  <a:fillRect l="-665" t="-535" r="-1579"/>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Value Propositions</a:t>
            </a:r>
            <a:endParaRPr lang="en-US" dirty="0"/>
          </a:p>
        </p:txBody>
      </p:sp>
      <p:sp>
        <p:nvSpPr>
          <p:cNvPr id="4" name="Date Placeholder 3"/>
          <p:cNvSpPr>
            <a:spLocks noGrp="1"/>
          </p:cNvSpPr>
          <p:nvPr>
            <p:ph type="dt" sz="half" idx="10"/>
          </p:nvPr>
        </p:nvSpPr>
        <p:spPr/>
        <p:txBody>
          <a:bodyPr/>
          <a:lstStyle/>
          <a:p>
            <a:pPr>
              <a:defRPr/>
            </a:pPr>
            <a:fld id="{B29F9DEC-39E8-41B3-B58D-CA209820211D}"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24</a:t>
            </a:fld>
            <a:endParaRPr lang="en-US" sz="900"/>
          </a:p>
        </p:txBody>
      </p:sp>
    </p:spTree>
    <p:extLst>
      <p:ext uri="{BB962C8B-B14F-4D97-AF65-F5344CB8AC3E}">
        <p14:creationId xmlns:p14="http://schemas.microsoft.com/office/powerpoint/2010/main" val="3780563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903194407"/>
              </p:ext>
            </p:extLst>
          </p:nvPr>
        </p:nvGraphicFramePr>
        <p:xfrm>
          <a:off x="1151621" y="1853825"/>
          <a:ext cx="7335814" cy="3404952"/>
        </p:xfrm>
        <a:graphic>
          <a:graphicData uri="http://schemas.openxmlformats.org/drawingml/2006/table">
            <a:tbl>
              <a:tblPr firstRow="1" firstCol="1" bandRow="1">
                <a:tableStyleId>{C083E6E3-FA7D-4D7B-A595-EF9225AFEA82}</a:tableStyleId>
              </a:tblPr>
              <a:tblGrid>
                <a:gridCol w="1405322"/>
                <a:gridCol w="5930492"/>
              </a:tblGrid>
              <a:tr h="0">
                <a:tc>
                  <a:txBody>
                    <a:bodyPr/>
                    <a:lstStyle/>
                    <a:p>
                      <a:pPr algn="ctr">
                        <a:lnSpc>
                          <a:spcPct val="120000"/>
                        </a:lnSpc>
                        <a:spcBef>
                          <a:spcPts val="600"/>
                        </a:spcBef>
                        <a:spcAft>
                          <a:spcPts val="600"/>
                        </a:spcAft>
                        <a:tabLst>
                          <a:tab pos="226695" algn="l"/>
                        </a:tabLst>
                      </a:pPr>
                      <a:r>
                        <a:rPr lang="en-US" sz="1100" dirty="0">
                          <a:effectLst/>
                        </a:rPr>
                        <a:t>End customer</a:t>
                      </a:r>
                      <a:endParaRPr lang="en-US" sz="1600" dirty="0">
                        <a:effectLst/>
                        <a:latin typeface="Times New Roman"/>
                        <a:ea typeface="Times New Roman"/>
                      </a:endParaRPr>
                    </a:p>
                  </a:txBody>
                  <a:tcPr marL="68580" marR="68580" marT="72000" marB="72000"/>
                </a:tc>
                <a:tc>
                  <a:txBody>
                    <a:bodyPr/>
                    <a:lstStyle/>
                    <a:p>
                      <a:pPr algn="ctr">
                        <a:lnSpc>
                          <a:spcPct val="120000"/>
                        </a:lnSpc>
                        <a:spcBef>
                          <a:spcPts val="600"/>
                        </a:spcBef>
                        <a:spcAft>
                          <a:spcPts val="600"/>
                        </a:spcAft>
                        <a:tabLst>
                          <a:tab pos="226695" algn="l"/>
                        </a:tabLst>
                      </a:pPr>
                      <a:r>
                        <a:rPr lang="en-US" sz="1100" dirty="0">
                          <a:effectLst/>
                        </a:rPr>
                        <a:t>Value proposition</a:t>
                      </a:r>
                      <a:endParaRPr lang="en-US" sz="1600" dirty="0">
                        <a:effectLst/>
                        <a:latin typeface="Times New Roman"/>
                        <a:ea typeface="Times New Roman"/>
                      </a:endParaRPr>
                    </a:p>
                  </a:txBody>
                  <a:tcPr marL="68580" marR="68580" marT="72000" marB="72000"/>
                </a:tc>
              </a:tr>
              <a:tr h="0">
                <a:tc>
                  <a:txBody>
                    <a:bodyPr/>
                    <a:lstStyle/>
                    <a:p>
                      <a:pPr algn="l">
                        <a:lnSpc>
                          <a:spcPct val="120000"/>
                        </a:lnSpc>
                        <a:spcAft>
                          <a:spcPts val="600"/>
                        </a:spcAft>
                        <a:tabLst>
                          <a:tab pos="226695" algn="l"/>
                        </a:tabLst>
                      </a:pPr>
                      <a:r>
                        <a:rPr lang="en-US" sz="1100">
                          <a:effectLst/>
                        </a:rPr>
                        <a:t>DSO</a:t>
                      </a:r>
                      <a:endParaRPr lang="en-US" sz="1600">
                        <a:effectLst/>
                        <a:latin typeface="Times New Roman"/>
                        <a:ea typeface="Times New Roman"/>
                      </a:endParaRPr>
                    </a:p>
                  </a:txBody>
                  <a:tcPr marL="68580" marR="68580" marT="0" marB="72000"/>
                </a:tc>
                <a:tc>
                  <a:txBody>
                    <a:bodyPr/>
                    <a:lstStyle/>
                    <a:p>
                      <a:pPr algn="l">
                        <a:lnSpc>
                          <a:spcPct val="120000"/>
                        </a:lnSpc>
                        <a:spcAft>
                          <a:spcPts val="600"/>
                        </a:spcAft>
                        <a:tabLst>
                          <a:tab pos="226695" algn="l"/>
                        </a:tabLst>
                      </a:pPr>
                      <a:r>
                        <a:rPr lang="en-US" sz="1100" dirty="0">
                          <a:effectLst/>
                        </a:rPr>
                        <a:t>Controllable loads for enhancing network management </a:t>
                      </a:r>
                      <a:r>
                        <a:rPr lang="en-US" sz="1100" dirty="0" smtClean="0">
                          <a:effectLst/>
                        </a:rPr>
                        <a:t>(e.g., faults</a:t>
                      </a:r>
                      <a:r>
                        <a:rPr lang="en-US" sz="1100" dirty="0">
                          <a:effectLst/>
                        </a:rPr>
                        <a:t>, capacity, feeding, </a:t>
                      </a:r>
                      <a:r>
                        <a:rPr lang="en-US" sz="1100" dirty="0" smtClean="0">
                          <a:effectLst/>
                        </a:rPr>
                        <a:t>and arrangements</a:t>
                      </a:r>
                      <a:r>
                        <a:rPr lang="en-US" sz="1100" dirty="0">
                          <a:effectLst/>
                        </a:rPr>
                        <a:t>).</a:t>
                      </a:r>
                      <a:endParaRPr lang="en-US" sz="1600" dirty="0">
                        <a:effectLst/>
                      </a:endParaRPr>
                    </a:p>
                    <a:p>
                      <a:pPr algn="l">
                        <a:lnSpc>
                          <a:spcPct val="120000"/>
                        </a:lnSpc>
                        <a:spcAft>
                          <a:spcPts val="600"/>
                        </a:spcAft>
                        <a:tabLst>
                          <a:tab pos="226695" algn="l"/>
                        </a:tabLst>
                      </a:pPr>
                      <a:r>
                        <a:rPr lang="en-US" sz="1100" dirty="0">
                          <a:effectLst/>
                        </a:rPr>
                        <a:t>DSO can use DR for alternative for capacity building in some cases. In fault situations loads could be restored or maintained with criticality information.</a:t>
                      </a:r>
                      <a:endParaRPr lang="en-US" sz="1600" dirty="0">
                        <a:effectLst/>
                        <a:latin typeface="Times New Roman"/>
                        <a:ea typeface="Times New Roman"/>
                      </a:endParaRPr>
                    </a:p>
                  </a:txBody>
                  <a:tcPr marL="68580" marR="68580" marT="0" marB="72000"/>
                </a:tc>
              </a:tr>
              <a:tr h="0">
                <a:tc>
                  <a:txBody>
                    <a:bodyPr/>
                    <a:lstStyle/>
                    <a:p>
                      <a:pPr algn="l">
                        <a:lnSpc>
                          <a:spcPct val="120000"/>
                        </a:lnSpc>
                        <a:spcAft>
                          <a:spcPts val="600"/>
                        </a:spcAft>
                        <a:tabLst>
                          <a:tab pos="226695" algn="l"/>
                        </a:tabLst>
                      </a:pPr>
                      <a:r>
                        <a:rPr lang="en-US" sz="1100">
                          <a:effectLst/>
                        </a:rPr>
                        <a:t>Supplier</a:t>
                      </a:r>
                      <a:br>
                        <a:rPr lang="en-US" sz="1100">
                          <a:effectLst/>
                        </a:rPr>
                      </a:br>
                      <a:r>
                        <a:rPr lang="en-US" sz="1100">
                          <a:effectLst/>
                        </a:rPr>
                        <a:t>(retailer)</a:t>
                      </a:r>
                      <a:endParaRPr lang="en-US" sz="1600">
                        <a:effectLst/>
                        <a:latin typeface="Times New Roman"/>
                        <a:ea typeface="Times New Roman"/>
                      </a:endParaRPr>
                    </a:p>
                  </a:txBody>
                  <a:tcPr marL="68580" marR="68580" marT="0" marB="72000"/>
                </a:tc>
                <a:tc>
                  <a:txBody>
                    <a:bodyPr/>
                    <a:lstStyle/>
                    <a:p>
                      <a:pPr algn="l">
                        <a:lnSpc>
                          <a:spcPct val="120000"/>
                        </a:lnSpc>
                        <a:spcAft>
                          <a:spcPts val="600"/>
                        </a:spcAft>
                        <a:tabLst>
                          <a:tab pos="226695" algn="l"/>
                        </a:tabLst>
                      </a:pPr>
                      <a:r>
                        <a:rPr lang="en-US" sz="1100" dirty="0">
                          <a:effectLst/>
                        </a:rPr>
                        <a:t>Balance settlement correction, regulating power market, frequency control market.</a:t>
                      </a:r>
                      <a:endParaRPr lang="en-US" sz="1600" dirty="0">
                        <a:effectLst/>
                      </a:endParaRPr>
                    </a:p>
                    <a:p>
                      <a:pPr algn="l">
                        <a:lnSpc>
                          <a:spcPct val="120000"/>
                        </a:lnSpc>
                        <a:spcAft>
                          <a:spcPts val="600"/>
                        </a:spcAft>
                        <a:tabLst>
                          <a:tab pos="226695" algn="l"/>
                        </a:tabLst>
                      </a:pPr>
                      <a:r>
                        <a:rPr lang="en-US" sz="1100" dirty="0">
                          <a:effectLst/>
                        </a:rPr>
                        <a:t>With more dynamic acting of production, storing and consumption of electricity energy retailer can correct balance errors with actively using DR service.</a:t>
                      </a:r>
                      <a:endParaRPr lang="en-US" sz="1600" dirty="0">
                        <a:effectLst/>
                        <a:latin typeface="Times New Roman"/>
                        <a:ea typeface="Times New Roman"/>
                      </a:endParaRPr>
                    </a:p>
                  </a:txBody>
                  <a:tcPr marL="68580" marR="68580" marT="0" marB="72000"/>
                </a:tc>
              </a:tr>
              <a:tr h="0">
                <a:tc>
                  <a:txBody>
                    <a:bodyPr/>
                    <a:lstStyle/>
                    <a:p>
                      <a:pPr algn="l">
                        <a:lnSpc>
                          <a:spcPct val="120000"/>
                        </a:lnSpc>
                        <a:spcAft>
                          <a:spcPts val="600"/>
                        </a:spcAft>
                        <a:tabLst>
                          <a:tab pos="226695" algn="l"/>
                        </a:tabLst>
                      </a:pPr>
                      <a:r>
                        <a:rPr lang="en-US" sz="1100">
                          <a:effectLst/>
                        </a:rPr>
                        <a:t>Consumer</a:t>
                      </a:r>
                      <a:endParaRPr lang="en-US" sz="1600">
                        <a:effectLst/>
                        <a:latin typeface="Times New Roman"/>
                        <a:ea typeface="Times New Roman"/>
                      </a:endParaRPr>
                    </a:p>
                  </a:txBody>
                  <a:tcPr marL="68580" marR="68580" marT="0" marB="72000"/>
                </a:tc>
                <a:tc>
                  <a:txBody>
                    <a:bodyPr/>
                    <a:lstStyle/>
                    <a:p>
                      <a:pPr algn="l">
                        <a:lnSpc>
                          <a:spcPct val="120000"/>
                        </a:lnSpc>
                        <a:spcAft>
                          <a:spcPts val="600"/>
                        </a:spcAft>
                        <a:tabLst>
                          <a:tab pos="226695" algn="l"/>
                        </a:tabLst>
                      </a:pPr>
                      <a:r>
                        <a:rPr lang="en-US" sz="1100" dirty="0">
                          <a:effectLst/>
                        </a:rPr>
                        <a:t>Possibility to sell green energy to markets, compensation of allowing loads to be controlled, lower price of energy.</a:t>
                      </a:r>
                      <a:endParaRPr lang="en-US" sz="1600" dirty="0">
                        <a:effectLst/>
                      </a:endParaRPr>
                    </a:p>
                    <a:p>
                      <a:pPr algn="l">
                        <a:lnSpc>
                          <a:spcPct val="120000"/>
                        </a:lnSpc>
                        <a:spcAft>
                          <a:spcPts val="600"/>
                        </a:spcAft>
                        <a:tabLst>
                          <a:tab pos="226695" algn="l"/>
                        </a:tabLst>
                      </a:pPr>
                      <a:r>
                        <a:rPr lang="en-US" sz="1100" dirty="0">
                          <a:effectLst/>
                        </a:rPr>
                        <a:t>Green energy: Functionality needed to support and maximize this. Compensation from </a:t>
                      </a:r>
                      <a:r>
                        <a:rPr lang="en-US" sz="1100" dirty="0" smtClean="0">
                          <a:effectLst/>
                        </a:rPr>
                        <a:t>supplier </a:t>
                      </a:r>
                      <a:r>
                        <a:rPr lang="en-US" sz="1100" dirty="0">
                          <a:effectLst/>
                        </a:rPr>
                        <a:t>and DSO (collected and paid by service provider). Additionally consumer could be offered low cost power for example for EV loading. Aim of this would be to improve production and consumption balance.</a:t>
                      </a:r>
                      <a:endParaRPr lang="en-US" sz="1600" dirty="0">
                        <a:effectLst/>
                        <a:latin typeface="Times New Roman"/>
                        <a:ea typeface="Times New Roman"/>
                      </a:endParaRPr>
                    </a:p>
                  </a:txBody>
                  <a:tcPr marL="68580" marR="68580" marT="0" marB="72000"/>
                </a:tc>
              </a:tr>
            </a:tbl>
          </a:graphicData>
        </a:graphic>
      </p:graphicFrame>
      <p:sp>
        <p:nvSpPr>
          <p:cNvPr id="3" name="Title 2"/>
          <p:cNvSpPr>
            <a:spLocks noGrp="1"/>
          </p:cNvSpPr>
          <p:nvPr>
            <p:ph type="title"/>
          </p:nvPr>
        </p:nvSpPr>
        <p:spPr/>
        <p:txBody>
          <a:bodyPr/>
          <a:lstStyle/>
          <a:p>
            <a:r>
              <a:rPr lang="en-US" dirty="0" smtClean="0"/>
              <a:t>Value Propositions</a:t>
            </a:r>
            <a:endParaRPr lang="en-US" dirty="0"/>
          </a:p>
        </p:txBody>
      </p:sp>
      <p:sp>
        <p:nvSpPr>
          <p:cNvPr id="4" name="Date Placeholder 3"/>
          <p:cNvSpPr>
            <a:spLocks noGrp="1"/>
          </p:cNvSpPr>
          <p:nvPr>
            <p:ph type="dt" sz="half" idx="10"/>
          </p:nvPr>
        </p:nvSpPr>
        <p:spPr/>
        <p:txBody>
          <a:bodyPr/>
          <a:lstStyle/>
          <a:p>
            <a:pPr>
              <a:defRPr/>
            </a:pPr>
            <a:fld id="{A6816B38-FF1E-4D80-9D8C-D19EC3E18B47}"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25</a:t>
            </a:fld>
            <a:endParaRPr lang="en-US" sz="900"/>
          </a:p>
        </p:txBody>
      </p:sp>
    </p:spTree>
    <p:extLst>
      <p:ext uri="{BB962C8B-B14F-4D97-AF65-F5344CB8AC3E}">
        <p14:creationId xmlns:p14="http://schemas.microsoft.com/office/powerpoint/2010/main" val="37555457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Ecosystem</a:t>
            </a:r>
            <a:endParaRPr lang="en-US" dirty="0"/>
          </a:p>
        </p:txBody>
      </p:sp>
      <p:sp>
        <p:nvSpPr>
          <p:cNvPr id="3" name="Footer Placeholder 2"/>
          <p:cNvSpPr>
            <a:spLocks noGrp="1"/>
          </p:cNvSpPr>
          <p:nvPr>
            <p:ph type="ftr" sz="quarter" idx="10"/>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1"/>
          </p:nvPr>
        </p:nvSpPr>
        <p:spPr/>
        <p:txBody>
          <a:bodyPr/>
          <a:lstStyle/>
          <a:p>
            <a:fld id="{0EA963C8-11D8-4F13-A9A2-CBA6147ACE89}" type="slidenum">
              <a:rPr lang="en-US" smtClean="0"/>
              <a:pPr/>
              <a:t>26</a:t>
            </a:fld>
            <a:endParaRPr lang="en-US" sz="900"/>
          </a:p>
        </p:txBody>
      </p:sp>
      <p:sp>
        <p:nvSpPr>
          <p:cNvPr id="5" name="Date Placeholder 4"/>
          <p:cNvSpPr>
            <a:spLocks noGrp="1"/>
          </p:cNvSpPr>
          <p:nvPr>
            <p:ph type="dt" sz="half" idx="12"/>
          </p:nvPr>
        </p:nvSpPr>
        <p:spPr/>
        <p:txBody>
          <a:bodyPr/>
          <a:lstStyle/>
          <a:p>
            <a:pPr>
              <a:defRPr/>
            </a:pPr>
            <a:fld id="{F295D2CF-B1F2-493A-BB6D-7F173C00641C}" type="datetime3">
              <a:rPr lang="en-US" smtClean="0"/>
              <a:t>7 February 2014</a:t>
            </a:fld>
            <a:endParaRPr lang="fi-FI"/>
          </a:p>
        </p:txBody>
      </p:sp>
    </p:spTree>
    <p:extLst>
      <p:ext uri="{BB962C8B-B14F-4D97-AF65-F5344CB8AC3E}">
        <p14:creationId xmlns:p14="http://schemas.microsoft.com/office/powerpoint/2010/main" val="1000172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In his </a:t>
            </a:r>
            <a:r>
              <a:rPr lang="en-US" dirty="0" smtClean="0"/>
              <a:t>book, </a:t>
            </a:r>
            <a:r>
              <a:rPr lang="en-US" i="1" dirty="0"/>
              <a:t>Bionomics: Economy as Ecosystem</a:t>
            </a:r>
            <a:r>
              <a:rPr lang="en-US" dirty="0"/>
              <a:t>, Michael Rothschild (1990) argues that key natural phenomena are central at business life, too</a:t>
            </a:r>
            <a:r>
              <a:rPr lang="en-US" dirty="0" smtClean="0"/>
              <a:t>.</a:t>
            </a:r>
          </a:p>
          <a:p>
            <a:r>
              <a:rPr lang="en-US" dirty="0" smtClean="0"/>
              <a:t>The term ‘business ecosystem’ was, however, first introduced and defined by James Moore:</a:t>
            </a:r>
          </a:p>
          <a:p>
            <a:pPr marL="800100" lvl="2" indent="0">
              <a:buNone/>
            </a:pPr>
            <a:r>
              <a:rPr lang="en-US" sz="1800" i="1" dirty="0" smtClean="0"/>
              <a:t>“Companies </a:t>
            </a:r>
            <a:r>
              <a:rPr lang="en-US" sz="1800" i="1" dirty="0"/>
              <a:t>co-evolve capabilities around a new innovation: they work co-operatively and competitively to support new products, satisfy customer needs, and eventually incorporate the next round of </a:t>
            </a:r>
            <a:r>
              <a:rPr lang="en-US" sz="1800" i="1" dirty="0" smtClean="0"/>
              <a:t>innovations.” (1993, p.76)</a:t>
            </a:r>
          </a:p>
          <a:p>
            <a:r>
              <a:rPr lang="en-US" dirty="0" smtClean="0"/>
              <a:t>In conclusion, business ecosystem can be described as a </a:t>
            </a:r>
            <a:r>
              <a:rPr lang="en-US" dirty="0"/>
              <a:t>network of actors that are bound together through collective operations to produce a holistic entity offering value for customers and satisfying their </a:t>
            </a:r>
            <a:r>
              <a:rPr lang="en-US" dirty="0" smtClean="0"/>
              <a:t>needs </a:t>
            </a:r>
            <a:r>
              <a:rPr lang="en-US" dirty="0"/>
              <a:t>(Adner, 2006; </a:t>
            </a:r>
            <a:r>
              <a:rPr lang="en-US" dirty="0" err="1"/>
              <a:t>Bahrami</a:t>
            </a:r>
            <a:r>
              <a:rPr lang="en-US" dirty="0"/>
              <a:t> &amp; Evans, 1995; Ginsberg et al., 2010; Iansiti &amp; Levien, 2004a; </a:t>
            </a:r>
            <a:r>
              <a:rPr lang="en-US" dirty="0" err="1"/>
              <a:t>Lusch</a:t>
            </a:r>
            <a:r>
              <a:rPr lang="en-US" dirty="0"/>
              <a:t>, 2011; Moore, 1993; </a:t>
            </a:r>
            <a:r>
              <a:rPr lang="en-US" dirty="0" err="1"/>
              <a:t>Teece</a:t>
            </a:r>
            <a:r>
              <a:rPr lang="en-US" dirty="0"/>
              <a:t>, 2007</a:t>
            </a:r>
            <a:r>
              <a:rPr lang="en-US" dirty="0" smtClean="0"/>
              <a:t>).</a:t>
            </a:r>
            <a:endParaRPr lang="en-US" dirty="0"/>
          </a:p>
          <a:p>
            <a:pPr marL="285750"/>
            <a:endParaRPr lang="en-US" dirty="0"/>
          </a:p>
        </p:txBody>
      </p:sp>
      <p:sp>
        <p:nvSpPr>
          <p:cNvPr id="6" name="Title 5"/>
          <p:cNvSpPr>
            <a:spLocks noGrp="1"/>
          </p:cNvSpPr>
          <p:nvPr>
            <p:ph type="title"/>
          </p:nvPr>
        </p:nvSpPr>
        <p:spPr/>
        <p:txBody>
          <a:bodyPr/>
          <a:lstStyle/>
          <a:p>
            <a:r>
              <a:rPr lang="en-US" dirty="0" smtClean="0"/>
              <a:t>Definition of Business Ecosystem</a:t>
            </a:r>
            <a:endParaRPr lang="en-US" dirty="0"/>
          </a:p>
        </p:txBody>
      </p:sp>
      <p:sp>
        <p:nvSpPr>
          <p:cNvPr id="5" name="Date Placeholder 4"/>
          <p:cNvSpPr>
            <a:spLocks noGrp="1"/>
          </p:cNvSpPr>
          <p:nvPr>
            <p:ph type="dt" sz="half" idx="10"/>
          </p:nvPr>
        </p:nvSpPr>
        <p:spPr/>
        <p:txBody>
          <a:bodyPr/>
          <a:lstStyle/>
          <a:p>
            <a:pPr>
              <a:defRPr/>
            </a:pPr>
            <a:fld id="{38F16F8B-4634-4626-9F5B-744FA00C8AC4}" type="datetime3">
              <a:rPr lang="en-US" smtClean="0"/>
              <a:t>7 February 2014</a:t>
            </a:fld>
            <a:endParaRPr lang="fi-FI"/>
          </a:p>
        </p:txBody>
      </p:sp>
      <p:sp>
        <p:nvSpPr>
          <p:cNvPr id="3" name="Footer Placeholder 2"/>
          <p:cNvSpPr>
            <a:spLocks noGrp="1"/>
          </p:cNvSpPr>
          <p:nvPr>
            <p:ph type="ftr" sz="quarter" idx="11"/>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2"/>
          </p:nvPr>
        </p:nvSpPr>
        <p:spPr/>
        <p:txBody>
          <a:bodyPr/>
          <a:lstStyle/>
          <a:p>
            <a:fld id="{0EA963C8-11D8-4F13-A9A2-CBA6147ACE89}" type="slidenum">
              <a:rPr lang="en-US" smtClean="0"/>
              <a:pPr/>
              <a:t>27</a:t>
            </a:fld>
            <a:endParaRPr lang="en-US" sz="900"/>
          </a:p>
        </p:txBody>
      </p:sp>
    </p:spTree>
    <p:extLst>
      <p:ext uri="{BB962C8B-B14F-4D97-AF65-F5344CB8AC3E}">
        <p14:creationId xmlns:p14="http://schemas.microsoft.com/office/powerpoint/2010/main" val="19757404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use of and research on ecosystem concepts have increased vastly in the current millennium (see Figure 3-1 in the thesis).</a:t>
            </a:r>
          </a:p>
          <a:p>
            <a:r>
              <a:rPr lang="en-US" dirty="0" smtClean="0"/>
              <a:t>Scholars have used a number of variations of the concept, including:</a:t>
            </a:r>
          </a:p>
          <a:p>
            <a:pPr lvl="1"/>
            <a:r>
              <a:rPr lang="en-US" dirty="0"/>
              <a:t>I</a:t>
            </a:r>
            <a:r>
              <a:rPr lang="en-US" dirty="0" smtClean="0"/>
              <a:t>ndustrial </a:t>
            </a:r>
            <a:r>
              <a:rPr lang="en-US" dirty="0"/>
              <a:t>ecosystem (</a:t>
            </a:r>
            <a:r>
              <a:rPr lang="en-US" dirty="0" err="1"/>
              <a:t>Desrochers</a:t>
            </a:r>
            <a:r>
              <a:rPr lang="en-US" dirty="0"/>
              <a:t>, 2002; Sharma &amp; </a:t>
            </a:r>
            <a:r>
              <a:rPr lang="en-US" dirty="0" err="1"/>
              <a:t>Henriques</a:t>
            </a:r>
            <a:r>
              <a:rPr lang="en-US" dirty="0"/>
              <a:t>, 2005; </a:t>
            </a:r>
            <a:r>
              <a:rPr lang="en-US" dirty="0" err="1"/>
              <a:t>Shrivastava</a:t>
            </a:r>
            <a:r>
              <a:rPr lang="en-US" dirty="0"/>
              <a:t>, </a:t>
            </a:r>
            <a:r>
              <a:rPr lang="en-US" dirty="0" smtClean="0"/>
              <a:t>1995).</a:t>
            </a:r>
          </a:p>
          <a:p>
            <a:pPr lvl="1"/>
            <a:r>
              <a:rPr lang="en-US" dirty="0"/>
              <a:t>I</a:t>
            </a:r>
            <a:r>
              <a:rPr lang="en-US" dirty="0" smtClean="0"/>
              <a:t>nnovation </a:t>
            </a:r>
            <a:r>
              <a:rPr lang="en-US" dirty="0"/>
              <a:t>ecosystem (Adner &amp; Kapoor, 2010; Adner, 2006, </a:t>
            </a:r>
            <a:r>
              <a:rPr lang="en-US" dirty="0" smtClean="0"/>
              <a:t>2012).</a:t>
            </a:r>
          </a:p>
          <a:p>
            <a:pPr lvl="1"/>
            <a:r>
              <a:rPr lang="en-US" dirty="0"/>
              <a:t>P</a:t>
            </a:r>
            <a:r>
              <a:rPr lang="en-US" dirty="0" smtClean="0"/>
              <a:t>roduct </a:t>
            </a:r>
            <a:r>
              <a:rPr lang="en-US" dirty="0"/>
              <a:t>ecosystem (</a:t>
            </a:r>
            <a:r>
              <a:rPr lang="en-US" dirty="0" err="1"/>
              <a:t>Frels</a:t>
            </a:r>
            <a:r>
              <a:rPr lang="en-US" dirty="0"/>
              <a:t>, </a:t>
            </a:r>
            <a:r>
              <a:rPr lang="en-US" dirty="0" err="1"/>
              <a:t>Shervani</a:t>
            </a:r>
            <a:r>
              <a:rPr lang="en-US" dirty="0"/>
              <a:t>, &amp; Srivastava, </a:t>
            </a:r>
            <a:r>
              <a:rPr lang="en-US" dirty="0" smtClean="0"/>
              <a:t>2003).</a:t>
            </a:r>
          </a:p>
          <a:p>
            <a:pPr lvl="1"/>
            <a:r>
              <a:rPr lang="en-US" dirty="0" smtClean="0"/>
              <a:t>Service </a:t>
            </a:r>
            <a:r>
              <a:rPr lang="en-US" dirty="0"/>
              <a:t>ecosystem (</a:t>
            </a:r>
            <a:r>
              <a:rPr lang="en-US" dirty="0" err="1"/>
              <a:t>Lusch</a:t>
            </a:r>
            <a:r>
              <a:rPr lang="en-US" dirty="0"/>
              <a:t>, </a:t>
            </a:r>
            <a:r>
              <a:rPr lang="en-US" dirty="0" err="1"/>
              <a:t>Vargo</a:t>
            </a:r>
            <a:r>
              <a:rPr lang="en-US" dirty="0"/>
              <a:t>, &amp; </a:t>
            </a:r>
            <a:r>
              <a:rPr lang="en-US" dirty="0" err="1"/>
              <a:t>Tanniru</a:t>
            </a:r>
            <a:r>
              <a:rPr lang="en-US" dirty="0"/>
              <a:t>, 2010; </a:t>
            </a:r>
            <a:r>
              <a:rPr lang="en-US" dirty="0" err="1"/>
              <a:t>Lusch</a:t>
            </a:r>
            <a:r>
              <a:rPr lang="en-US" dirty="0"/>
              <a:t>, </a:t>
            </a:r>
            <a:r>
              <a:rPr lang="en-US" dirty="0" smtClean="0"/>
              <a:t>2011).</a:t>
            </a:r>
          </a:p>
          <a:p>
            <a:pPr lvl="1"/>
            <a:r>
              <a:rPr lang="en-US" dirty="0" smtClean="0"/>
              <a:t>Technology ecosystem (</a:t>
            </a:r>
            <a:r>
              <a:rPr lang="en-US" dirty="0" err="1" smtClean="0"/>
              <a:t>Adomavicius</a:t>
            </a:r>
            <a:r>
              <a:rPr lang="en-US" dirty="0"/>
              <a:t>, </a:t>
            </a:r>
            <a:r>
              <a:rPr lang="en-US" dirty="0" err="1"/>
              <a:t>Bockstedt</a:t>
            </a:r>
            <a:r>
              <a:rPr lang="en-US" dirty="0"/>
              <a:t>, Gupta, &amp; Kauffman, 2007; Cusumano &amp; Gawer, 2002; Gawer &amp; Cusumano, 2008</a:t>
            </a:r>
            <a:r>
              <a:rPr lang="en-US" dirty="0" smtClean="0"/>
              <a:t>).</a:t>
            </a:r>
            <a:endParaRPr lang="en-US" dirty="0"/>
          </a:p>
        </p:txBody>
      </p:sp>
      <p:sp>
        <p:nvSpPr>
          <p:cNvPr id="3" name="Title 2"/>
          <p:cNvSpPr>
            <a:spLocks noGrp="1"/>
          </p:cNvSpPr>
          <p:nvPr>
            <p:ph type="title"/>
          </p:nvPr>
        </p:nvSpPr>
        <p:spPr/>
        <p:txBody>
          <a:bodyPr/>
          <a:lstStyle/>
          <a:p>
            <a:r>
              <a:rPr lang="en-US" dirty="0" smtClean="0"/>
              <a:t>Ecosystem Concept</a:t>
            </a:r>
            <a:endParaRPr lang="en-US" dirty="0"/>
          </a:p>
        </p:txBody>
      </p:sp>
      <p:sp>
        <p:nvSpPr>
          <p:cNvPr id="4" name="Date Placeholder 3"/>
          <p:cNvSpPr>
            <a:spLocks noGrp="1"/>
          </p:cNvSpPr>
          <p:nvPr>
            <p:ph type="dt" sz="half" idx="10"/>
          </p:nvPr>
        </p:nvSpPr>
        <p:spPr/>
        <p:txBody>
          <a:bodyPr/>
          <a:lstStyle/>
          <a:p>
            <a:pPr>
              <a:defRPr/>
            </a:pPr>
            <a:fld id="{F53234AC-7C0B-4F64-9218-923871FB7F57}"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28</a:t>
            </a:fld>
            <a:endParaRPr lang="en-US" sz="900"/>
          </a:p>
        </p:txBody>
      </p:sp>
    </p:spTree>
    <p:extLst>
      <p:ext uri="{BB962C8B-B14F-4D97-AF65-F5344CB8AC3E}">
        <p14:creationId xmlns:p14="http://schemas.microsoft.com/office/powerpoint/2010/main" val="10172732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Furthermore, one rationale behind the study around </a:t>
            </a:r>
            <a:r>
              <a:rPr lang="en-US" dirty="0" smtClean="0"/>
              <a:t>the concept is </a:t>
            </a:r>
            <a:r>
              <a:rPr lang="en-US" dirty="0"/>
              <a:t>that the “benefits…are real and well publicized” (Adner, 2006, pp. 99–100</a:t>
            </a:r>
            <a:r>
              <a:rPr lang="en-US" dirty="0" smtClean="0"/>
              <a:t>).</a:t>
            </a:r>
          </a:p>
          <a:p>
            <a:r>
              <a:rPr lang="en-US" dirty="0" smtClean="0"/>
              <a:t>For example:</a:t>
            </a:r>
          </a:p>
          <a:p>
            <a:pPr lvl="1"/>
            <a:r>
              <a:rPr lang="en-US" dirty="0" smtClean="0"/>
              <a:t>Platform </a:t>
            </a:r>
            <a:r>
              <a:rPr lang="en-US" dirty="0"/>
              <a:t>leadership (Cusumano &amp; Gawer, 2002; Gawer &amp; Cusumano, 2008; Hopkins, </a:t>
            </a:r>
            <a:r>
              <a:rPr lang="en-US" dirty="0" smtClean="0"/>
              <a:t>2011).</a:t>
            </a:r>
          </a:p>
          <a:p>
            <a:pPr lvl="1"/>
            <a:r>
              <a:rPr lang="en-US" dirty="0" smtClean="0"/>
              <a:t>Keystone </a:t>
            </a:r>
            <a:r>
              <a:rPr lang="en-US" dirty="0"/>
              <a:t>strategies (Iansiti &amp; Levien, 2004a, </a:t>
            </a:r>
            <a:r>
              <a:rPr lang="en-US" dirty="0" smtClean="0"/>
              <a:t>2004b).</a:t>
            </a:r>
          </a:p>
          <a:p>
            <a:pPr lvl="1"/>
            <a:r>
              <a:rPr lang="en-US" dirty="0"/>
              <a:t>O</a:t>
            </a:r>
            <a:r>
              <a:rPr lang="en-US" dirty="0" smtClean="0"/>
              <a:t>pen </a:t>
            </a:r>
            <a:r>
              <a:rPr lang="en-US" dirty="0"/>
              <a:t>innovation (</a:t>
            </a:r>
            <a:r>
              <a:rPr lang="en-US" dirty="0" err="1"/>
              <a:t>Chesbrough</a:t>
            </a:r>
            <a:r>
              <a:rPr lang="en-US" dirty="0"/>
              <a:t> &amp; </a:t>
            </a:r>
            <a:r>
              <a:rPr lang="en-US" dirty="0" err="1"/>
              <a:t>Appleyard</a:t>
            </a:r>
            <a:r>
              <a:rPr lang="en-US" dirty="0"/>
              <a:t>, 2007; </a:t>
            </a:r>
            <a:r>
              <a:rPr lang="en-US" dirty="0" err="1"/>
              <a:t>Chesbrough</a:t>
            </a:r>
            <a:r>
              <a:rPr lang="en-US" dirty="0"/>
              <a:t>, </a:t>
            </a:r>
            <a:r>
              <a:rPr lang="en-US" dirty="0" smtClean="0"/>
              <a:t>2003).</a:t>
            </a:r>
          </a:p>
          <a:p>
            <a:pPr lvl="1"/>
            <a:r>
              <a:rPr lang="en-US" dirty="0" smtClean="0"/>
              <a:t>Value </a:t>
            </a:r>
            <a:r>
              <a:rPr lang="en-US" dirty="0"/>
              <a:t>networks (</a:t>
            </a:r>
            <a:r>
              <a:rPr lang="en-US" dirty="0" err="1"/>
              <a:t>Lusch</a:t>
            </a:r>
            <a:r>
              <a:rPr lang="en-US" dirty="0"/>
              <a:t>, 2011; </a:t>
            </a:r>
            <a:r>
              <a:rPr lang="en-US" dirty="0" err="1"/>
              <a:t>Vargo</a:t>
            </a:r>
            <a:r>
              <a:rPr lang="en-US" dirty="0"/>
              <a:t> &amp; </a:t>
            </a:r>
            <a:r>
              <a:rPr lang="en-US" dirty="0" err="1"/>
              <a:t>Lusch</a:t>
            </a:r>
            <a:r>
              <a:rPr lang="en-US" dirty="0"/>
              <a:t>, 2011).</a:t>
            </a:r>
          </a:p>
          <a:p>
            <a:endParaRPr lang="en-US" dirty="0"/>
          </a:p>
        </p:txBody>
      </p:sp>
      <p:sp>
        <p:nvSpPr>
          <p:cNvPr id="3" name="Title 2"/>
          <p:cNvSpPr>
            <a:spLocks noGrp="1"/>
          </p:cNvSpPr>
          <p:nvPr>
            <p:ph type="title"/>
          </p:nvPr>
        </p:nvSpPr>
        <p:spPr/>
        <p:txBody>
          <a:bodyPr/>
          <a:lstStyle/>
          <a:p>
            <a:r>
              <a:rPr lang="en-US" dirty="0" smtClean="0"/>
              <a:t>Ecosystem Concept</a:t>
            </a:r>
            <a:endParaRPr lang="en-US" dirty="0"/>
          </a:p>
        </p:txBody>
      </p:sp>
      <p:sp>
        <p:nvSpPr>
          <p:cNvPr id="4" name="Date Placeholder 3"/>
          <p:cNvSpPr>
            <a:spLocks noGrp="1"/>
          </p:cNvSpPr>
          <p:nvPr>
            <p:ph type="dt" sz="half" idx="10"/>
          </p:nvPr>
        </p:nvSpPr>
        <p:spPr/>
        <p:txBody>
          <a:bodyPr/>
          <a:lstStyle/>
          <a:p>
            <a:pPr>
              <a:defRPr/>
            </a:pPr>
            <a:fld id="{314214D9-4FEE-4019-9983-EE1E2BCDDEF4}"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29</a:t>
            </a:fld>
            <a:endParaRPr lang="en-US" sz="900"/>
          </a:p>
        </p:txBody>
      </p:sp>
    </p:spTree>
    <p:extLst>
      <p:ext uri="{BB962C8B-B14F-4D97-AF65-F5344CB8AC3E}">
        <p14:creationId xmlns:p14="http://schemas.microsoft.com/office/powerpoint/2010/main" val="28938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Tanaka attests that </a:t>
            </a:r>
            <a:r>
              <a:rPr lang="en-US" dirty="0"/>
              <a:t>“current trends in energy supply and use are patently unsustainable—economically, environmentally, and socially” </a:t>
            </a:r>
            <a:r>
              <a:rPr lang="en-US" dirty="0" smtClean="0"/>
              <a:t>(2011</a:t>
            </a:r>
            <a:r>
              <a:rPr lang="en-US" dirty="0"/>
              <a:t>, p. 1</a:t>
            </a:r>
            <a:r>
              <a:rPr lang="en-US" dirty="0" smtClean="0"/>
              <a:t>).</a:t>
            </a:r>
          </a:p>
          <a:p>
            <a:r>
              <a:rPr lang="en-US" dirty="0"/>
              <a:t>To address the sustainability challenges, the European Union (</a:t>
            </a:r>
            <a:r>
              <a:rPr lang="en-US" dirty="0" smtClean="0"/>
              <a:t>EU) has </a:t>
            </a:r>
            <a:r>
              <a:rPr lang="en-US" dirty="0"/>
              <a:t>set the energy and emission targets for 2020. </a:t>
            </a:r>
            <a:endParaRPr lang="en-US" dirty="0" smtClean="0"/>
          </a:p>
          <a:p>
            <a:pPr lvl="1"/>
            <a:r>
              <a:rPr lang="en-US" dirty="0"/>
              <a:t>“20-20-20” targets aim to reduction in greenhouse gas emissions, increasing the use of renewable energy resources, and improvement in energy efficiency (European Union, 2007</a:t>
            </a:r>
            <a:r>
              <a:rPr lang="en-US" dirty="0" smtClean="0"/>
              <a:t>).</a:t>
            </a:r>
          </a:p>
          <a:p>
            <a:r>
              <a:rPr lang="en-US" i="1" dirty="0" smtClean="0"/>
              <a:t>Demand response</a:t>
            </a:r>
            <a:r>
              <a:rPr lang="en-US" dirty="0" smtClean="0"/>
              <a:t> </a:t>
            </a:r>
            <a:r>
              <a:rPr lang="en-US" dirty="0"/>
              <a:t>and energy </a:t>
            </a:r>
            <a:r>
              <a:rPr lang="en-US" dirty="0" smtClean="0"/>
              <a:t>efficiency have </a:t>
            </a:r>
            <a:r>
              <a:rPr lang="en-US" dirty="0"/>
              <a:t>clearly been shown </a:t>
            </a:r>
            <a:r>
              <a:rPr lang="en-US" dirty="0" smtClean="0"/>
              <a:t>to be a </a:t>
            </a:r>
            <a:r>
              <a:rPr lang="en-US" dirty="0"/>
              <a:t>potential approach to </a:t>
            </a:r>
            <a:r>
              <a:rPr lang="en-US" dirty="0" smtClean="0"/>
              <a:t>address </a:t>
            </a:r>
            <a:r>
              <a:rPr lang="en-US" dirty="0"/>
              <a:t>the challenges concerning the electricity supply and consumption (Malik &amp; </a:t>
            </a:r>
            <a:r>
              <a:rPr lang="en-US" dirty="0" err="1"/>
              <a:t>Bouzguenda</a:t>
            </a:r>
            <a:r>
              <a:rPr lang="en-US" dirty="0"/>
              <a:t>, 2011; </a:t>
            </a:r>
            <a:r>
              <a:rPr lang="en-US" dirty="0" err="1"/>
              <a:t>Strbac</a:t>
            </a:r>
            <a:r>
              <a:rPr lang="en-US" dirty="0"/>
              <a:t>, 2008; U.S. Department of Energy, 2006). </a:t>
            </a:r>
          </a:p>
        </p:txBody>
      </p:sp>
      <p:sp>
        <p:nvSpPr>
          <p:cNvPr id="3" name="Title 2"/>
          <p:cNvSpPr>
            <a:spLocks noGrp="1"/>
          </p:cNvSpPr>
          <p:nvPr>
            <p:ph type="title"/>
          </p:nvPr>
        </p:nvSpPr>
        <p:spPr/>
        <p:txBody>
          <a:bodyPr/>
          <a:lstStyle/>
          <a:p>
            <a:r>
              <a:rPr lang="en-US" dirty="0" smtClean="0"/>
              <a:t>Justifications</a:t>
            </a:r>
            <a:endParaRPr lang="en-US" dirty="0"/>
          </a:p>
        </p:txBody>
      </p:sp>
      <p:sp>
        <p:nvSpPr>
          <p:cNvPr id="4" name="Date Placeholder 3"/>
          <p:cNvSpPr>
            <a:spLocks noGrp="1"/>
          </p:cNvSpPr>
          <p:nvPr>
            <p:ph type="dt" sz="half" idx="10"/>
          </p:nvPr>
        </p:nvSpPr>
        <p:spPr/>
        <p:txBody>
          <a:bodyPr/>
          <a:lstStyle/>
          <a:p>
            <a:pPr>
              <a:defRPr/>
            </a:pPr>
            <a:fld id="{7FF63C9B-A66B-4A05-B4E4-B879CAFB9F39}"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a:t>
            </a:fld>
            <a:endParaRPr lang="en-US" sz="900"/>
          </a:p>
        </p:txBody>
      </p:sp>
    </p:spTree>
    <p:extLst>
      <p:ext uri="{BB962C8B-B14F-4D97-AF65-F5344CB8AC3E}">
        <p14:creationId xmlns:p14="http://schemas.microsoft.com/office/powerpoint/2010/main" val="449155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Iansiti and Levien (2004a), an effective keystone strategy includes two parts: value creation and </a:t>
            </a:r>
            <a:r>
              <a:rPr lang="en-US" dirty="0" smtClean="0"/>
              <a:t>sharing.</a:t>
            </a:r>
          </a:p>
          <a:p>
            <a:r>
              <a:rPr lang="en-US" dirty="0" smtClean="0"/>
              <a:t>Also </a:t>
            </a:r>
            <a:r>
              <a:rPr lang="en-US" dirty="0"/>
              <a:t>a firm’s competitive advantage is dependent on its ability to create greater value than its competitors (</a:t>
            </a:r>
            <a:r>
              <a:rPr lang="en-US" dirty="0" err="1"/>
              <a:t>Brandenburger</a:t>
            </a:r>
            <a:r>
              <a:rPr lang="en-US" dirty="0"/>
              <a:t> &amp; Stuart, 1996; Porter, 1985</a:t>
            </a:r>
            <a:r>
              <a:rPr lang="en-US" dirty="0" smtClean="0"/>
              <a:t>).</a:t>
            </a:r>
          </a:p>
          <a:p>
            <a:r>
              <a:rPr lang="en-US" dirty="0" smtClean="0"/>
              <a:t>Adner’s value </a:t>
            </a:r>
            <a:r>
              <a:rPr lang="en-US" dirty="0"/>
              <a:t>blueprint offers a mapping tool how to render a firm’s value proposition into </a:t>
            </a:r>
            <a:r>
              <a:rPr lang="en-US" dirty="0" smtClean="0"/>
              <a:t>action</a:t>
            </a:r>
            <a:r>
              <a:rPr lang="en-US" dirty="0"/>
              <a:t>:</a:t>
            </a:r>
            <a:endParaRPr lang="en-US" dirty="0" smtClean="0"/>
          </a:p>
          <a:p>
            <a:pPr marL="800100" lvl="2" indent="0">
              <a:buNone/>
            </a:pPr>
            <a:r>
              <a:rPr lang="en-US" sz="1800" i="1" dirty="0"/>
              <a:t>“Drawing a value blueprint is an exercise in discipline that forces you to construct the entire picture around your project </a:t>
            </a:r>
            <a:r>
              <a:rPr lang="en-US" sz="1800" i="1" u="sng" dirty="0"/>
              <a:t>at the beginning</a:t>
            </a:r>
            <a:r>
              <a:rPr lang="en-US" sz="1800" i="1" dirty="0"/>
              <a:t>. It shows you where you have a coherent strategy, where you have inconsistencies, and where you are just hand waving.” (2012, </a:t>
            </a:r>
            <a:r>
              <a:rPr lang="en-US" sz="1800" i="1" dirty="0" smtClean="0"/>
              <a:t>p.100)</a:t>
            </a:r>
            <a:endParaRPr lang="en-US" sz="1800" i="1" dirty="0"/>
          </a:p>
        </p:txBody>
      </p:sp>
      <p:sp>
        <p:nvSpPr>
          <p:cNvPr id="3" name="Title 2"/>
          <p:cNvSpPr>
            <a:spLocks noGrp="1"/>
          </p:cNvSpPr>
          <p:nvPr>
            <p:ph type="title"/>
          </p:nvPr>
        </p:nvSpPr>
        <p:spPr/>
        <p:txBody>
          <a:bodyPr/>
          <a:lstStyle/>
          <a:p>
            <a:r>
              <a:rPr lang="en-US" dirty="0" smtClean="0"/>
              <a:t>Value Blueprint</a:t>
            </a:r>
            <a:endParaRPr lang="en-US" dirty="0"/>
          </a:p>
        </p:txBody>
      </p:sp>
      <p:sp>
        <p:nvSpPr>
          <p:cNvPr id="4" name="Date Placeholder 3"/>
          <p:cNvSpPr>
            <a:spLocks noGrp="1"/>
          </p:cNvSpPr>
          <p:nvPr>
            <p:ph type="dt" sz="half" idx="10"/>
          </p:nvPr>
        </p:nvSpPr>
        <p:spPr/>
        <p:txBody>
          <a:bodyPr/>
          <a:lstStyle/>
          <a:p>
            <a:pPr>
              <a:defRPr/>
            </a:pPr>
            <a:fld id="{0E74534D-1602-472F-8CC6-D8CD3D1D045C}"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30</a:t>
            </a:fld>
            <a:endParaRPr lang="en-US" sz="900"/>
          </a:p>
        </p:txBody>
      </p:sp>
    </p:spTree>
    <p:extLst>
      <p:ext uri="{BB962C8B-B14F-4D97-AF65-F5344CB8AC3E}">
        <p14:creationId xmlns:p14="http://schemas.microsoft.com/office/powerpoint/2010/main" val="11956625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figure below presents a schematic value blueprint map illustrating the actors and their roles in the ecosystem. The figure is adapted from Adner (2012, p.87).</a:t>
            </a:r>
          </a:p>
          <a:p>
            <a:r>
              <a:rPr lang="en-US" dirty="0"/>
              <a:t>The value blueprint explicitly maps a firm’s ecosystem and its dependencies on </a:t>
            </a:r>
            <a:r>
              <a:rPr lang="en-US" dirty="0" smtClean="0"/>
              <a:t>suppliers, intermediaries, </a:t>
            </a:r>
            <a:r>
              <a:rPr lang="en-US" dirty="0"/>
              <a:t>and </a:t>
            </a:r>
            <a:r>
              <a:rPr lang="en-US" dirty="0" smtClean="0"/>
              <a:t>complementors.</a:t>
            </a:r>
            <a:endParaRPr lang="en-US" dirty="0"/>
          </a:p>
        </p:txBody>
      </p:sp>
      <p:sp>
        <p:nvSpPr>
          <p:cNvPr id="3" name="Title 2"/>
          <p:cNvSpPr>
            <a:spLocks noGrp="1"/>
          </p:cNvSpPr>
          <p:nvPr>
            <p:ph type="title"/>
          </p:nvPr>
        </p:nvSpPr>
        <p:spPr/>
        <p:txBody>
          <a:bodyPr/>
          <a:lstStyle/>
          <a:p>
            <a:r>
              <a:rPr lang="en-US" dirty="0" smtClean="0"/>
              <a:t>Value Blueprint</a:t>
            </a:r>
            <a:endParaRPr lang="en-US" dirty="0"/>
          </a:p>
        </p:txBody>
      </p:sp>
      <p:sp>
        <p:nvSpPr>
          <p:cNvPr id="4" name="Date Placeholder 3"/>
          <p:cNvSpPr>
            <a:spLocks noGrp="1"/>
          </p:cNvSpPr>
          <p:nvPr>
            <p:ph type="dt" sz="half" idx="10"/>
          </p:nvPr>
        </p:nvSpPr>
        <p:spPr/>
        <p:txBody>
          <a:bodyPr/>
          <a:lstStyle/>
          <a:p>
            <a:pPr>
              <a:defRPr/>
            </a:pPr>
            <a:fld id="{0AF95072-75DA-4B57-8830-AF9B86D9466F}"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31</a:t>
            </a:fld>
            <a:endParaRPr lang="en-US" sz="90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552197800"/>
              </p:ext>
            </p:extLst>
          </p:nvPr>
        </p:nvGraphicFramePr>
        <p:xfrm>
          <a:off x="1881187" y="3744035"/>
          <a:ext cx="5381625" cy="2190750"/>
        </p:xfrm>
        <a:graphic>
          <a:graphicData uri="http://schemas.openxmlformats.org/presentationml/2006/ole">
            <mc:AlternateContent xmlns:mc="http://schemas.openxmlformats.org/markup-compatibility/2006">
              <mc:Choice xmlns:v="urn:schemas-microsoft-com:vml" Requires="v">
                <p:oleObj spid="_x0000_s6217" name="Visio" r:id="rId4" imgW="5381048" imgH="2194830" progId="Visio.Drawing.11">
                  <p:embed/>
                </p:oleObj>
              </mc:Choice>
              <mc:Fallback>
                <p:oleObj name="Visio" r:id="rId4" imgW="5381048" imgH="219483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1187" y="3744035"/>
                        <a:ext cx="5381625" cy="219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87280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txBox="1">
            <a:spLocks/>
          </p:cNvSpPr>
          <p:nvPr/>
        </p:nvSpPr>
        <p:spPr bwMode="auto">
          <a:xfrm>
            <a:off x="1066800" y="1636713"/>
            <a:ext cx="7332663" cy="4552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chemeClr val="tx1"/>
                </a:solidFill>
                <a:latin typeface="+mn-lt"/>
                <a:ea typeface="ＭＳ Ｐゴシック" pitchFamily="-32" charset="-128"/>
                <a:cs typeface="ＭＳ Ｐゴシック" pitchFamily="-32" charset="-128"/>
              </a:defRPr>
            </a:lvl1pPr>
            <a:lvl2pPr marL="742950" indent="-285750" algn="l" rtl="0" eaLnBrk="1" fontAlgn="base" hangingPunct="1">
              <a:spcBef>
                <a:spcPct val="20000"/>
              </a:spcBef>
              <a:spcAft>
                <a:spcPct val="0"/>
              </a:spcAft>
              <a:buChar char="–"/>
              <a:defRPr>
                <a:solidFill>
                  <a:schemeClr val="tx1"/>
                </a:solidFill>
                <a:latin typeface="+mn-lt"/>
                <a:ea typeface="ＭＳ Ｐゴシック" pitchFamily="-32" charset="-128"/>
                <a:cs typeface="ＭＳ Ｐゴシック" pitchFamily="-32"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pitchFamily="-32" charset="-128"/>
                <a:cs typeface="ＭＳ Ｐゴシック" pitchFamily="-32" charset="-128"/>
              </a:defRPr>
            </a:lvl3pPr>
            <a:lvl4pPr marL="1562100" indent="-228600" algn="l" rtl="0" eaLnBrk="1" fontAlgn="base" hangingPunct="1">
              <a:spcBef>
                <a:spcPct val="20000"/>
              </a:spcBef>
              <a:spcAft>
                <a:spcPct val="0"/>
              </a:spcAft>
              <a:buChar char="–"/>
              <a:defRPr sz="1400">
                <a:solidFill>
                  <a:schemeClr val="tx1"/>
                </a:solidFill>
                <a:latin typeface="+mn-lt"/>
                <a:ea typeface="ＭＳ Ｐゴシック" pitchFamily="-32" charset="-128"/>
                <a:cs typeface="ＭＳ Ｐゴシック" pitchFamily="-32" charset="-128"/>
              </a:defRPr>
            </a:lvl4pPr>
            <a:lvl5pPr marL="1981200" indent="-228600" algn="l" rtl="0" eaLnBrk="1" fontAlgn="base" hangingPunct="1">
              <a:spcBef>
                <a:spcPct val="20000"/>
              </a:spcBef>
              <a:spcAft>
                <a:spcPct val="0"/>
              </a:spcAft>
              <a:buFont typeface="Times" charset="0"/>
              <a:buChar char="•"/>
              <a:defRPr sz="1400">
                <a:solidFill>
                  <a:schemeClr val="tx1"/>
                </a:solidFill>
                <a:latin typeface="+mn-lt"/>
                <a:ea typeface="ＭＳ Ｐゴシック" pitchFamily="-32" charset="-128"/>
                <a:cs typeface="ＭＳ Ｐゴシック" pitchFamily="-32" charset="-128"/>
              </a:defRPr>
            </a:lvl5pPr>
            <a:lvl6pPr marL="2438400" indent="-228600" algn="l" rtl="0" eaLnBrk="1" fontAlgn="base" hangingPunct="1">
              <a:spcBef>
                <a:spcPct val="20000"/>
              </a:spcBef>
              <a:spcAft>
                <a:spcPct val="0"/>
              </a:spcAft>
              <a:buFont typeface="Times"/>
              <a:buChar char="•"/>
              <a:defRPr>
                <a:solidFill>
                  <a:schemeClr val="tx1"/>
                </a:solidFill>
                <a:latin typeface="+mn-lt"/>
              </a:defRPr>
            </a:lvl6pPr>
            <a:lvl7pPr marL="2895600" indent="-228600" algn="l" rtl="0" eaLnBrk="1" fontAlgn="base" hangingPunct="1">
              <a:spcBef>
                <a:spcPct val="20000"/>
              </a:spcBef>
              <a:spcAft>
                <a:spcPct val="0"/>
              </a:spcAft>
              <a:buFont typeface="Times"/>
              <a:buChar char="•"/>
              <a:defRPr>
                <a:solidFill>
                  <a:schemeClr val="tx1"/>
                </a:solidFill>
                <a:latin typeface="+mn-lt"/>
              </a:defRPr>
            </a:lvl7pPr>
            <a:lvl8pPr marL="3352800" indent="-228600" algn="l" rtl="0" eaLnBrk="1" fontAlgn="base" hangingPunct="1">
              <a:spcBef>
                <a:spcPct val="20000"/>
              </a:spcBef>
              <a:spcAft>
                <a:spcPct val="0"/>
              </a:spcAft>
              <a:buFont typeface="Times"/>
              <a:buChar char="•"/>
              <a:defRPr>
                <a:solidFill>
                  <a:schemeClr val="tx1"/>
                </a:solidFill>
                <a:latin typeface="+mn-lt"/>
              </a:defRPr>
            </a:lvl8pPr>
            <a:lvl9pPr marL="3810000" indent="-228600" algn="l" rtl="0" eaLnBrk="1" fontAlgn="base" hangingPunct="1">
              <a:spcBef>
                <a:spcPct val="20000"/>
              </a:spcBef>
              <a:spcAft>
                <a:spcPct val="0"/>
              </a:spcAft>
              <a:buFont typeface="Times"/>
              <a:buChar char="•"/>
              <a:defRPr>
                <a:solidFill>
                  <a:schemeClr val="tx1"/>
                </a:solidFill>
                <a:latin typeface="+mn-lt"/>
              </a:defRPr>
            </a:lvl9pPr>
          </a:lstStyle>
          <a:p>
            <a:r>
              <a:rPr lang="en-US" kern="0" dirty="0" smtClean="0"/>
              <a:t>The value blueprint map shows how intermediaries are linked to complementors and complementors to suppliers, how a firm is positioned in the ecosystem, and which actors are responsible for what.</a:t>
            </a:r>
          </a:p>
          <a:p>
            <a:r>
              <a:rPr lang="en-US" kern="0" dirty="0" smtClean="0"/>
              <a:t>The table below explains the roles of various actors. Adapted </a:t>
            </a:r>
            <a:r>
              <a:rPr lang="en-US" kern="0" dirty="0"/>
              <a:t>from Adner and Kapoor (2010) and Adner (2012).</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6913967"/>
              </p:ext>
            </p:extLst>
          </p:nvPr>
        </p:nvGraphicFramePr>
        <p:xfrm>
          <a:off x="1066800" y="3744035"/>
          <a:ext cx="7245805" cy="2515680"/>
        </p:xfrm>
        <a:graphic>
          <a:graphicData uri="http://schemas.openxmlformats.org/drawingml/2006/table">
            <a:tbl>
              <a:tblPr firstRow="1" firstCol="1" bandRow="1">
                <a:tableStyleId>{C083E6E3-FA7D-4D7B-A595-EF9225AFEA82}</a:tableStyleId>
              </a:tblPr>
              <a:tblGrid>
                <a:gridCol w="1386010"/>
                <a:gridCol w="5859795"/>
              </a:tblGrid>
              <a:tr h="0">
                <a:tc>
                  <a:txBody>
                    <a:bodyPr/>
                    <a:lstStyle/>
                    <a:p>
                      <a:pPr algn="ctr">
                        <a:lnSpc>
                          <a:spcPct val="120000"/>
                        </a:lnSpc>
                        <a:spcBef>
                          <a:spcPts val="600"/>
                        </a:spcBef>
                        <a:spcAft>
                          <a:spcPts val="600"/>
                        </a:spcAft>
                        <a:tabLst>
                          <a:tab pos="226695" algn="l"/>
                        </a:tabLst>
                      </a:pPr>
                      <a:r>
                        <a:rPr lang="en-US" sz="1100" dirty="0">
                          <a:effectLst/>
                        </a:rPr>
                        <a:t>Actor</a:t>
                      </a:r>
                      <a:endParaRPr lang="en-US" sz="1600" dirty="0">
                        <a:effectLst/>
                        <a:latin typeface="Times New Roman"/>
                        <a:ea typeface="Times New Roman"/>
                      </a:endParaRPr>
                    </a:p>
                  </a:txBody>
                  <a:tcPr marL="68580" marR="68580" marT="72000" marB="72000"/>
                </a:tc>
                <a:tc>
                  <a:txBody>
                    <a:bodyPr/>
                    <a:lstStyle/>
                    <a:p>
                      <a:pPr algn="ctr">
                        <a:lnSpc>
                          <a:spcPct val="120000"/>
                        </a:lnSpc>
                        <a:spcBef>
                          <a:spcPts val="600"/>
                        </a:spcBef>
                        <a:spcAft>
                          <a:spcPts val="600"/>
                        </a:spcAft>
                        <a:tabLst>
                          <a:tab pos="226695" algn="l"/>
                        </a:tabLst>
                      </a:pPr>
                      <a:r>
                        <a:rPr lang="en-US" sz="1100" dirty="0">
                          <a:effectLst/>
                        </a:rPr>
                        <a:t>Definition and role</a:t>
                      </a:r>
                      <a:endParaRPr lang="en-US" sz="1600" dirty="0">
                        <a:effectLst/>
                        <a:latin typeface="Times New Roman"/>
                        <a:ea typeface="Times New Roman"/>
                      </a:endParaRPr>
                    </a:p>
                  </a:txBody>
                  <a:tcPr marL="68580" marR="68580" marT="72000" marB="72000"/>
                </a:tc>
              </a:tr>
              <a:tr h="0">
                <a:tc>
                  <a:txBody>
                    <a:bodyPr/>
                    <a:lstStyle/>
                    <a:p>
                      <a:pPr algn="l">
                        <a:lnSpc>
                          <a:spcPct val="120000"/>
                        </a:lnSpc>
                        <a:spcAft>
                          <a:spcPts val="600"/>
                        </a:spcAft>
                        <a:tabLst>
                          <a:tab pos="226695" algn="l"/>
                        </a:tabLst>
                      </a:pPr>
                      <a:r>
                        <a:rPr lang="en-US" sz="1100">
                          <a:effectLst/>
                        </a:rPr>
                        <a:t>Supplier</a:t>
                      </a:r>
                      <a:endParaRPr lang="en-US" sz="1600">
                        <a:effectLst/>
                        <a:latin typeface="Times New Roman"/>
                        <a:ea typeface="Times New Roman"/>
                      </a:endParaRPr>
                    </a:p>
                  </a:txBody>
                  <a:tcPr marL="68580" marR="68580" marT="0" marB="72000"/>
                </a:tc>
                <a:tc>
                  <a:txBody>
                    <a:bodyPr/>
                    <a:lstStyle/>
                    <a:p>
                      <a:pPr algn="just">
                        <a:lnSpc>
                          <a:spcPct val="120000"/>
                        </a:lnSpc>
                        <a:spcAft>
                          <a:spcPts val="600"/>
                        </a:spcAft>
                        <a:tabLst>
                          <a:tab pos="226695" algn="l"/>
                        </a:tabLst>
                      </a:pPr>
                      <a:r>
                        <a:rPr lang="en-US" sz="1100" dirty="0">
                          <a:effectLst/>
                        </a:rPr>
                        <a:t>Suppliers are actors who provide crucial input to focal firm. Focal firm needs supplier(s) in order to offer a complete product to end customer.</a:t>
                      </a:r>
                      <a:endParaRPr lang="en-US" sz="1600" dirty="0">
                        <a:effectLst/>
                        <a:latin typeface="Times New Roman"/>
                        <a:ea typeface="Times New Roman"/>
                      </a:endParaRPr>
                    </a:p>
                  </a:txBody>
                  <a:tcPr marL="68580" marR="68580" marT="0" marB="72000"/>
                </a:tc>
              </a:tr>
              <a:tr h="0">
                <a:tc>
                  <a:txBody>
                    <a:bodyPr/>
                    <a:lstStyle/>
                    <a:p>
                      <a:pPr algn="l">
                        <a:lnSpc>
                          <a:spcPct val="120000"/>
                        </a:lnSpc>
                        <a:spcAft>
                          <a:spcPts val="600"/>
                        </a:spcAft>
                        <a:tabLst>
                          <a:tab pos="226695" algn="l"/>
                        </a:tabLst>
                      </a:pPr>
                      <a:r>
                        <a:rPr lang="en-US" sz="1100">
                          <a:effectLst/>
                        </a:rPr>
                        <a:t>Focal firm</a:t>
                      </a:r>
                      <a:endParaRPr lang="en-US" sz="1600">
                        <a:effectLst/>
                        <a:latin typeface="Times New Roman"/>
                        <a:ea typeface="Times New Roman"/>
                      </a:endParaRPr>
                    </a:p>
                  </a:txBody>
                  <a:tcPr marL="68580" marR="68580" marT="0" marB="72000"/>
                </a:tc>
                <a:tc>
                  <a:txBody>
                    <a:bodyPr/>
                    <a:lstStyle/>
                    <a:p>
                      <a:pPr algn="just">
                        <a:lnSpc>
                          <a:spcPct val="120000"/>
                        </a:lnSpc>
                        <a:spcAft>
                          <a:spcPts val="600"/>
                        </a:spcAft>
                        <a:tabLst>
                          <a:tab pos="226695" algn="l"/>
                        </a:tabLst>
                      </a:pPr>
                      <a:r>
                        <a:rPr lang="en-US" sz="1100">
                          <a:effectLst/>
                        </a:rPr>
                        <a:t>Focal firm is the most central company in the ecosystem.</a:t>
                      </a:r>
                      <a:endParaRPr lang="en-US" sz="1600">
                        <a:effectLst/>
                        <a:latin typeface="Times New Roman"/>
                        <a:ea typeface="Times New Roman"/>
                      </a:endParaRPr>
                    </a:p>
                  </a:txBody>
                  <a:tcPr marL="68580" marR="68580" marT="0" marB="72000"/>
                </a:tc>
              </a:tr>
              <a:tr h="0">
                <a:tc>
                  <a:txBody>
                    <a:bodyPr/>
                    <a:lstStyle/>
                    <a:p>
                      <a:pPr algn="l">
                        <a:lnSpc>
                          <a:spcPct val="120000"/>
                        </a:lnSpc>
                        <a:spcAft>
                          <a:spcPts val="600"/>
                        </a:spcAft>
                        <a:tabLst>
                          <a:tab pos="226695" algn="l"/>
                        </a:tabLst>
                      </a:pPr>
                      <a:r>
                        <a:rPr lang="en-US" sz="1100">
                          <a:effectLst/>
                        </a:rPr>
                        <a:t>Intermediary</a:t>
                      </a:r>
                      <a:endParaRPr lang="en-US" sz="1600">
                        <a:effectLst/>
                        <a:latin typeface="Times New Roman"/>
                        <a:ea typeface="Times New Roman"/>
                      </a:endParaRPr>
                    </a:p>
                  </a:txBody>
                  <a:tcPr marL="68580" marR="68580" marT="0" marB="72000"/>
                </a:tc>
                <a:tc>
                  <a:txBody>
                    <a:bodyPr/>
                    <a:lstStyle/>
                    <a:p>
                      <a:pPr algn="just">
                        <a:lnSpc>
                          <a:spcPct val="120000"/>
                        </a:lnSpc>
                        <a:spcAft>
                          <a:spcPts val="600"/>
                        </a:spcAft>
                        <a:tabLst>
                          <a:tab pos="226695" algn="l"/>
                        </a:tabLst>
                      </a:pPr>
                      <a:r>
                        <a:rPr lang="en-US" sz="1100" dirty="0">
                          <a:effectLst/>
                        </a:rPr>
                        <a:t>Intermediary is actor that must adopt focal firm’s innovation before it reaches end customer.</a:t>
                      </a:r>
                      <a:endParaRPr lang="en-US" sz="1600" dirty="0">
                        <a:effectLst/>
                        <a:latin typeface="Times New Roman"/>
                        <a:ea typeface="Times New Roman"/>
                      </a:endParaRPr>
                    </a:p>
                  </a:txBody>
                  <a:tcPr marL="68580" marR="68580" marT="0" marB="72000"/>
                </a:tc>
              </a:tr>
              <a:tr h="0">
                <a:tc>
                  <a:txBody>
                    <a:bodyPr/>
                    <a:lstStyle/>
                    <a:p>
                      <a:pPr algn="l">
                        <a:lnSpc>
                          <a:spcPct val="120000"/>
                        </a:lnSpc>
                        <a:spcAft>
                          <a:spcPts val="600"/>
                        </a:spcAft>
                        <a:tabLst>
                          <a:tab pos="226695" algn="l"/>
                        </a:tabLst>
                      </a:pPr>
                      <a:r>
                        <a:rPr lang="en-US" sz="1100" dirty="0">
                          <a:effectLst/>
                        </a:rPr>
                        <a:t>Complementor</a:t>
                      </a:r>
                      <a:endParaRPr lang="en-US" sz="1600" dirty="0">
                        <a:effectLst/>
                        <a:latin typeface="Times New Roman"/>
                        <a:ea typeface="Times New Roman"/>
                      </a:endParaRPr>
                    </a:p>
                  </a:txBody>
                  <a:tcPr marL="68580" marR="68580" marT="0" marB="72000"/>
                </a:tc>
                <a:tc>
                  <a:txBody>
                    <a:bodyPr/>
                    <a:lstStyle/>
                    <a:p>
                      <a:pPr algn="just">
                        <a:lnSpc>
                          <a:spcPct val="120000"/>
                        </a:lnSpc>
                        <a:spcAft>
                          <a:spcPts val="600"/>
                        </a:spcAft>
                        <a:tabLst>
                          <a:tab pos="226695" algn="l"/>
                        </a:tabLst>
                      </a:pPr>
                      <a:r>
                        <a:rPr lang="en-US" sz="1100">
                          <a:effectLst/>
                        </a:rPr>
                        <a:t>Complementor is an essential actor in the environment, outside of focal firm’s direct supply chain. End customer cannot utilize focal firm’s offer to its full potential without key complementor(s).</a:t>
                      </a:r>
                      <a:endParaRPr lang="en-US" sz="1600">
                        <a:effectLst/>
                        <a:latin typeface="Times New Roman"/>
                        <a:ea typeface="Times New Roman"/>
                      </a:endParaRPr>
                    </a:p>
                  </a:txBody>
                  <a:tcPr marL="68580" marR="68580" marT="0" marB="72000"/>
                </a:tc>
              </a:tr>
              <a:tr h="0">
                <a:tc>
                  <a:txBody>
                    <a:bodyPr/>
                    <a:lstStyle/>
                    <a:p>
                      <a:pPr algn="l">
                        <a:lnSpc>
                          <a:spcPct val="120000"/>
                        </a:lnSpc>
                        <a:spcAft>
                          <a:spcPts val="600"/>
                        </a:spcAft>
                        <a:tabLst>
                          <a:tab pos="226695" algn="l"/>
                        </a:tabLst>
                      </a:pPr>
                      <a:r>
                        <a:rPr lang="en-US" sz="1100">
                          <a:effectLst/>
                        </a:rPr>
                        <a:t>End customer</a:t>
                      </a:r>
                      <a:endParaRPr lang="en-US" sz="1600">
                        <a:effectLst/>
                        <a:latin typeface="Times New Roman"/>
                        <a:ea typeface="Times New Roman"/>
                      </a:endParaRPr>
                    </a:p>
                  </a:txBody>
                  <a:tcPr marL="68580" marR="68580" marT="0" marB="72000"/>
                </a:tc>
                <a:tc>
                  <a:txBody>
                    <a:bodyPr/>
                    <a:lstStyle/>
                    <a:p>
                      <a:pPr algn="just">
                        <a:lnSpc>
                          <a:spcPct val="120000"/>
                        </a:lnSpc>
                        <a:spcAft>
                          <a:spcPts val="600"/>
                        </a:spcAft>
                        <a:tabLst>
                          <a:tab pos="226695" algn="l"/>
                        </a:tabLst>
                      </a:pPr>
                      <a:r>
                        <a:rPr lang="en-US" sz="1100" dirty="0">
                          <a:effectLst/>
                        </a:rPr>
                        <a:t>End customer is the final target of the value proposition of focal firm. End customer’s need to adopt the product for focal firm to claim success.</a:t>
                      </a:r>
                      <a:endParaRPr lang="en-US" sz="1600" dirty="0">
                        <a:effectLst/>
                        <a:latin typeface="Times New Roman"/>
                        <a:ea typeface="Times New Roman"/>
                      </a:endParaRPr>
                    </a:p>
                  </a:txBody>
                  <a:tcPr marL="68580" marR="68580" marT="0" marB="72000"/>
                </a:tc>
              </a:tr>
            </a:tbl>
          </a:graphicData>
        </a:graphic>
      </p:graphicFrame>
      <p:sp>
        <p:nvSpPr>
          <p:cNvPr id="3" name="Title 2"/>
          <p:cNvSpPr>
            <a:spLocks noGrp="1"/>
          </p:cNvSpPr>
          <p:nvPr>
            <p:ph type="title"/>
          </p:nvPr>
        </p:nvSpPr>
        <p:spPr/>
        <p:txBody>
          <a:bodyPr/>
          <a:lstStyle/>
          <a:p>
            <a:r>
              <a:rPr lang="en-US" dirty="0" smtClean="0"/>
              <a:t>Value Blueprint: Actors</a:t>
            </a:r>
            <a:endParaRPr lang="en-US" dirty="0"/>
          </a:p>
        </p:txBody>
      </p:sp>
      <p:sp>
        <p:nvSpPr>
          <p:cNvPr id="4" name="Date Placeholder 3"/>
          <p:cNvSpPr>
            <a:spLocks noGrp="1"/>
          </p:cNvSpPr>
          <p:nvPr>
            <p:ph type="dt" sz="half" idx="10"/>
          </p:nvPr>
        </p:nvSpPr>
        <p:spPr/>
        <p:txBody>
          <a:bodyPr/>
          <a:lstStyle/>
          <a:p>
            <a:pPr>
              <a:defRPr/>
            </a:pPr>
            <a:fld id="{3078A594-9605-4016-B827-BE205E351E35}"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32</a:t>
            </a:fld>
            <a:endParaRPr lang="en-US" sz="900"/>
          </a:p>
        </p:txBody>
      </p:sp>
    </p:spTree>
    <p:extLst>
      <p:ext uri="{BB962C8B-B14F-4D97-AF65-F5344CB8AC3E}">
        <p14:creationId xmlns:p14="http://schemas.microsoft.com/office/powerpoint/2010/main" val="34025875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Adner (2012, pp.85–87) provides an eight-step guide to construct a value blueprint</a:t>
            </a:r>
            <a:r>
              <a:rPr lang="en-US" dirty="0"/>
              <a:t>.</a:t>
            </a:r>
            <a:endParaRPr lang="en-US" dirty="0" smtClean="0"/>
          </a:p>
          <a:p>
            <a:pPr lvl="1"/>
            <a:r>
              <a:rPr lang="en-US" dirty="0" smtClean="0"/>
              <a:t>‘Initial’ steps:</a:t>
            </a:r>
          </a:p>
          <a:p>
            <a:pPr marL="1314450" lvl="2" indent="-514350">
              <a:buFont typeface="+mj-lt"/>
              <a:buAutoNum type="arabicPeriod"/>
            </a:pPr>
            <a:r>
              <a:rPr lang="en-US" dirty="0" smtClean="0"/>
              <a:t>Identify </a:t>
            </a:r>
            <a:r>
              <a:rPr lang="en-US" dirty="0"/>
              <a:t>end </a:t>
            </a:r>
            <a:r>
              <a:rPr lang="en-US" dirty="0" smtClean="0"/>
              <a:t>customer.</a:t>
            </a:r>
            <a:endParaRPr lang="en-US" dirty="0"/>
          </a:p>
          <a:p>
            <a:pPr marL="1314450" lvl="2" indent="-514350">
              <a:buFont typeface="+mj-lt"/>
              <a:buAutoNum type="arabicPeriod"/>
            </a:pPr>
            <a:r>
              <a:rPr lang="en-US" dirty="0"/>
              <a:t>Identify your own offering (i.e., focal firm</a:t>
            </a:r>
            <a:r>
              <a:rPr lang="en-US" dirty="0" smtClean="0"/>
              <a:t>).</a:t>
            </a:r>
            <a:endParaRPr lang="en-US" dirty="0"/>
          </a:p>
          <a:p>
            <a:pPr marL="1314450" lvl="2" indent="-514350">
              <a:buFont typeface="+mj-lt"/>
              <a:buAutoNum type="arabicPeriod"/>
            </a:pPr>
            <a:r>
              <a:rPr lang="en-US" dirty="0"/>
              <a:t>Identify your </a:t>
            </a:r>
            <a:r>
              <a:rPr lang="en-US" dirty="0" smtClean="0"/>
              <a:t>suppliers.</a:t>
            </a:r>
            <a:endParaRPr lang="en-US" dirty="0"/>
          </a:p>
          <a:p>
            <a:pPr marL="1314450" lvl="2" indent="-514350">
              <a:buFont typeface="+mj-lt"/>
              <a:buAutoNum type="arabicPeriod"/>
            </a:pPr>
            <a:r>
              <a:rPr lang="en-US" dirty="0"/>
              <a:t>Identify </a:t>
            </a:r>
            <a:r>
              <a:rPr lang="en-US" dirty="0" smtClean="0"/>
              <a:t>intermediaries.</a:t>
            </a:r>
            <a:endParaRPr lang="en-US" dirty="0"/>
          </a:p>
          <a:p>
            <a:pPr marL="1314450" lvl="2" indent="-514350">
              <a:buFont typeface="+mj-lt"/>
              <a:buAutoNum type="arabicPeriod"/>
            </a:pPr>
            <a:r>
              <a:rPr lang="en-US" dirty="0"/>
              <a:t>Identify </a:t>
            </a:r>
            <a:r>
              <a:rPr lang="en-US" dirty="0" smtClean="0"/>
              <a:t>complementors.</a:t>
            </a:r>
          </a:p>
          <a:p>
            <a:pPr marL="685800" lvl="1"/>
            <a:r>
              <a:rPr lang="en-US" dirty="0" smtClean="0"/>
              <a:t>‘Additional’ steps:</a:t>
            </a:r>
            <a:endParaRPr lang="en-US" dirty="0"/>
          </a:p>
          <a:p>
            <a:pPr marL="1314450" lvl="2" indent="-514350">
              <a:buFont typeface="+mj-lt"/>
              <a:buAutoNum type="arabicPeriod" startAt="6"/>
            </a:pPr>
            <a:r>
              <a:rPr lang="en-US" dirty="0"/>
              <a:t>Identify the risks in the </a:t>
            </a:r>
            <a:r>
              <a:rPr lang="en-US" dirty="0" smtClean="0"/>
              <a:t>ecosystem.</a:t>
            </a:r>
            <a:endParaRPr lang="en-US" dirty="0"/>
          </a:p>
          <a:p>
            <a:pPr marL="1314450" lvl="2" indent="-514350">
              <a:buFont typeface="+mj-lt"/>
              <a:buAutoNum type="arabicPeriod" startAt="6"/>
            </a:pPr>
            <a:r>
              <a:rPr lang="en-US" dirty="0"/>
              <a:t>Identify a viable solution for every partner unable or unwilling to </a:t>
            </a:r>
            <a:r>
              <a:rPr lang="en-US" dirty="0" smtClean="0"/>
              <a:t>cooperate.</a:t>
            </a:r>
            <a:endParaRPr lang="en-US" dirty="0"/>
          </a:p>
          <a:p>
            <a:pPr marL="1314450" lvl="2" indent="-514350">
              <a:buFont typeface="+mj-lt"/>
              <a:buAutoNum type="arabicPeriod" startAt="6"/>
            </a:pPr>
            <a:r>
              <a:rPr lang="en-US" dirty="0"/>
              <a:t>Update the blueprint on regular </a:t>
            </a:r>
            <a:r>
              <a:rPr lang="en-US" dirty="0" smtClean="0"/>
              <a:t>basis.</a:t>
            </a:r>
            <a:endParaRPr lang="en-US" dirty="0"/>
          </a:p>
        </p:txBody>
      </p:sp>
      <p:sp>
        <p:nvSpPr>
          <p:cNvPr id="3" name="Title 2"/>
          <p:cNvSpPr>
            <a:spLocks noGrp="1"/>
          </p:cNvSpPr>
          <p:nvPr>
            <p:ph type="title"/>
          </p:nvPr>
        </p:nvSpPr>
        <p:spPr/>
        <p:txBody>
          <a:bodyPr/>
          <a:lstStyle/>
          <a:p>
            <a:r>
              <a:rPr lang="en-US" dirty="0" smtClean="0"/>
              <a:t>Value Blueprint: Steps to Construct</a:t>
            </a:r>
            <a:endParaRPr lang="en-US" dirty="0"/>
          </a:p>
        </p:txBody>
      </p:sp>
      <p:sp>
        <p:nvSpPr>
          <p:cNvPr id="4" name="Date Placeholder 3"/>
          <p:cNvSpPr>
            <a:spLocks noGrp="1"/>
          </p:cNvSpPr>
          <p:nvPr>
            <p:ph type="dt" sz="half" idx="10"/>
          </p:nvPr>
        </p:nvSpPr>
        <p:spPr/>
        <p:txBody>
          <a:bodyPr/>
          <a:lstStyle/>
          <a:p>
            <a:pPr>
              <a:defRPr/>
            </a:pPr>
            <a:fld id="{85AB84E4-D3C1-49BE-BAFA-E1375EF29E54}"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33</a:t>
            </a:fld>
            <a:endParaRPr lang="en-US" sz="900"/>
          </a:p>
        </p:txBody>
      </p:sp>
    </p:spTree>
    <p:extLst>
      <p:ext uri="{BB962C8B-B14F-4D97-AF65-F5344CB8AC3E}">
        <p14:creationId xmlns:p14="http://schemas.microsoft.com/office/powerpoint/2010/main" val="3243239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order to make the adjustments, Adner (</a:t>
            </a:r>
            <a:r>
              <a:rPr lang="en-US" dirty="0" smtClean="0"/>
              <a:t>2012, pp.177–178) </a:t>
            </a:r>
            <a:r>
              <a:rPr lang="en-US" dirty="0"/>
              <a:t>provides five levers of ecosystem </a:t>
            </a:r>
            <a:r>
              <a:rPr lang="en-US" dirty="0" smtClean="0"/>
              <a:t>reconfiguration, as seen in the figure below.</a:t>
            </a:r>
          </a:p>
          <a:p>
            <a:r>
              <a:rPr lang="en-US" dirty="0" smtClean="0"/>
              <a:t>After constructing an ‘initial’ value blueprint, ‘additional’ steps can be addressed through reconfiguration.</a:t>
            </a:r>
            <a:endParaRPr lang="en-US" dirty="0"/>
          </a:p>
        </p:txBody>
      </p:sp>
      <p:sp>
        <p:nvSpPr>
          <p:cNvPr id="3" name="Title 2"/>
          <p:cNvSpPr>
            <a:spLocks noGrp="1"/>
          </p:cNvSpPr>
          <p:nvPr>
            <p:ph type="title"/>
          </p:nvPr>
        </p:nvSpPr>
        <p:spPr/>
        <p:txBody>
          <a:bodyPr/>
          <a:lstStyle/>
          <a:p>
            <a:r>
              <a:rPr lang="en-US" dirty="0" smtClean="0"/>
              <a:t>Value Blueprint: Reconfiguration</a:t>
            </a:r>
            <a:endParaRPr lang="en-US" dirty="0"/>
          </a:p>
        </p:txBody>
      </p:sp>
      <p:sp>
        <p:nvSpPr>
          <p:cNvPr id="4" name="Date Placeholder 3"/>
          <p:cNvSpPr>
            <a:spLocks noGrp="1"/>
          </p:cNvSpPr>
          <p:nvPr>
            <p:ph type="dt" sz="half" idx="10"/>
          </p:nvPr>
        </p:nvSpPr>
        <p:spPr/>
        <p:txBody>
          <a:bodyPr/>
          <a:lstStyle/>
          <a:p>
            <a:pPr>
              <a:defRPr/>
            </a:pPr>
            <a:fld id="{9CD84B00-2EA4-4B2B-A1AA-E488210B68DD}"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34</a:t>
            </a:fld>
            <a:endParaRPr lang="en-US" sz="900"/>
          </a:p>
        </p:txBody>
      </p:sp>
      <p:graphicFrame>
        <p:nvGraphicFramePr>
          <p:cNvPr id="7" name="Diagram 6"/>
          <p:cNvGraphicFramePr/>
          <p:nvPr>
            <p:extLst>
              <p:ext uri="{D42A27DB-BD31-4B8C-83A1-F6EECF244321}">
                <p14:modId xmlns:p14="http://schemas.microsoft.com/office/powerpoint/2010/main" val="2737279405"/>
              </p:ext>
            </p:extLst>
          </p:nvPr>
        </p:nvGraphicFramePr>
        <p:xfrm>
          <a:off x="1871662" y="3339105"/>
          <a:ext cx="5400675" cy="315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4944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Value Blueprint: Empirical Context</a:t>
            </a:r>
            <a:endParaRPr lang="en-US" dirty="0"/>
          </a:p>
        </p:txBody>
      </p:sp>
      <p:sp>
        <p:nvSpPr>
          <p:cNvPr id="4" name="Date Placeholder 3"/>
          <p:cNvSpPr>
            <a:spLocks noGrp="1"/>
          </p:cNvSpPr>
          <p:nvPr>
            <p:ph type="dt" sz="half" idx="10"/>
          </p:nvPr>
        </p:nvSpPr>
        <p:spPr/>
        <p:txBody>
          <a:bodyPr/>
          <a:lstStyle/>
          <a:p>
            <a:pPr>
              <a:defRPr/>
            </a:pPr>
            <a:fld id="{47B8B03B-5D1C-4027-907F-1157130572E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35</a:t>
            </a:fld>
            <a:endParaRPr lang="en-US" sz="900"/>
          </a:p>
        </p:txBody>
      </p:sp>
      <p:sp>
        <p:nvSpPr>
          <p:cNvPr id="7" name="Content Placeholder 6"/>
          <p:cNvSpPr>
            <a:spLocks noGrp="1"/>
          </p:cNvSpPr>
          <p:nvPr>
            <p:ph idx="1"/>
          </p:nvPr>
        </p:nvSpPr>
        <p:spPr/>
        <p:txBody>
          <a:bodyPr/>
          <a:lstStyle/>
          <a:p>
            <a:r>
              <a:rPr lang="en-US" dirty="0" smtClean="0"/>
              <a:t>Adner (2012, pp.94–99) endeavors to explain the concept by comparing Sony’s and Amazon’s e-readers’ value blueprints at launch; the figures on the next slide.</a:t>
            </a:r>
          </a:p>
          <a:p>
            <a:r>
              <a:rPr lang="en-US" dirty="0" smtClean="0"/>
              <a:t>The example tries to highlight the importance of the understanding the ‘big picture’.</a:t>
            </a:r>
          </a:p>
          <a:p>
            <a:r>
              <a:rPr lang="en-US" dirty="0" smtClean="0"/>
              <a:t>Sony’s PRS-500 was quite similar to Amazon’s Kindle; however, Sony misfired and Amazon succeeded. Why?</a:t>
            </a:r>
          </a:p>
          <a:p>
            <a:r>
              <a:rPr lang="en-US" dirty="0" smtClean="0"/>
              <a:t>They took a different approach to deliver their value propositions.</a:t>
            </a:r>
          </a:p>
          <a:p>
            <a:pPr lvl="1"/>
            <a:r>
              <a:rPr lang="en-US" dirty="0" smtClean="0"/>
              <a:t>Sony trusted in high-quality device and underestimated the publishers.</a:t>
            </a:r>
          </a:p>
          <a:p>
            <a:pPr lvl="1"/>
            <a:r>
              <a:rPr lang="en-US" dirty="0" smtClean="0"/>
              <a:t>Amazon offered a solution instead of a mere device the publishers very clearly in mind.</a:t>
            </a:r>
            <a:endParaRPr lang="en-US"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960045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Amazon versus Sony</a:t>
            </a:r>
            <a:endParaRPr lang="en-US" dirty="0"/>
          </a:p>
        </p:txBody>
      </p:sp>
      <p:sp>
        <p:nvSpPr>
          <p:cNvPr id="4" name="Date Placeholder 3"/>
          <p:cNvSpPr>
            <a:spLocks noGrp="1"/>
          </p:cNvSpPr>
          <p:nvPr>
            <p:ph type="dt" sz="half" idx="10"/>
          </p:nvPr>
        </p:nvSpPr>
        <p:spPr/>
        <p:txBody>
          <a:bodyPr/>
          <a:lstStyle/>
          <a:p>
            <a:pPr>
              <a:defRPr/>
            </a:pPr>
            <a:fld id="{ACFB6018-DBDF-476E-A3CE-40E1D044189E}"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36</a:t>
            </a:fld>
            <a:endParaRPr lang="en-US" sz="900"/>
          </a:p>
        </p:txBody>
      </p:sp>
      <p:graphicFrame>
        <p:nvGraphicFramePr>
          <p:cNvPr id="7" name="Object 6"/>
          <p:cNvGraphicFramePr>
            <a:graphicFrameLocks noChangeAspect="1"/>
          </p:cNvGraphicFramePr>
          <p:nvPr>
            <p:extLst>
              <p:ext uri="{D42A27DB-BD31-4B8C-83A1-F6EECF244321}">
                <p14:modId xmlns:p14="http://schemas.microsoft.com/office/powerpoint/2010/main" val="2621643254"/>
              </p:ext>
            </p:extLst>
          </p:nvPr>
        </p:nvGraphicFramePr>
        <p:xfrm>
          <a:off x="1981200" y="4104075"/>
          <a:ext cx="5181600" cy="1943100"/>
        </p:xfrm>
        <a:graphic>
          <a:graphicData uri="http://schemas.openxmlformats.org/presentationml/2006/ole">
            <mc:AlternateContent xmlns:mc="http://schemas.openxmlformats.org/markup-compatibility/2006">
              <mc:Choice xmlns:v="urn:schemas-microsoft-com:vml" Requires="v">
                <p:oleObj spid="_x0000_s9350" name="Visio" r:id="rId4" imgW="5177368" imgH="1942920" progId="Visio.Drawing.11">
                  <p:embed/>
                </p:oleObj>
              </mc:Choice>
              <mc:Fallback>
                <p:oleObj name="Visio" r:id="rId4" imgW="5177368" imgH="1942920" progId="Visio.Drawing.11">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4104075"/>
                        <a:ext cx="51816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85948688"/>
              </p:ext>
            </p:extLst>
          </p:nvPr>
        </p:nvGraphicFramePr>
        <p:xfrm>
          <a:off x="1881187" y="1689145"/>
          <a:ext cx="5381625" cy="1762125"/>
        </p:xfrm>
        <a:graphic>
          <a:graphicData uri="http://schemas.openxmlformats.org/presentationml/2006/ole">
            <mc:AlternateContent xmlns:mc="http://schemas.openxmlformats.org/markup-compatibility/2006">
              <mc:Choice xmlns:v="urn:schemas-microsoft-com:vml" Requires="v">
                <p:oleObj spid="_x0000_s9351" name="Visio" r:id="rId6" imgW="5381048" imgH="1762830" progId="Visio.Drawing.11">
                  <p:embed/>
                </p:oleObj>
              </mc:Choice>
              <mc:Fallback>
                <p:oleObj name="Visio" r:id="rId6" imgW="5381048" imgH="1762830" progId="Visio.Drawing.11">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1187" y="1689145"/>
                        <a:ext cx="53816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42218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Sony relied on separate offers for the device and downloadable content.</a:t>
            </a:r>
          </a:p>
          <a:p>
            <a:r>
              <a:rPr lang="en-US" dirty="0" smtClean="0"/>
              <a:t>Sony’s Connect.com was needed to download e-books to the device</a:t>
            </a:r>
            <a:r>
              <a:rPr lang="en-US" dirty="0"/>
              <a:t> via PC</a:t>
            </a:r>
            <a:r>
              <a:rPr lang="en-US" dirty="0" smtClean="0"/>
              <a:t>.</a:t>
            </a:r>
          </a:p>
          <a:p>
            <a:pPr lvl="1"/>
            <a:r>
              <a:rPr lang="en-US" dirty="0" smtClean="0"/>
              <a:t>As a result, books might have been able to be copied, shared, and printed.</a:t>
            </a:r>
          </a:p>
          <a:p>
            <a:r>
              <a:rPr lang="en-US" dirty="0" smtClean="0"/>
              <a:t>Sony </a:t>
            </a:r>
            <a:r>
              <a:rPr lang="en-US" dirty="0"/>
              <a:t>presumed that publishers would be enticed to participate by a superior design </a:t>
            </a:r>
            <a:r>
              <a:rPr lang="en-US" dirty="0" smtClean="0"/>
              <a:t>of the device and </a:t>
            </a:r>
            <a:r>
              <a:rPr lang="en-US" dirty="0"/>
              <a:t>eventually come along (</a:t>
            </a:r>
            <a:r>
              <a:rPr lang="en-US" dirty="0" err="1"/>
              <a:t>Leavy</a:t>
            </a:r>
            <a:r>
              <a:rPr lang="en-US" dirty="0"/>
              <a:t>, 2012</a:t>
            </a:r>
            <a:r>
              <a:rPr lang="en-US" dirty="0" smtClean="0"/>
              <a:t>).</a:t>
            </a:r>
          </a:p>
          <a:p>
            <a:pPr lvl="1"/>
            <a:r>
              <a:rPr lang="en-US" dirty="0" smtClean="0"/>
              <a:t>However, </a:t>
            </a:r>
            <a:r>
              <a:rPr lang="en-US" dirty="0"/>
              <a:t>p</a:t>
            </a:r>
            <a:r>
              <a:rPr lang="en-US" dirty="0" smtClean="0"/>
              <a:t>ublishers did not adopt the offer due to concerns about digital right management (DRM) because the content was seen prone to copying etc.</a:t>
            </a:r>
          </a:p>
          <a:p>
            <a:r>
              <a:rPr lang="en-US" dirty="0" smtClean="0"/>
              <a:t>Sony’s ‘win, lose, win’ value proposition flopped because publishers lost, albeit Sony and customers won.</a:t>
            </a:r>
          </a:p>
          <a:p>
            <a:endParaRPr lang="en-US" dirty="0"/>
          </a:p>
        </p:txBody>
      </p:sp>
      <p:sp>
        <p:nvSpPr>
          <p:cNvPr id="3" name="Title 2"/>
          <p:cNvSpPr>
            <a:spLocks noGrp="1"/>
          </p:cNvSpPr>
          <p:nvPr>
            <p:ph type="title"/>
          </p:nvPr>
        </p:nvSpPr>
        <p:spPr/>
        <p:txBody>
          <a:bodyPr/>
          <a:lstStyle/>
          <a:p>
            <a:r>
              <a:rPr lang="en-US" dirty="0" smtClean="0"/>
              <a:t>Sony</a:t>
            </a:r>
            <a:endParaRPr lang="en-US" dirty="0"/>
          </a:p>
        </p:txBody>
      </p:sp>
      <p:sp>
        <p:nvSpPr>
          <p:cNvPr id="4" name="Date Placeholder 3"/>
          <p:cNvSpPr>
            <a:spLocks noGrp="1"/>
          </p:cNvSpPr>
          <p:nvPr>
            <p:ph type="dt" sz="half" idx="10"/>
          </p:nvPr>
        </p:nvSpPr>
        <p:spPr/>
        <p:txBody>
          <a:bodyPr/>
          <a:lstStyle/>
          <a:p>
            <a:pPr>
              <a:defRPr/>
            </a:pPr>
            <a:fld id="{2B65BCD3-F2DA-4664-A173-6FB365F8592E}"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37</a:t>
            </a:fld>
            <a:endParaRPr lang="en-US" sz="900"/>
          </a:p>
        </p:txBody>
      </p:sp>
    </p:spTree>
    <p:extLst>
      <p:ext uri="{BB962C8B-B14F-4D97-AF65-F5344CB8AC3E}">
        <p14:creationId xmlns:p14="http://schemas.microsoft.com/office/powerpoint/2010/main" val="32432259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 for the Kindle, it featured inferior hardware to Sony’s </a:t>
            </a:r>
            <a:r>
              <a:rPr lang="en-US" dirty="0" smtClean="0"/>
              <a:t>offer; the Kindle was not a device-focused</a:t>
            </a:r>
            <a:endParaRPr lang="en-US" dirty="0"/>
          </a:p>
          <a:p>
            <a:r>
              <a:rPr lang="en-US" dirty="0"/>
              <a:t>However, the Kindle was designed as a closed platform.</a:t>
            </a:r>
          </a:p>
          <a:p>
            <a:pPr lvl="1"/>
            <a:r>
              <a:rPr lang="en-US" dirty="0"/>
              <a:t>Sharing and printing of books were restrained.</a:t>
            </a:r>
          </a:p>
          <a:p>
            <a:pPr lvl="1"/>
            <a:r>
              <a:rPr lang="en-US" dirty="0"/>
              <a:t>Content was downloaded straight to the device wirelessly, thus offsetting the publishers concerns about DRM.</a:t>
            </a:r>
          </a:p>
          <a:p>
            <a:r>
              <a:rPr lang="en-US" dirty="0" smtClean="0"/>
              <a:t>Through ecosystem reconfiguration Amazon managed to overcome the issues that ruled out Sony’s offer.</a:t>
            </a:r>
          </a:p>
          <a:p>
            <a:pPr lvl="1"/>
            <a:r>
              <a:rPr lang="en-US" dirty="0" smtClean="0"/>
              <a:t>In other words, Amazon simplified the value proposition for all other actors involved.</a:t>
            </a:r>
          </a:p>
          <a:p>
            <a:endParaRPr lang="en-US" dirty="0"/>
          </a:p>
        </p:txBody>
      </p:sp>
      <p:sp>
        <p:nvSpPr>
          <p:cNvPr id="3" name="Title 2"/>
          <p:cNvSpPr>
            <a:spLocks noGrp="1"/>
          </p:cNvSpPr>
          <p:nvPr>
            <p:ph type="title"/>
          </p:nvPr>
        </p:nvSpPr>
        <p:spPr/>
        <p:txBody>
          <a:bodyPr/>
          <a:lstStyle/>
          <a:p>
            <a:r>
              <a:rPr lang="en-US" dirty="0" smtClean="0"/>
              <a:t>Amazon</a:t>
            </a:r>
            <a:endParaRPr lang="en-US" dirty="0"/>
          </a:p>
        </p:txBody>
      </p:sp>
      <p:sp>
        <p:nvSpPr>
          <p:cNvPr id="4" name="Date Placeholder 3"/>
          <p:cNvSpPr>
            <a:spLocks noGrp="1"/>
          </p:cNvSpPr>
          <p:nvPr>
            <p:ph type="dt" sz="half" idx="10"/>
          </p:nvPr>
        </p:nvSpPr>
        <p:spPr/>
        <p:txBody>
          <a:bodyPr/>
          <a:lstStyle/>
          <a:p>
            <a:pPr>
              <a:defRPr/>
            </a:pPr>
            <a:fld id="{FE4433AB-9861-4678-B4CA-4F7152AF08B5}"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38</a:t>
            </a:fld>
            <a:endParaRPr lang="en-US" sz="900"/>
          </a:p>
        </p:txBody>
      </p:sp>
    </p:spTree>
    <p:extLst>
      <p:ext uri="{BB962C8B-B14F-4D97-AF65-F5344CB8AC3E}">
        <p14:creationId xmlns:p14="http://schemas.microsoft.com/office/powerpoint/2010/main" val="3936992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 and Material</a:t>
            </a:r>
            <a:endParaRPr lang="en-US" dirty="0"/>
          </a:p>
        </p:txBody>
      </p:sp>
      <p:sp>
        <p:nvSpPr>
          <p:cNvPr id="3" name="Footer Placeholder 2"/>
          <p:cNvSpPr>
            <a:spLocks noGrp="1"/>
          </p:cNvSpPr>
          <p:nvPr>
            <p:ph type="ftr" sz="quarter" idx="10"/>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1"/>
          </p:nvPr>
        </p:nvSpPr>
        <p:spPr/>
        <p:txBody>
          <a:bodyPr/>
          <a:lstStyle/>
          <a:p>
            <a:fld id="{0EA963C8-11D8-4F13-A9A2-CBA6147ACE89}" type="slidenum">
              <a:rPr lang="en-US" smtClean="0"/>
              <a:pPr/>
              <a:t>39</a:t>
            </a:fld>
            <a:endParaRPr lang="en-US" sz="900"/>
          </a:p>
        </p:txBody>
      </p:sp>
      <p:sp>
        <p:nvSpPr>
          <p:cNvPr id="5" name="Date Placeholder 4"/>
          <p:cNvSpPr>
            <a:spLocks noGrp="1"/>
          </p:cNvSpPr>
          <p:nvPr>
            <p:ph type="dt" sz="half" idx="12"/>
          </p:nvPr>
        </p:nvSpPr>
        <p:spPr/>
        <p:txBody>
          <a:bodyPr/>
          <a:lstStyle/>
          <a:p>
            <a:pPr>
              <a:defRPr/>
            </a:pPr>
            <a:fld id="{2BEEEA25-7715-4FB3-853E-E79B622AAEF8}" type="datetime3">
              <a:rPr lang="en-US" smtClean="0"/>
              <a:t>7 February 2014</a:t>
            </a:fld>
            <a:endParaRPr lang="fi-FI"/>
          </a:p>
        </p:txBody>
      </p:sp>
    </p:spTree>
    <p:extLst>
      <p:ext uri="{BB962C8B-B14F-4D97-AF65-F5344CB8AC3E}">
        <p14:creationId xmlns:p14="http://schemas.microsoft.com/office/powerpoint/2010/main" val="2371279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9"/>
          <p:cNvSpPr>
            <a:spLocks noGrp="1"/>
          </p:cNvSpPr>
          <p:nvPr>
            <p:ph idx="1"/>
          </p:nvPr>
        </p:nvSpPr>
        <p:spPr>
          <a:xfrm>
            <a:off x="1066800" y="1636713"/>
            <a:ext cx="8077200" cy="4552950"/>
          </a:xfrm>
        </p:spPr>
        <p:txBody>
          <a:bodyPr/>
          <a:lstStyle/>
          <a:p>
            <a:pPr eaLnBrk="1" hangingPunct="1">
              <a:buFont typeface="+mj-lt"/>
              <a:buAutoNum type="arabicPeriod"/>
            </a:pPr>
            <a:r>
              <a:rPr lang="en-US" sz="1800" dirty="0" smtClean="0">
                <a:ea typeface="ＭＳ Ｐゴシック" pitchFamily="34" charset="-128"/>
              </a:rPr>
              <a:t>Introduction</a:t>
            </a:r>
          </a:p>
          <a:p>
            <a:pPr eaLnBrk="1" hangingPunct="1">
              <a:buFont typeface="+mj-lt"/>
              <a:buAutoNum type="arabicPeriod"/>
            </a:pPr>
            <a:r>
              <a:rPr lang="en-US" sz="1800" dirty="0" smtClean="0">
                <a:ea typeface="ＭＳ Ｐゴシック" pitchFamily="34" charset="-128"/>
              </a:rPr>
              <a:t>Electricity Market and Demand Response</a:t>
            </a:r>
          </a:p>
          <a:p>
            <a:pPr eaLnBrk="1" hangingPunct="1">
              <a:buFont typeface="+mj-lt"/>
              <a:buAutoNum type="arabicPeriod"/>
            </a:pPr>
            <a:r>
              <a:rPr lang="en-US" sz="1800" dirty="0" smtClean="0">
                <a:ea typeface="ＭＳ Ｐゴシック" pitchFamily="34" charset="-128"/>
              </a:rPr>
              <a:t>Business Ecosystem</a:t>
            </a:r>
          </a:p>
          <a:p>
            <a:pPr eaLnBrk="1" hangingPunct="1">
              <a:buFont typeface="+mj-lt"/>
              <a:buAutoNum type="arabicPeriod"/>
            </a:pPr>
            <a:r>
              <a:rPr lang="en-US" sz="1800" dirty="0" smtClean="0">
                <a:ea typeface="ＭＳ Ｐゴシック" pitchFamily="34" charset="-128"/>
              </a:rPr>
              <a:t>Research Method and Material</a:t>
            </a:r>
          </a:p>
          <a:p>
            <a:pPr eaLnBrk="1" hangingPunct="1">
              <a:buFont typeface="+mj-lt"/>
              <a:buAutoNum type="arabicPeriod"/>
            </a:pPr>
            <a:r>
              <a:rPr lang="en-US" sz="1800" dirty="0" smtClean="0">
                <a:ea typeface="ＭＳ Ｐゴシック" pitchFamily="34" charset="-128"/>
              </a:rPr>
              <a:t>Demand Response Ecosystems</a:t>
            </a:r>
          </a:p>
          <a:p>
            <a:pPr eaLnBrk="1" hangingPunct="1">
              <a:buFont typeface="+mj-lt"/>
              <a:buAutoNum type="arabicPeriod"/>
            </a:pPr>
            <a:r>
              <a:rPr lang="en-US" sz="1800" dirty="0" smtClean="0">
                <a:ea typeface="ＭＳ Ｐゴシック" pitchFamily="34" charset="-128"/>
              </a:rPr>
              <a:t>Conclusions and references</a:t>
            </a:r>
          </a:p>
          <a:p>
            <a:pPr marL="0" indent="0" eaLnBrk="1" hangingPunct="1">
              <a:buNone/>
            </a:pPr>
            <a:endParaRPr lang="en-US" sz="1800" dirty="0" smtClean="0">
              <a:ea typeface="ＭＳ Ｐゴシック" pitchFamily="34" charset="-128"/>
            </a:endParaRPr>
          </a:p>
          <a:p>
            <a:pPr marL="0" indent="0" eaLnBrk="1" hangingPunct="1">
              <a:buNone/>
            </a:pPr>
            <a:r>
              <a:rPr lang="en-US" sz="1800" dirty="0" smtClean="0">
                <a:ea typeface="ＭＳ Ｐゴシック" pitchFamily="34" charset="-128"/>
              </a:rPr>
              <a:t>The presentation is based on:</a:t>
            </a:r>
          </a:p>
          <a:p>
            <a:pPr marL="0" indent="0">
              <a:buNone/>
            </a:pPr>
            <a:r>
              <a:rPr lang="en-US" sz="1800" dirty="0" smtClean="0">
                <a:ea typeface="ＭＳ Ｐゴシック" pitchFamily="34" charset="-128"/>
              </a:rPr>
              <a:t>Baumgartner, P. (2014). </a:t>
            </a:r>
            <a:r>
              <a:rPr lang="en-US" sz="1800" i="1" dirty="0" smtClean="0">
                <a:ea typeface="ＭＳ Ｐゴシック" pitchFamily="34" charset="-128"/>
              </a:rPr>
              <a:t>Demand Response Ecosystems in the Nordic Electricity Markets</a:t>
            </a:r>
            <a:r>
              <a:rPr lang="en-US" sz="1800" dirty="0" smtClean="0">
                <a:ea typeface="ＭＳ Ｐゴシック" pitchFamily="34" charset="-128"/>
              </a:rPr>
              <a:t> (</a:t>
            </a:r>
            <a:r>
              <a:rPr lang="en-US" sz="1800" dirty="0" err="1" smtClean="0">
                <a:ea typeface="ＭＳ Ｐゴシック" pitchFamily="34" charset="-128"/>
              </a:rPr>
              <a:t>M.Sc</a:t>
            </a:r>
            <a:r>
              <a:rPr lang="en-US" sz="1800" dirty="0" smtClean="0">
                <a:ea typeface="ＭＳ Ｐゴシック" pitchFamily="34" charset="-128"/>
              </a:rPr>
              <a:t> Thesis). Tampere University of Technology, Tampere. DOI: </a:t>
            </a:r>
            <a:r>
              <a:rPr lang="en-US" sz="1800" dirty="0">
                <a:ea typeface="ＭＳ Ｐゴシック" pitchFamily="34" charset="-128"/>
                <a:hlinkClick r:id="rId3"/>
              </a:rPr>
              <a:t>http://</a:t>
            </a:r>
            <a:r>
              <a:rPr lang="en-US" sz="1800" dirty="0" smtClean="0">
                <a:ea typeface="ＭＳ Ｐゴシック" pitchFamily="34" charset="-128"/>
                <a:hlinkClick r:id="rId3"/>
              </a:rPr>
              <a:t>urn.fi/URN:NBN:fi:tty-201401281062</a:t>
            </a:r>
            <a:endParaRPr lang="en-US" sz="1800" dirty="0" smtClean="0">
              <a:ea typeface="ＭＳ Ｐゴシック" pitchFamily="34" charset="-128"/>
            </a:endParaRPr>
          </a:p>
          <a:p>
            <a:pPr marL="0" indent="0">
              <a:buNone/>
            </a:pPr>
            <a:endParaRPr lang="en-US" sz="1800" dirty="0">
              <a:ea typeface="ＭＳ Ｐゴシック" pitchFamily="34" charset="-128"/>
            </a:endParaRPr>
          </a:p>
          <a:p>
            <a:pPr marL="0" indent="0">
              <a:buNone/>
            </a:pPr>
            <a:r>
              <a:rPr lang="en-US" sz="1800" dirty="0" smtClean="0">
                <a:ea typeface="ＭＳ Ｐゴシック" pitchFamily="34" charset="-128"/>
              </a:rPr>
              <a:t>Further information on SGEM research </a:t>
            </a:r>
            <a:r>
              <a:rPr lang="en-US" sz="1800" dirty="0" err="1" smtClean="0">
                <a:ea typeface="ＭＳ Ｐゴシック" pitchFamily="34" charset="-128"/>
              </a:rPr>
              <a:t>programme</a:t>
            </a:r>
            <a:r>
              <a:rPr lang="en-US" sz="1800" dirty="0" smtClean="0">
                <a:ea typeface="ＭＳ Ｐゴシック" pitchFamily="34" charset="-128"/>
              </a:rPr>
              <a:t>, </a:t>
            </a:r>
            <a:r>
              <a:rPr lang="en-US" sz="1800" dirty="0" smtClean="0">
                <a:ea typeface="ＭＳ Ｐゴシック" pitchFamily="34" charset="-128"/>
                <a:hlinkClick r:id="rId4"/>
              </a:rPr>
              <a:t>http://</a:t>
            </a:r>
            <a:r>
              <a:rPr lang="en-US" sz="1800" dirty="0" smtClean="0">
                <a:ea typeface="ＭＳ Ｐゴシック" pitchFamily="34" charset="-128"/>
                <a:hlinkClick r:id="rId4"/>
              </a:rPr>
              <a:t>www.cleen.fi/en/sgem</a:t>
            </a:r>
            <a:r>
              <a:rPr lang="en-US" sz="1800" dirty="0" smtClean="0">
                <a:ea typeface="ＭＳ Ｐゴシック" pitchFamily="34" charset="-128"/>
              </a:rPr>
              <a:t> </a:t>
            </a:r>
            <a:endParaRPr lang="en-US" sz="1800" dirty="0" smtClean="0">
              <a:ea typeface="ＭＳ Ｐゴシック" pitchFamily="34" charset="-128"/>
            </a:endParaRPr>
          </a:p>
        </p:txBody>
      </p:sp>
      <p:sp>
        <p:nvSpPr>
          <p:cNvPr id="11266" name="Title 8"/>
          <p:cNvSpPr>
            <a:spLocks noGrp="1"/>
          </p:cNvSpPr>
          <p:nvPr>
            <p:ph type="title"/>
          </p:nvPr>
        </p:nvSpPr>
        <p:spPr/>
        <p:txBody>
          <a:bodyPr/>
          <a:lstStyle/>
          <a:p>
            <a:pPr eaLnBrk="1" hangingPunct="1"/>
            <a:r>
              <a:rPr lang="en-US" dirty="0" smtClean="0">
                <a:latin typeface="Arial" pitchFamily="34" charset="0"/>
                <a:ea typeface="ＭＳ Ｐゴシック" pitchFamily="34" charset="-128"/>
              </a:rPr>
              <a:t>Table of Contents</a:t>
            </a:r>
          </a:p>
        </p:txBody>
      </p:sp>
      <p:sp>
        <p:nvSpPr>
          <p:cNvPr id="4" name="Date Placeholder 3"/>
          <p:cNvSpPr>
            <a:spLocks noGrp="1"/>
          </p:cNvSpPr>
          <p:nvPr>
            <p:ph type="dt" sz="half" idx="10"/>
          </p:nvPr>
        </p:nvSpPr>
        <p:spPr/>
        <p:txBody>
          <a:bodyPr/>
          <a:lstStyle/>
          <a:p>
            <a:pPr>
              <a:defRPr/>
            </a:pPr>
            <a:fld id="{83896940-52AC-4CB2-A75B-266B8E8341E7}" type="datetime3">
              <a:rPr lang="en-US" smtClean="0"/>
              <a:t>7 February 2014</a:t>
            </a:fld>
            <a:endParaRPr lang="fi-FI"/>
          </a:p>
        </p:txBody>
      </p:sp>
      <p:sp>
        <p:nvSpPr>
          <p:cNvPr id="2" name="Footer Placeholder 1"/>
          <p:cNvSpPr>
            <a:spLocks noGrp="1"/>
          </p:cNvSpPr>
          <p:nvPr>
            <p:ph type="ftr" sz="quarter" idx="11"/>
          </p:nvPr>
        </p:nvSpPr>
        <p:spPr/>
        <p:txBody>
          <a:bodyPr/>
          <a:lstStyle/>
          <a:p>
            <a:pPr>
              <a:defRPr/>
            </a:pPr>
            <a:r>
              <a:rPr lang="en-US" dirty="0" smtClean="0"/>
              <a:t>Business Ecosystem View on Demand Response</a:t>
            </a:r>
          </a:p>
        </p:txBody>
      </p:sp>
      <p:sp>
        <p:nvSpPr>
          <p:cNvPr id="3" name="Slide Number Placeholder 2"/>
          <p:cNvSpPr>
            <a:spLocks noGrp="1"/>
          </p:cNvSpPr>
          <p:nvPr>
            <p:ph type="sldNum" sz="quarter" idx="12"/>
          </p:nvPr>
        </p:nvSpPr>
        <p:spPr/>
        <p:txBody>
          <a:bodyPr/>
          <a:lstStyle/>
          <a:p>
            <a:fld id="{828EA8DE-EC82-4A65-99A5-4C623AB2B122}" type="slidenum">
              <a:rPr lang="en-US" smtClean="0"/>
              <a:pPr/>
              <a:t>4</a:t>
            </a:fld>
            <a:endParaRPr lang="en-US" sz="9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In </a:t>
            </a:r>
            <a:r>
              <a:rPr lang="en-US" dirty="0" smtClean="0"/>
              <a:t>the </a:t>
            </a:r>
            <a:r>
              <a:rPr lang="en-US" dirty="0"/>
              <a:t>study, qualitative research methodology was employed such that multiple DR ecosystem cases were examined through the implementation of focus group discussions</a:t>
            </a:r>
            <a:r>
              <a:rPr lang="en-US" dirty="0" smtClean="0"/>
              <a:t>.</a:t>
            </a:r>
          </a:p>
          <a:p>
            <a:r>
              <a:rPr lang="en-US" dirty="0"/>
              <a:t>The emphasis here was put more on the ecosystem framework and how this particular framework mirrors the opportunities and threats surrounding the potentially </a:t>
            </a:r>
            <a:r>
              <a:rPr lang="en-US" dirty="0" smtClean="0"/>
              <a:t>emerging </a:t>
            </a:r>
            <a:r>
              <a:rPr lang="en-US" dirty="0"/>
              <a:t>DR </a:t>
            </a:r>
            <a:r>
              <a:rPr lang="en-US" dirty="0" smtClean="0"/>
              <a:t>services in the Nordic countries and Finland.</a:t>
            </a:r>
          </a:p>
          <a:p>
            <a:pPr lvl="1"/>
            <a:r>
              <a:rPr lang="en-US" dirty="0" smtClean="0"/>
              <a:t>In other word, I do not take a stand on whether the frame is the most feasible one in this field or not.</a:t>
            </a:r>
          </a:p>
          <a:p>
            <a:r>
              <a:rPr lang="en-US" dirty="0" smtClean="0"/>
              <a:t>I adopt the Adner’s view, according to which a framework generally “presents </a:t>
            </a:r>
            <a:r>
              <a:rPr lang="en-US" dirty="0"/>
              <a:t>elements and relationships that provide a grammar for the debate” (2006, p. 106). </a:t>
            </a:r>
          </a:p>
        </p:txBody>
      </p:sp>
      <p:sp>
        <p:nvSpPr>
          <p:cNvPr id="6" name="Title 5"/>
          <p:cNvSpPr>
            <a:spLocks noGrp="1"/>
          </p:cNvSpPr>
          <p:nvPr>
            <p:ph type="title"/>
          </p:nvPr>
        </p:nvSpPr>
        <p:spPr/>
        <p:txBody>
          <a:bodyPr/>
          <a:lstStyle/>
          <a:p>
            <a:r>
              <a:rPr lang="en-US" dirty="0" smtClean="0"/>
              <a:t>Research Method and Strategy</a:t>
            </a:r>
            <a:endParaRPr lang="en-US" dirty="0"/>
          </a:p>
        </p:txBody>
      </p:sp>
      <p:sp>
        <p:nvSpPr>
          <p:cNvPr id="5" name="Date Placeholder 4"/>
          <p:cNvSpPr>
            <a:spLocks noGrp="1"/>
          </p:cNvSpPr>
          <p:nvPr>
            <p:ph type="dt" sz="half" idx="10"/>
          </p:nvPr>
        </p:nvSpPr>
        <p:spPr/>
        <p:txBody>
          <a:bodyPr/>
          <a:lstStyle/>
          <a:p>
            <a:pPr>
              <a:defRPr/>
            </a:pPr>
            <a:fld id="{F462C8F9-DE13-424F-B636-5E0B4A47EBE9}" type="datetime3">
              <a:rPr lang="en-US" smtClean="0"/>
              <a:t>7 February 2014</a:t>
            </a:fld>
            <a:endParaRPr lang="fi-FI"/>
          </a:p>
        </p:txBody>
      </p:sp>
      <p:sp>
        <p:nvSpPr>
          <p:cNvPr id="3" name="Footer Placeholder 2"/>
          <p:cNvSpPr>
            <a:spLocks noGrp="1"/>
          </p:cNvSpPr>
          <p:nvPr>
            <p:ph type="ftr" sz="quarter" idx="11"/>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2"/>
          </p:nvPr>
        </p:nvSpPr>
        <p:spPr/>
        <p:txBody>
          <a:bodyPr/>
          <a:lstStyle/>
          <a:p>
            <a:fld id="{0EA963C8-11D8-4F13-A9A2-CBA6147ACE89}" type="slidenum">
              <a:rPr lang="en-US" smtClean="0"/>
              <a:pPr/>
              <a:t>40</a:t>
            </a:fld>
            <a:endParaRPr lang="en-US" sz="900"/>
          </a:p>
        </p:txBody>
      </p:sp>
    </p:spTree>
    <p:extLst>
      <p:ext uri="{BB962C8B-B14F-4D97-AF65-F5344CB8AC3E}">
        <p14:creationId xmlns:p14="http://schemas.microsoft.com/office/powerpoint/2010/main" val="32245816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material used to accomplish this research comprises literature review and workshops under SGEM </a:t>
            </a:r>
            <a:r>
              <a:rPr lang="en-US" dirty="0" smtClean="0"/>
              <a:t>organization.</a:t>
            </a:r>
          </a:p>
          <a:p>
            <a:pPr lvl="1"/>
            <a:r>
              <a:rPr lang="en-US" dirty="0"/>
              <a:t>The literature provides a theoretical foundation for the electricity markets as </a:t>
            </a:r>
            <a:r>
              <a:rPr lang="en-US" dirty="0" smtClean="0"/>
              <a:t>a whole </a:t>
            </a:r>
            <a:r>
              <a:rPr lang="en-US" dirty="0"/>
              <a:t>and DR in particular as well as the business ecosystem framework contributing this study</a:t>
            </a:r>
            <a:r>
              <a:rPr lang="en-US" dirty="0" smtClean="0"/>
              <a:t>.</a:t>
            </a:r>
          </a:p>
          <a:p>
            <a:pPr lvl="1"/>
            <a:r>
              <a:rPr lang="en-US" dirty="0" smtClean="0"/>
              <a:t>Workshops provided professional views on this particular matter.</a:t>
            </a:r>
          </a:p>
          <a:p>
            <a:r>
              <a:rPr lang="en-US" dirty="0" smtClean="0"/>
              <a:t>DR workshop in Vantaa on 28</a:t>
            </a:r>
            <a:r>
              <a:rPr lang="en-US" baseline="30000" dirty="0" smtClean="0"/>
              <a:t>th</a:t>
            </a:r>
            <a:r>
              <a:rPr lang="en-US" dirty="0" smtClean="0"/>
              <a:t> October, 2013 provided the main empirical contribution to the study.</a:t>
            </a:r>
          </a:p>
          <a:p>
            <a:pPr lvl="1"/>
            <a:r>
              <a:rPr lang="en-US" dirty="0"/>
              <a:t>The workshop included an in-depth focus group discussion concentrating on DR business aspects, specifically business ecosystems.</a:t>
            </a:r>
          </a:p>
        </p:txBody>
      </p:sp>
      <p:sp>
        <p:nvSpPr>
          <p:cNvPr id="3" name="Title 2"/>
          <p:cNvSpPr>
            <a:spLocks noGrp="1"/>
          </p:cNvSpPr>
          <p:nvPr>
            <p:ph type="title"/>
          </p:nvPr>
        </p:nvSpPr>
        <p:spPr/>
        <p:txBody>
          <a:bodyPr/>
          <a:lstStyle/>
          <a:p>
            <a:r>
              <a:rPr lang="en-US" dirty="0" smtClean="0"/>
              <a:t>Research Material</a:t>
            </a:r>
            <a:endParaRPr lang="en-US" dirty="0"/>
          </a:p>
        </p:txBody>
      </p:sp>
      <p:sp>
        <p:nvSpPr>
          <p:cNvPr id="4" name="Date Placeholder 3"/>
          <p:cNvSpPr>
            <a:spLocks noGrp="1"/>
          </p:cNvSpPr>
          <p:nvPr>
            <p:ph type="dt" sz="half" idx="10"/>
          </p:nvPr>
        </p:nvSpPr>
        <p:spPr/>
        <p:txBody>
          <a:bodyPr/>
          <a:lstStyle/>
          <a:p>
            <a:pPr>
              <a:defRPr/>
            </a:pPr>
            <a:fld id="{3259B085-5781-43D3-A356-E3C797E8EF3E}"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41</a:t>
            </a:fld>
            <a:endParaRPr lang="en-US" sz="900"/>
          </a:p>
        </p:txBody>
      </p:sp>
    </p:spTree>
    <p:extLst>
      <p:ext uri="{BB962C8B-B14F-4D97-AF65-F5344CB8AC3E}">
        <p14:creationId xmlns:p14="http://schemas.microsoft.com/office/powerpoint/2010/main" val="9291069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37786341"/>
              </p:ext>
            </p:extLst>
          </p:nvPr>
        </p:nvGraphicFramePr>
        <p:xfrm>
          <a:off x="914400" y="1583795"/>
          <a:ext cx="7315200" cy="4790304"/>
        </p:xfrm>
        <a:graphic>
          <a:graphicData uri="http://schemas.openxmlformats.org/drawingml/2006/table">
            <a:tbl>
              <a:tblPr firstRow="1" firstCol="1" bandRow="1">
                <a:tableStyleId>{C083E6E3-FA7D-4D7B-A595-EF9225AFEA82}</a:tableStyleId>
              </a:tblPr>
              <a:tblGrid>
                <a:gridCol w="484266"/>
                <a:gridCol w="1120689"/>
                <a:gridCol w="2039478"/>
                <a:gridCol w="1836115"/>
                <a:gridCol w="1834652"/>
              </a:tblGrid>
              <a:tr h="0">
                <a:tc>
                  <a:txBody>
                    <a:bodyPr/>
                    <a:lstStyle/>
                    <a:p>
                      <a:pPr algn="r">
                        <a:lnSpc>
                          <a:spcPct val="120000"/>
                        </a:lnSpc>
                        <a:spcBef>
                          <a:spcPts val="600"/>
                        </a:spcBef>
                        <a:spcAft>
                          <a:spcPts val="600"/>
                        </a:spcAft>
                        <a:tabLst>
                          <a:tab pos="226695" algn="l"/>
                        </a:tabLst>
                      </a:pPr>
                      <a:r>
                        <a:rPr lang="en-US" sz="1100" dirty="0">
                          <a:effectLst/>
                        </a:rPr>
                        <a:t> </a:t>
                      </a:r>
                      <a:endParaRPr lang="en-US" sz="1600" dirty="0">
                        <a:effectLst/>
                        <a:latin typeface="Times New Roman"/>
                        <a:ea typeface="Times New Roman"/>
                      </a:endParaRPr>
                    </a:p>
                  </a:txBody>
                  <a:tcPr marL="68580" marR="68580" marT="36000" marB="36000"/>
                </a:tc>
                <a:tc>
                  <a:txBody>
                    <a:bodyPr/>
                    <a:lstStyle/>
                    <a:p>
                      <a:pPr algn="l">
                        <a:lnSpc>
                          <a:spcPct val="120000"/>
                        </a:lnSpc>
                        <a:spcBef>
                          <a:spcPts val="600"/>
                        </a:spcBef>
                        <a:spcAft>
                          <a:spcPts val="600"/>
                        </a:spcAft>
                        <a:tabLst>
                          <a:tab pos="226695" algn="l"/>
                        </a:tabLst>
                      </a:pPr>
                      <a:r>
                        <a:rPr lang="en-US" sz="1100">
                          <a:effectLst/>
                        </a:rPr>
                        <a:t>Contributor</a:t>
                      </a:r>
                      <a:endParaRPr lang="en-US" sz="1600">
                        <a:effectLst/>
                        <a:latin typeface="Times New Roman"/>
                        <a:ea typeface="Times New Roman"/>
                      </a:endParaRPr>
                    </a:p>
                  </a:txBody>
                  <a:tcPr marL="68580" marR="68580" marT="36000" marB="36000"/>
                </a:tc>
                <a:tc>
                  <a:txBody>
                    <a:bodyPr/>
                    <a:lstStyle/>
                    <a:p>
                      <a:pPr algn="l">
                        <a:lnSpc>
                          <a:spcPct val="120000"/>
                        </a:lnSpc>
                        <a:spcBef>
                          <a:spcPts val="600"/>
                        </a:spcBef>
                        <a:spcAft>
                          <a:spcPts val="600"/>
                        </a:spcAft>
                        <a:tabLst>
                          <a:tab pos="226695" algn="l"/>
                        </a:tabLst>
                      </a:pPr>
                      <a:r>
                        <a:rPr lang="en-US" sz="1100">
                          <a:effectLst/>
                        </a:rPr>
                        <a:t>Education</a:t>
                      </a:r>
                      <a:endParaRPr lang="en-US" sz="1600">
                        <a:effectLst/>
                        <a:latin typeface="Times New Roman"/>
                        <a:ea typeface="Times New Roman"/>
                      </a:endParaRPr>
                    </a:p>
                  </a:txBody>
                  <a:tcPr marL="68580" marR="68580" marT="36000" marB="36000"/>
                </a:tc>
                <a:tc>
                  <a:txBody>
                    <a:bodyPr/>
                    <a:lstStyle/>
                    <a:p>
                      <a:pPr algn="l">
                        <a:lnSpc>
                          <a:spcPct val="120000"/>
                        </a:lnSpc>
                        <a:spcBef>
                          <a:spcPts val="600"/>
                        </a:spcBef>
                        <a:spcAft>
                          <a:spcPts val="600"/>
                        </a:spcAft>
                        <a:tabLst>
                          <a:tab pos="226695" algn="l"/>
                        </a:tabLst>
                      </a:pPr>
                      <a:r>
                        <a:rPr lang="en-US" sz="1100">
                          <a:effectLst/>
                        </a:rPr>
                        <a:t>Affiliation</a:t>
                      </a:r>
                      <a:endParaRPr lang="en-US" sz="1600">
                        <a:effectLst/>
                        <a:latin typeface="Times New Roman"/>
                        <a:ea typeface="Times New Roman"/>
                      </a:endParaRPr>
                    </a:p>
                  </a:txBody>
                  <a:tcPr marL="68580" marR="68580" marT="36000" marB="36000"/>
                </a:tc>
                <a:tc>
                  <a:txBody>
                    <a:bodyPr/>
                    <a:lstStyle/>
                    <a:p>
                      <a:pPr algn="l">
                        <a:lnSpc>
                          <a:spcPct val="120000"/>
                        </a:lnSpc>
                        <a:spcBef>
                          <a:spcPts val="600"/>
                        </a:spcBef>
                        <a:spcAft>
                          <a:spcPts val="600"/>
                        </a:spcAft>
                        <a:tabLst>
                          <a:tab pos="226695" algn="l"/>
                        </a:tabLst>
                      </a:pPr>
                      <a:r>
                        <a:rPr lang="en-US" sz="1100" dirty="0">
                          <a:effectLst/>
                        </a:rPr>
                        <a:t>Title</a:t>
                      </a:r>
                      <a:endParaRPr lang="en-US" sz="1600" dirty="0">
                        <a:effectLst/>
                        <a:latin typeface="Times New Roman"/>
                        <a:ea typeface="Times New Roman"/>
                      </a:endParaRPr>
                    </a:p>
                  </a:txBody>
                  <a:tcPr marL="68580" marR="68580" marT="36000" marB="3600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Alfa</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Ph.D.</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Research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dirty="0">
                          <a:effectLst/>
                        </a:rPr>
                        <a:t>Associate professor</a:t>
                      </a:r>
                      <a:endParaRPr lang="en-US" sz="1600" dirty="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Bravo</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Ph.D.</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Research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Professor</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Charlie</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M.B.A. &amp; Ph.D. student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Utility (U.S.A.) / Research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Smart grid executive</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Delta</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Ph.D. student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Research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Research assistant</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Echo</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EM service provider</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Application specialist</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Foxtrot</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Technology</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Project engineer</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Golf</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Research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Research scientist</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Hotel</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Technology</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India</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DSO</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Development engineer</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Juliett</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E.M.B.A.</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EM service provider</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Development director</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Kilo</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Supplier</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Development engineer</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Lima</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Ph.D.</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Technology</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Managing director</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Mike</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Ph.D.</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Research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Senior research scientist</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November</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TSO</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Manager, R&amp;D</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Oscar</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 (Tech.)</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Construction</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Project engineer</a:t>
                      </a:r>
                      <a:endParaRPr lang="en-US" sz="1600">
                        <a:effectLst/>
                        <a:latin typeface="Times New Roman"/>
                        <a:ea typeface="Times New Roman"/>
                      </a:endParaRPr>
                    </a:p>
                  </a:txBody>
                  <a:tcPr marL="68580" marR="68580" marT="0" marB="0"/>
                </a:tc>
              </a:tr>
              <a:tr h="0">
                <a:tc>
                  <a:txBody>
                    <a:bodyPr/>
                    <a:lstStyle/>
                    <a:p>
                      <a:pPr algn="r">
                        <a:spcAft>
                          <a:spcPts val="600"/>
                        </a:spcAft>
                      </a:pPr>
                      <a:r>
                        <a:rPr lang="en-US" sz="1800">
                          <a:effectLst/>
                        </a:rPr>
                        <a:t> </a:t>
                      </a:r>
                      <a:endParaRPr lang="en-US" sz="1100">
                        <a:effectLst/>
                        <a:latin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Papa</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M.Sc.</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a:effectLst/>
                        </a:rPr>
                        <a:t>Technology</a:t>
                      </a:r>
                      <a:endParaRPr lang="en-US" sz="1600">
                        <a:effectLst/>
                        <a:latin typeface="Times New Roman"/>
                        <a:ea typeface="Times New Roman"/>
                      </a:endParaRPr>
                    </a:p>
                  </a:txBody>
                  <a:tcPr marL="68580" marR="68580" marT="0" marB="0"/>
                </a:tc>
                <a:tc>
                  <a:txBody>
                    <a:bodyPr/>
                    <a:lstStyle/>
                    <a:p>
                      <a:pPr algn="l">
                        <a:lnSpc>
                          <a:spcPct val="120000"/>
                        </a:lnSpc>
                        <a:spcAft>
                          <a:spcPts val="600"/>
                        </a:spcAft>
                        <a:tabLst>
                          <a:tab pos="226695" algn="l"/>
                        </a:tabLst>
                      </a:pPr>
                      <a:r>
                        <a:rPr lang="en-US" sz="1100" dirty="0">
                          <a:effectLst/>
                        </a:rPr>
                        <a:t>Chief technology officer</a:t>
                      </a:r>
                      <a:endParaRPr lang="en-US" sz="1600" dirty="0">
                        <a:effectLst/>
                        <a:latin typeface="Times New Roman"/>
                        <a:ea typeface="Times New Roman"/>
                      </a:endParaRPr>
                    </a:p>
                  </a:txBody>
                  <a:tcPr marL="68580" marR="68580" marT="0" marB="0"/>
                </a:tc>
              </a:tr>
            </a:tbl>
          </a:graphicData>
        </a:graphic>
      </p:graphicFrame>
      <p:sp>
        <p:nvSpPr>
          <p:cNvPr id="3" name="Title 2"/>
          <p:cNvSpPr>
            <a:spLocks noGrp="1"/>
          </p:cNvSpPr>
          <p:nvPr>
            <p:ph type="title"/>
          </p:nvPr>
        </p:nvSpPr>
        <p:spPr/>
        <p:txBody>
          <a:bodyPr/>
          <a:lstStyle/>
          <a:p>
            <a:r>
              <a:rPr lang="en-US" dirty="0" smtClean="0"/>
              <a:t>Workshop Participants</a:t>
            </a:r>
            <a:endParaRPr lang="en-US" dirty="0"/>
          </a:p>
        </p:txBody>
      </p:sp>
      <p:sp>
        <p:nvSpPr>
          <p:cNvPr id="4" name="Date Placeholder 3"/>
          <p:cNvSpPr>
            <a:spLocks noGrp="1"/>
          </p:cNvSpPr>
          <p:nvPr>
            <p:ph type="dt" sz="half" idx="10"/>
          </p:nvPr>
        </p:nvSpPr>
        <p:spPr/>
        <p:txBody>
          <a:bodyPr/>
          <a:lstStyle/>
          <a:p>
            <a:pPr>
              <a:defRPr/>
            </a:pPr>
            <a:fld id="{F16322DE-88F1-43BD-A6D7-B0C3256AD0C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42</a:t>
            </a:fld>
            <a:endParaRPr lang="en-US" sz="900"/>
          </a:p>
        </p:txBody>
      </p:sp>
    </p:spTree>
    <p:extLst>
      <p:ext uri="{BB962C8B-B14F-4D97-AF65-F5344CB8AC3E}">
        <p14:creationId xmlns:p14="http://schemas.microsoft.com/office/powerpoint/2010/main" val="37271776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Response Ecosystem</a:t>
            </a:r>
            <a:endParaRPr lang="en-US" dirty="0"/>
          </a:p>
        </p:txBody>
      </p:sp>
      <p:sp>
        <p:nvSpPr>
          <p:cNvPr id="3" name="Footer Placeholder 2"/>
          <p:cNvSpPr>
            <a:spLocks noGrp="1"/>
          </p:cNvSpPr>
          <p:nvPr>
            <p:ph type="ftr" sz="quarter" idx="10"/>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1"/>
          </p:nvPr>
        </p:nvSpPr>
        <p:spPr/>
        <p:txBody>
          <a:bodyPr/>
          <a:lstStyle/>
          <a:p>
            <a:fld id="{0EA963C8-11D8-4F13-A9A2-CBA6147ACE89}" type="slidenum">
              <a:rPr lang="en-US" smtClean="0"/>
              <a:pPr/>
              <a:t>43</a:t>
            </a:fld>
            <a:endParaRPr lang="en-US" sz="900"/>
          </a:p>
        </p:txBody>
      </p:sp>
      <p:sp>
        <p:nvSpPr>
          <p:cNvPr id="5" name="Date Placeholder 4"/>
          <p:cNvSpPr>
            <a:spLocks noGrp="1"/>
          </p:cNvSpPr>
          <p:nvPr>
            <p:ph type="dt" sz="half" idx="12"/>
          </p:nvPr>
        </p:nvSpPr>
        <p:spPr/>
        <p:txBody>
          <a:bodyPr/>
          <a:lstStyle/>
          <a:p>
            <a:pPr>
              <a:defRPr/>
            </a:pPr>
            <a:fld id="{DED76AB8-A8D6-4176-8259-41B4518E5B2F}" type="datetime3">
              <a:rPr lang="en-US" smtClean="0"/>
              <a:t>7 February 2014</a:t>
            </a:fld>
            <a:endParaRPr lang="fi-FI"/>
          </a:p>
        </p:txBody>
      </p:sp>
    </p:spTree>
    <p:extLst>
      <p:ext uri="{BB962C8B-B14F-4D97-AF65-F5344CB8AC3E}">
        <p14:creationId xmlns:p14="http://schemas.microsoft.com/office/powerpoint/2010/main" val="36325524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next slide presents the value blueprint of electricity supply ecosystem as it stands.</a:t>
            </a:r>
          </a:p>
          <a:p>
            <a:r>
              <a:rPr lang="en-US" dirty="0" smtClean="0"/>
              <a:t>This value blueprint is perceived as given—as an initial value blueprint on which to build.</a:t>
            </a:r>
          </a:p>
          <a:p>
            <a:r>
              <a:rPr lang="en-US" dirty="0" smtClean="0"/>
              <a:t>The value blueprint is presented using a swimlane representation that I created during the project.</a:t>
            </a:r>
          </a:p>
          <a:p>
            <a:pPr lvl="1"/>
            <a:r>
              <a:rPr lang="en-US" dirty="0" smtClean="0"/>
              <a:t>The swimlane value blueprint aims at facilitating the interpretation of the ecosystem concept by showing more clearly the roles of different elements.</a:t>
            </a:r>
          </a:p>
          <a:p>
            <a:r>
              <a:rPr lang="en-US" dirty="0" smtClean="0"/>
              <a:t>The ecosystem shows electricity retail as the focal element, which is complemented with the balancing market and electricity distribution.</a:t>
            </a:r>
            <a:endParaRPr lang="en-US" dirty="0"/>
          </a:p>
        </p:txBody>
      </p:sp>
      <p:sp>
        <p:nvSpPr>
          <p:cNvPr id="3" name="Title 2"/>
          <p:cNvSpPr>
            <a:spLocks noGrp="1"/>
          </p:cNvSpPr>
          <p:nvPr>
            <p:ph type="title"/>
          </p:nvPr>
        </p:nvSpPr>
        <p:spPr/>
        <p:txBody>
          <a:bodyPr/>
          <a:lstStyle/>
          <a:p>
            <a:r>
              <a:rPr lang="en-US" dirty="0" smtClean="0"/>
              <a:t>To Begin With…</a:t>
            </a:r>
            <a:endParaRPr lang="en-US" dirty="0"/>
          </a:p>
        </p:txBody>
      </p:sp>
      <p:sp>
        <p:nvSpPr>
          <p:cNvPr id="4" name="Date Placeholder 3"/>
          <p:cNvSpPr>
            <a:spLocks noGrp="1"/>
          </p:cNvSpPr>
          <p:nvPr>
            <p:ph type="dt" sz="half" idx="10"/>
          </p:nvPr>
        </p:nvSpPr>
        <p:spPr/>
        <p:txBody>
          <a:bodyPr/>
          <a:lstStyle/>
          <a:p>
            <a:pPr>
              <a:defRPr/>
            </a:pPr>
            <a:fld id="{2E6615F6-CDBA-455E-B7B3-226DAF1BFD12}"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44</a:t>
            </a:fld>
            <a:endParaRPr lang="en-US" sz="900"/>
          </a:p>
        </p:txBody>
      </p:sp>
    </p:spTree>
    <p:extLst>
      <p:ext uri="{BB962C8B-B14F-4D97-AF65-F5344CB8AC3E}">
        <p14:creationId xmlns:p14="http://schemas.microsoft.com/office/powerpoint/2010/main" val="5856467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Electricity Supply Ecosystem</a:t>
            </a:r>
            <a:endParaRPr lang="en-US" dirty="0"/>
          </a:p>
        </p:txBody>
      </p:sp>
      <p:sp>
        <p:nvSpPr>
          <p:cNvPr id="5" name="Date Placeholder 4"/>
          <p:cNvSpPr>
            <a:spLocks noGrp="1"/>
          </p:cNvSpPr>
          <p:nvPr>
            <p:ph type="dt" sz="half" idx="10"/>
          </p:nvPr>
        </p:nvSpPr>
        <p:spPr/>
        <p:txBody>
          <a:bodyPr/>
          <a:lstStyle/>
          <a:p>
            <a:pPr>
              <a:defRPr/>
            </a:pPr>
            <a:fld id="{5653FBE8-F0E5-4A10-9A20-A82956F24B60}" type="datetime3">
              <a:rPr lang="en-US" smtClean="0"/>
              <a:t>7 February 2014</a:t>
            </a:fld>
            <a:endParaRPr lang="fi-FI"/>
          </a:p>
        </p:txBody>
      </p:sp>
      <p:sp>
        <p:nvSpPr>
          <p:cNvPr id="3" name="Footer Placeholder 2"/>
          <p:cNvSpPr>
            <a:spLocks noGrp="1"/>
          </p:cNvSpPr>
          <p:nvPr>
            <p:ph type="ftr" sz="quarter" idx="11"/>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2"/>
          </p:nvPr>
        </p:nvSpPr>
        <p:spPr/>
        <p:txBody>
          <a:bodyPr/>
          <a:lstStyle/>
          <a:p>
            <a:fld id="{0EA963C8-11D8-4F13-A9A2-CBA6147ACE89}" type="slidenum">
              <a:rPr lang="en-US" smtClean="0"/>
              <a:pPr/>
              <a:t>45</a:t>
            </a:fld>
            <a:endParaRPr lang="en-US" sz="90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314" name="Picture 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1188" y="1591825"/>
            <a:ext cx="538162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2900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From the start, the DR ecosystem has been perceived as an ecosystem problem, in which multiple elements need to come together to enable the value proposition</a:t>
            </a:r>
            <a:r>
              <a:rPr lang="en-US" dirty="0" smtClean="0"/>
              <a:t>.</a:t>
            </a:r>
          </a:p>
          <a:p>
            <a:pPr lvl="1"/>
            <a:r>
              <a:rPr lang="en-US" dirty="0" smtClean="0"/>
              <a:t>See the figure on the previous slide; where to put DR service and how will the ecosystem converge from that point onward?</a:t>
            </a:r>
          </a:p>
          <a:p>
            <a:r>
              <a:rPr lang="en-US" dirty="0" smtClean="0"/>
              <a:t>Electricity is not an integrated </a:t>
            </a:r>
            <a:r>
              <a:rPr lang="en-US" dirty="0"/>
              <a:t>product anymore, but the commodity and the service must be treated as segregated offers (</a:t>
            </a:r>
            <a:r>
              <a:rPr lang="en-US" dirty="0" err="1"/>
              <a:t>Roggenkamp</a:t>
            </a:r>
            <a:r>
              <a:rPr lang="en-US" dirty="0"/>
              <a:t> &amp; </a:t>
            </a:r>
            <a:r>
              <a:rPr lang="en-US" dirty="0" err="1"/>
              <a:t>Boisseleau</a:t>
            </a:r>
            <a:r>
              <a:rPr lang="en-US" dirty="0"/>
              <a:t>, 2005</a:t>
            </a:r>
            <a:r>
              <a:rPr lang="en-US" dirty="0" smtClean="0"/>
              <a:t>).</a:t>
            </a:r>
          </a:p>
          <a:p>
            <a:pPr lvl="1"/>
            <a:r>
              <a:rPr lang="en-US" dirty="0" smtClean="0"/>
              <a:t>However, neither can be neglected.</a:t>
            </a:r>
          </a:p>
          <a:p>
            <a:r>
              <a:rPr lang="en-US" dirty="0" smtClean="0"/>
              <a:t>The thesis emphasis primarily on supplier as being the end customer because DR is not concerned as system </a:t>
            </a:r>
            <a:r>
              <a:rPr lang="en-US" dirty="0"/>
              <a:t>operation (EMV </a:t>
            </a:r>
            <a:r>
              <a:rPr lang="en-US" dirty="0" err="1"/>
              <a:t>Dnro</a:t>
            </a:r>
            <a:r>
              <a:rPr lang="en-US" dirty="0"/>
              <a:t> 592/421/2013).</a:t>
            </a:r>
            <a:endParaRPr lang="en-US" dirty="0" smtClean="0"/>
          </a:p>
          <a:p>
            <a:pPr lvl="1"/>
            <a:r>
              <a:rPr lang="en-US" dirty="0" smtClean="0"/>
              <a:t>However, DSO’s interests, too, are clearly kept in mind.</a:t>
            </a:r>
            <a:endParaRPr lang="en-US" dirty="0"/>
          </a:p>
        </p:txBody>
      </p:sp>
      <p:sp>
        <p:nvSpPr>
          <p:cNvPr id="6" name="Title 5"/>
          <p:cNvSpPr>
            <a:spLocks noGrp="1"/>
          </p:cNvSpPr>
          <p:nvPr>
            <p:ph type="title"/>
          </p:nvPr>
        </p:nvSpPr>
        <p:spPr/>
        <p:txBody>
          <a:bodyPr/>
          <a:lstStyle/>
          <a:p>
            <a:r>
              <a:rPr lang="en-US" dirty="0" smtClean="0"/>
              <a:t>Demand Response Ecosystems</a:t>
            </a:r>
            <a:endParaRPr lang="en-US" dirty="0"/>
          </a:p>
        </p:txBody>
      </p:sp>
      <p:sp>
        <p:nvSpPr>
          <p:cNvPr id="5" name="Date Placeholder 4"/>
          <p:cNvSpPr>
            <a:spLocks noGrp="1"/>
          </p:cNvSpPr>
          <p:nvPr>
            <p:ph type="dt" sz="half" idx="10"/>
          </p:nvPr>
        </p:nvSpPr>
        <p:spPr/>
        <p:txBody>
          <a:bodyPr/>
          <a:lstStyle/>
          <a:p>
            <a:pPr>
              <a:defRPr/>
            </a:pPr>
            <a:fld id="{80720CF3-B98C-4B77-82D3-24E899C17643}" type="datetime3">
              <a:rPr lang="en-US" smtClean="0"/>
              <a:t>7 February 2014</a:t>
            </a:fld>
            <a:endParaRPr lang="fi-FI"/>
          </a:p>
        </p:txBody>
      </p:sp>
      <p:sp>
        <p:nvSpPr>
          <p:cNvPr id="3" name="Footer Placeholder 2"/>
          <p:cNvSpPr>
            <a:spLocks noGrp="1"/>
          </p:cNvSpPr>
          <p:nvPr>
            <p:ph type="ftr" sz="quarter" idx="11"/>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2"/>
          </p:nvPr>
        </p:nvSpPr>
        <p:spPr/>
        <p:txBody>
          <a:bodyPr/>
          <a:lstStyle/>
          <a:p>
            <a:fld id="{0EA963C8-11D8-4F13-A9A2-CBA6147ACE89}" type="slidenum">
              <a:rPr lang="en-US" smtClean="0"/>
              <a:pPr/>
              <a:t>46</a:t>
            </a:fld>
            <a:endParaRPr lang="en-US" sz="900"/>
          </a:p>
        </p:txBody>
      </p:sp>
    </p:spTree>
    <p:extLst>
      <p:ext uri="{BB962C8B-B14F-4D97-AF65-F5344CB8AC3E}">
        <p14:creationId xmlns:p14="http://schemas.microsoft.com/office/powerpoint/2010/main" val="17337495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relocating the consumer to the place of supplier the issue concerning consumer participation can be addressed in some extent.</a:t>
            </a:r>
          </a:p>
          <a:p>
            <a:pPr lvl="1"/>
            <a:r>
              <a:rPr lang="en-US" dirty="0" smtClean="0"/>
              <a:t>Consumers should, however, possess more knowledge of DR in order to the value proposition to take off.</a:t>
            </a:r>
          </a:p>
          <a:p>
            <a:pPr lvl="1"/>
            <a:r>
              <a:rPr lang="en-US" dirty="0" smtClean="0"/>
              <a:t>Knowledge could increase with the emergence of own production applications and electrical vehicles (EVs), which makes if more reasonable to participate in DR programs.</a:t>
            </a:r>
          </a:p>
          <a:p>
            <a:r>
              <a:rPr lang="en-US" dirty="0" smtClean="0"/>
              <a:t>See the next slide for the depiction.</a:t>
            </a:r>
            <a:endParaRPr lang="en-US" dirty="0"/>
          </a:p>
        </p:txBody>
      </p:sp>
      <p:sp>
        <p:nvSpPr>
          <p:cNvPr id="3" name="Title 2"/>
          <p:cNvSpPr>
            <a:spLocks noGrp="1"/>
          </p:cNvSpPr>
          <p:nvPr>
            <p:ph type="title"/>
          </p:nvPr>
        </p:nvSpPr>
        <p:spPr/>
        <p:txBody>
          <a:bodyPr/>
          <a:lstStyle/>
          <a:p>
            <a:r>
              <a:rPr lang="en-US" dirty="0" smtClean="0"/>
              <a:t>Reconfigured Value Blueprint </a:t>
            </a:r>
            <a:endParaRPr lang="en-US" dirty="0"/>
          </a:p>
        </p:txBody>
      </p:sp>
      <p:sp>
        <p:nvSpPr>
          <p:cNvPr id="4" name="Date Placeholder 3"/>
          <p:cNvSpPr>
            <a:spLocks noGrp="1"/>
          </p:cNvSpPr>
          <p:nvPr>
            <p:ph type="dt" sz="half" idx="10"/>
          </p:nvPr>
        </p:nvSpPr>
        <p:spPr/>
        <p:txBody>
          <a:bodyPr/>
          <a:lstStyle/>
          <a:p>
            <a:pPr>
              <a:defRPr/>
            </a:pPr>
            <a:fld id="{A5976AD6-60C3-4650-837D-EBF57371A1DC}"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47</a:t>
            </a:fld>
            <a:endParaRPr lang="en-US" sz="90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116665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Reconfigured Value Blueprint </a:t>
            </a:r>
            <a:endParaRPr lang="en-US" dirty="0"/>
          </a:p>
        </p:txBody>
      </p:sp>
      <p:sp>
        <p:nvSpPr>
          <p:cNvPr id="4" name="Date Placeholder 3"/>
          <p:cNvSpPr>
            <a:spLocks noGrp="1"/>
          </p:cNvSpPr>
          <p:nvPr>
            <p:ph type="dt" sz="half" idx="10"/>
          </p:nvPr>
        </p:nvSpPr>
        <p:spPr/>
        <p:txBody>
          <a:bodyPr/>
          <a:lstStyle/>
          <a:p>
            <a:pPr>
              <a:defRPr/>
            </a:pPr>
            <a:fld id="{A5976AD6-60C3-4650-837D-EBF57371A1DC}"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48</a:t>
            </a:fld>
            <a:endParaRPr lang="en-US" sz="90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1721845"/>
            <a:ext cx="5257800"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46749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value blueprint also entails the EMV’s (i.e., regulator) view that DSO provides an interface to utilize DR.</a:t>
            </a:r>
          </a:p>
          <a:p>
            <a:r>
              <a:rPr lang="en-US" dirty="0" smtClean="0"/>
              <a:t>DR service is added to the value blueprint to show that it is a separate element in the ecosystem.</a:t>
            </a:r>
          </a:p>
          <a:p>
            <a:r>
              <a:rPr lang="en-US" dirty="0" smtClean="0"/>
              <a:t>DSO offers basic infrastructure to DR service such that DR service can offer its value proposition onward.</a:t>
            </a:r>
          </a:p>
          <a:p>
            <a:r>
              <a:rPr lang="en-US" dirty="0" smtClean="0"/>
              <a:t>DR service complements the consumer (or prosumer, taking ones own production into account) by offering the interface to move the consumer’s ability to shed load onward.</a:t>
            </a:r>
          </a:p>
          <a:p>
            <a:r>
              <a:rPr lang="en-US" dirty="0" smtClean="0"/>
              <a:t>Consequently, DR service provides aggregated consumer curtailments to the supplier who now is able to manage its balance settlement in an improved manner.</a:t>
            </a:r>
          </a:p>
          <a:p>
            <a:r>
              <a:rPr lang="en-US" dirty="0" smtClean="0"/>
              <a:t>There is a possibility to combine DR service and supplier as well, when the ecosystem would outline slightly differently.</a:t>
            </a:r>
          </a:p>
        </p:txBody>
      </p:sp>
      <p:sp>
        <p:nvSpPr>
          <p:cNvPr id="3" name="Title 2"/>
          <p:cNvSpPr>
            <a:spLocks noGrp="1"/>
          </p:cNvSpPr>
          <p:nvPr>
            <p:ph type="title"/>
          </p:nvPr>
        </p:nvSpPr>
        <p:spPr/>
        <p:txBody>
          <a:bodyPr/>
          <a:lstStyle/>
          <a:p>
            <a:r>
              <a:rPr lang="en-US" dirty="0" smtClean="0"/>
              <a:t>Reconfigured Value Blueprint</a:t>
            </a:r>
            <a:endParaRPr lang="en-US" dirty="0"/>
          </a:p>
        </p:txBody>
      </p:sp>
      <p:sp>
        <p:nvSpPr>
          <p:cNvPr id="4" name="Date Placeholder 3"/>
          <p:cNvSpPr>
            <a:spLocks noGrp="1"/>
          </p:cNvSpPr>
          <p:nvPr>
            <p:ph type="dt" sz="half" idx="10"/>
          </p:nvPr>
        </p:nvSpPr>
        <p:spPr/>
        <p:txBody>
          <a:bodyPr/>
          <a:lstStyle/>
          <a:p>
            <a:pPr>
              <a:defRPr/>
            </a:pPr>
            <a:fld id="{B69A05CD-E17B-44F5-8880-2BA4843F584E}"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49</a:t>
            </a:fld>
            <a:endParaRPr lang="en-US" sz="900"/>
          </a:p>
        </p:txBody>
      </p:sp>
    </p:spTree>
    <p:extLst>
      <p:ext uri="{BB962C8B-B14F-4D97-AF65-F5344CB8AC3E}">
        <p14:creationId xmlns:p14="http://schemas.microsoft.com/office/powerpoint/2010/main" val="116761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Introduction</a:t>
            </a:r>
            <a:endParaRPr lang="en-US" dirty="0"/>
          </a:p>
        </p:txBody>
      </p:sp>
      <p:sp>
        <p:nvSpPr>
          <p:cNvPr id="5" name="Footer Placeholder 4"/>
          <p:cNvSpPr>
            <a:spLocks noGrp="1"/>
          </p:cNvSpPr>
          <p:nvPr>
            <p:ph type="ftr" sz="quarter" idx="10"/>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1"/>
          </p:nvPr>
        </p:nvSpPr>
        <p:spPr/>
        <p:txBody>
          <a:bodyPr/>
          <a:lstStyle/>
          <a:p>
            <a:fld id="{8F5BA89E-32E8-4464-8003-D70C738330F3}" type="slidenum">
              <a:rPr lang="en-US" smtClean="0"/>
              <a:pPr/>
              <a:t>5</a:t>
            </a:fld>
            <a:endParaRPr lang="en-US" sz="900"/>
          </a:p>
        </p:txBody>
      </p:sp>
      <p:sp>
        <p:nvSpPr>
          <p:cNvPr id="4" name="Date Placeholder 3"/>
          <p:cNvSpPr>
            <a:spLocks noGrp="1"/>
          </p:cNvSpPr>
          <p:nvPr>
            <p:ph type="dt" sz="half" idx="12"/>
          </p:nvPr>
        </p:nvSpPr>
        <p:spPr/>
        <p:txBody>
          <a:bodyPr/>
          <a:lstStyle/>
          <a:p>
            <a:pPr>
              <a:defRPr/>
            </a:pPr>
            <a:fld id="{C4EBCA34-640A-4D10-B75D-824F4FC48C92}" type="datetime3">
              <a:rPr lang="en-US" smtClean="0"/>
              <a:t>7 February 2014</a:t>
            </a:fld>
            <a:endParaRPr lang="fi-FI"/>
          </a:p>
        </p:txBody>
      </p:sp>
    </p:spTree>
    <p:extLst>
      <p:ext uri="{BB962C8B-B14F-4D97-AF65-F5344CB8AC3E}">
        <p14:creationId xmlns:p14="http://schemas.microsoft.com/office/powerpoint/2010/main" val="40460450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formerly discussed value blueprint, however, entails still some issues.</a:t>
            </a:r>
          </a:p>
          <a:p>
            <a:r>
              <a:rPr lang="en-US" dirty="0" smtClean="0"/>
              <a:t>Firstly, in case of AMR, consumers’ premises lack intelligence that could easily control and manage load shedding and other DR operations.</a:t>
            </a:r>
          </a:p>
          <a:p>
            <a:r>
              <a:rPr lang="en-US" dirty="0" smtClean="0"/>
              <a:t>Moreover, AMR based solutions enable only price-based DR program since the meter cannot be controlled (switched on or off) in DR purposes.</a:t>
            </a:r>
          </a:p>
          <a:p>
            <a:r>
              <a:rPr lang="en-US" dirty="0" smtClean="0"/>
              <a:t>Consequently, consumers still need to follow a curtailment regimen delivered by service provider.</a:t>
            </a:r>
          </a:p>
          <a:p>
            <a:r>
              <a:rPr lang="en-US" dirty="0" smtClean="0"/>
              <a:t>As a result, even if consumer possess curtailable load it may be too laborious to execute DR for the majority.</a:t>
            </a:r>
            <a:endParaRPr lang="en-US" dirty="0"/>
          </a:p>
        </p:txBody>
      </p:sp>
      <p:sp>
        <p:nvSpPr>
          <p:cNvPr id="3" name="Title 2"/>
          <p:cNvSpPr>
            <a:spLocks noGrp="1"/>
          </p:cNvSpPr>
          <p:nvPr>
            <p:ph type="title"/>
          </p:nvPr>
        </p:nvSpPr>
        <p:spPr/>
        <p:txBody>
          <a:bodyPr/>
          <a:lstStyle/>
          <a:p>
            <a:r>
              <a:rPr lang="en-US" dirty="0" smtClean="0"/>
              <a:t>DR Ecosystem: AMR</a:t>
            </a:r>
            <a:endParaRPr lang="en-US" dirty="0"/>
          </a:p>
        </p:txBody>
      </p:sp>
      <p:sp>
        <p:nvSpPr>
          <p:cNvPr id="4" name="Date Placeholder 3"/>
          <p:cNvSpPr>
            <a:spLocks noGrp="1"/>
          </p:cNvSpPr>
          <p:nvPr>
            <p:ph type="dt" sz="half" idx="10"/>
          </p:nvPr>
        </p:nvSpPr>
        <p:spPr/>
        <p:txBody>
          <a:bodyPr/>
          <a:lstStyle/>
          <a:p>
            <a:pPr>
              <a:defRPr/>
            </a:pPr>
            <a:fld id="{6FEFF67A-8AE5-47B9-9D8F-F6EFCFA89B9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50</a:t>
            </a:fld>
            <a:endParaRPr lang="en-US" sz="900"/>
          </a:p>
        </p:txBody>
      </p:sp>
    </p:spTree>
    <p:extLst>
      <p:ext uri="{BB962C8B-B14F-4D97-AF65-F5344CB8AC3E}">
        <p14:creationId xmlns:p14="http://schemas.microsoft.com/office/powerpoint/2010/main" val="26457379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HEMS addresses the issues concerning laborious execution.</a:t>
            </a:r>
          </a:p>
          <a:p>
            <a:pPr lvl="1"/>
            <a:r>
              <a:rPr lang="en-US" dirty="0" smtClean="0"/>
              <a:t>Smart control over various electrical appliances automatically.</a:t>
            </a:r>
          </a:p>
          <a:p>
            <a:r>
              <a:rPr lang="en-US" dirty="0" smtClean="0"/>
              <a:t>HEMS enables direct load control according to prices signals as well as system contingencies.</a:t>
            </a:r>
          </a:p>
          <a:p>
            <a:r>
              <a:rPr lang="en-US" dirty="0" smtClean="0"/>
              <a:t>However, HEMS solutions must be installed in the prosumer premises, which may be concerned too expensive against its savings.</a:t>
            </a:r>
          </a:p>
          <a:p>
            <a:pPr lvl="1"/>
            <a:r>
              <a:rPr lang="en-US" dirty="0" smtClean="0"/>
              <a:t>Note that AMR meters are mostly already there.</a:t>
            </a:r>
          </a:p>
          <a:p>
            <a:r>
              <a:rPr lang="en-US" dirty="0" smtClean="0"/>
              <a:t>A potential way to deploy HEMS solutions could be that they are integrated with other home automation functionalities that consumers are more familiar with.</a:t>
            </a:r>
          </a:p>
          <a:p>
            <a:pPr lvl="1"/>
            <a:r>
              <a:rPr lang="en-US" dirty="0" smtClean="0"/>
              <a:t>Cost could be now subsidized with other functionalities.</a:t>
            </a:r>
          </a:p>
        </p:txBody>
      </p:sp>
      <p:sp>
        <p:nvSpPr>
          <p:cNvPr id="3" name="Title 2"/>
          <p:cNvSpPr>
            <a:spLocks noGrp="1"/>
          </p:cNvSpPr>
          <p:nvPr>
            <p:ph type="title"/>
          </p:nvPr>
        </p:nvSpPr>
        <p:spPr/>
        <p:txBody>
          <a:bodyPr/>
          <a:lstStyle/>
          <a:p>
            <a:r>
              <a:rPr lang="en-US" dirty="0" smtClean="0"/>
              <a:t>DR Ecosystem: HEMS</a:t>
            </a:r>
            <a:endParaRPr lang="en-US" dirty="0"/>
          </a:p>
        </p:txBody>
      </p:sp>
      <p:sp>
        <p:nvSpPr>
          <p:cNvPr id="4" name="Date Placeholder 3"/>
          <p:cNvSpPr>
            <a:spLocks noGrp="1"/>
          </p:cNvSpPr>
          <p:nvPr>
            <p:ph type="dt" sz="half" idx="10"/>
          </p:nvPr>
        </p:nvSpPr>
        <p:spPr/>
        <p:txBody>
          <a:bodyPr/>
          <a:lstStyle/>
          <a:p>
            <a:pPr>
              <a:defRPr/>
            </a:pPr>
            <a:fld id="{6FE9786C-4BDB-43B4-985A-7DBBA34336C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51</a:t>
            </a:fld>
            <a:endParaRPr lang="en-US" sz="900"/>
          </a:p>
        </p:txBody>
      </p:sp>
    </p:spTree>
    <p:extLst>
      <p:ext uri="{BB962C8B-B14F-4D97-AF65-F5344CB8AC3E}">
        <p14:creationId xmlns:p14="http://schemas.microsoft.com/office/powerpoint/2010/main" val="2094571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Reconfigured HEMS service ecosystem is depicted in the next slide.</a:t>
            </a:r>
          </a:p>
          <a:p>
            <a:r>
              <a:rPr lang="en-US" dirty="0" smtClean="0"/>
              <a:t>The value blueprint builds on an idea that HEMS service provider and prosumer form a symbiotic relationship.</a:t>
            </a:r>
          </a:p>
          <a:p>
            <a:pPr lvl="1"/>
            <a:r>
              <a:rPr lang="en-US" dirty="0" smtClean="0"/>
              <a:t>Prosumers provide </a:t>
            </a:r>
            <a:r>
              <a:rPr lang="en-US" dirty="0"/>
              <a:t>curtailable load to HEMS service</a:t>
            </a:r>
            <a:r>
              <a:rPr lang="en-US" dirty="0" smtClean="0"/>
              <a:t>.</a:t>
            </a:r>
          </a:p>
          <a:p>
            <a:pPr lvl="1"/>
            <a:r>
              <a:rPr lang="en-US" dirty="0" smtClean="0"/>
              <a:t>HEMS service offers home automation system, including HEMS functionalities as well as DR to prosumer. Costs of the system is subsidized with DR.</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DR Ecosystems: HEMS</a:t>
            </a:r>
            <a:endParaRPr lang="en-US" dirty="0"/>
          </a:p>
        </p:txBody>
      </p:sp>
      <p:sp>
        <p:nvSpPr>
          <p:cNvPr id="4" name="Date Placeholder 3"/>
          <p:cNvSpPr>
            <a:spLocks noGrp="1"/>
          </p:cNvSpPr>
          <p:nvPr>
            <p:ph type="dt" sz="half" idx="10"/>
          </p:nvPr>
        </p:nvSpPr>
        <p:spPr/>
        <p:txBody>
          <a:bodyPr/>
          <a:lstStyle/>
          <a:p>
            <a:pPr>
              <a:defRPr/>
            </a:pPr>
            <a:fld id="{DFA6E0A3-24B9-4841-9EF1-C9266EF53696}"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52</a:t>
            </a:fld>
            <a:endParaRPr lang="en-US" sz="90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828542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DR Ecosystems: HEMS</a:t>
            </a:r>
            <a:endParaRPr lang="en-US" dirty="0"/>
          </a:p>
        </p:txBody>
      </p:sp>
      <p:sp>
        <p:nvSpPr>
          <p:cNvPr id="4" name="Date Placeholder 3"/>
          <p:cNvSpPr>
            <a:spLocks noGrp="1"/>
          </p:cNvSpPr>
          <p:nvPr>
            <p:ph type="dt" sz="half" idx="10"/>
          </p:nvPr>
        </p:nvSpPr>
        <p:spPr/>
        <p:txBody>
          <a:bodyPr/>
          <a:lstStyle/>
          <a:p>
            <a:pPr>
              <a:defRPr/>
            </a:pPr>
            <a:fld id="{DFA6E0A3-24B9-4841-9EF1-C9266EF53696}"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53</a:t>
            </a:fld>
            <a:endParaRPr lang="en-US" sz="90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338" y="2036660"/>
            <a:ext cx="526732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37386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Home automation system as a whole could include features such as home surveillance and water consumption metering.</a:t>
            </a:r>
          </a:p>
          <a:p>
            <a:pPr lvl="1"/>
            <a:r>
              <a:rPr lang="en-US" dirty="0" smtClean="0"/>
              <a:t>Instead of one-time payment, the offer is charged by monthly subscription fees, thus alleviating the threshold to acquire the system and participate in DR.</a:t>
            </a:r>
          </a:p>
          <a:p>
            <a:r>
              <a:rPr lang="en-US" dirty="0" smtClean="0"/>
              <a:t>Through collaboration with DSO and supplier, consumers could enjoy lower electricity costs via dynamic tariffs and prices of electricity.</a:t>
            </a:r>
          </a:p>
          <a:p>
            <a:r>
              <a:rPr lang="en-US" dirty="0" smtClean="0"/>
              <a:t>Furthermore, HEMS service offers the curtailable loads to supplier , who can use the service in balance settlement purposes.</a:t>
            </a:r>
          </a:p>
          <a:p>
            <a:r>
              <a:rPr lang="en-US" dirty="0" smtClean="0"/>
              <a:t>Also DSO benefits because of power measurement data that can be exploited in system operation purposes.</a:t>
            </a:r>
            <a:endParaRPr lang="en-US" dirty="0"/>
          </a:p>
        </p:txBody>
      </p:sp>
      <p:sp>
        <p:nvSpPr>
          <p:cNvPr id="3" name="Title 2"/>
          <p:cNvSpPr>
            <a:spLocks noGrp="1"/>
          </p:cNvSpPr>
          <p:nvPr>
            <p:ph type="title"/>
          </p:nvPr>
        </p:nvSpPr>
        <p:spPr/>
        <p:txBody>
          <a:bodyPr/>
          <a:lstStyle/>
          <a:p>
            <a:r>
              <a:rPr lang="en-US" dirty="0" smtClean="0"/>
              <a:t>DR Ecosystem: HEMS</a:t>
            </a:r>
            <a:endParaRPr lang="en-US" dirty="0"/>
          </a:p>
        </p:txBody>
      </p:sp>
      <p:sp>
        <p:nvSpPr>
          <p:cNvPr id="4" name="Date Placeholder 3"/>
          <p:cNvSpPr>
            <a:spLocks noGrp="1"/>
          </p:cNvSpPr>
          <p:nvPr>
            <p:ph type="dt" sz="half" idx="10"/>
          </p:nvPr>
        </p:nvSpPr>
        <p:spPr/>
        <p:txBody>
          <a:bodyPr/>
          <a:lstStyle/>
          <a:p>
            <a:pPr>
              <a:defRPr/>
            </a:pPr>
            <a:fld id="{64028D89-3431-43AB-9B86-31697B2F018E}"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54</a:t>
            </a:fld>
            <a:endParaRPr lang="en-US" sz="900"/>
          </a:p>
        </p:txBody>
      </p:sp>
    </p:spTree>
    <p:extLst>
      <p:ext uri="{BB962C8B-B14F-4D97-AF65-F5344CB8AC3E}">
        <p14:creationId xmlns:p14="http://schemas.microsoft.com/office/powerpoint/2010/main" val="23724011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Supplier centric market model implicates that energy service companies (ESCO, i.e., supplier) are the primary customer contact in electricity related issues, including DR.</a:t>
            </a:r>
          </a:p>
          <a:p>
            <a:r>
              <a:rPr lang="en-US" dirty="0" smtClean="0"/>
              <a:t>When developed further, DSOs could manage their own energy management system (EMS), which could communicate with HEMS automatically.</a:t>
            </a:r>
          </a:p>
          <a:p>
            <a:r>
              <a:rPr lang="en-US" dirty="0" smtClean="0"/>
              <a:t>The arrangement of this kind would improve the whole effectiveness of the market and system.</a:t>
            </a:r>
          </a:p>
          <a:p>
            <a:r>
              <a:rPr lang="en-US" dirty="0" smtClean="0"/>
              <a:t>The value blueprint is shown in the next slide.</a:t>
            </a:r>
          </a:p>
        </p:txBody>
      </p:sp>
      <p:sp>
        <p:nvSpPr>
          <p:cNvPr id="3" name="Title 2"/>
          <p:cNvSpPr>
            <a:spLocks noGrp="1"/>
          </p:cNvSpPr>
          <p:nvPr>
            <p:ph type="title"/>
          </p:nvPr>
        </p:nvSpPr>
        <p:spPr/>
        <p:txBody>
          <a:bodyPr/>
          <a:lstStyle/>
          <a:p>
            <a:r>
              <a:rPr lang="en-US" dirty="0" smtClean="0"/>
              <a:t>DR Ecosystem: EMS &amp; HEMS</a:t>
            </a:r>
            <a:endParaRPr lang="en-US" dirty="0"/>
          </a:p>
        </p:txBody>
      </p:sp>
      <p:sp>
        <p:nvSpPr>
          <p:cNvPr id="4" name="Date Placeholder 3"/>
          <p:cNvSpPr>
            <a:spLocks noGrp="1"/>
          </p:cNvSpPr>
          <p:nvPr>
            <p:ph type="dt" sz="half" idx="10"/>
          </p:nvPr>
        </p:nvSpPr>
        <p:spPr/>
        <p:txBody>
          <a:bodyPr/>
          <a:lstStyle/>
          <a:p>
            <a:pPr>
              <a:defRPr/>
            </a:pPr>
            <a:fld id="{BCC17694-30E2-4126-9F9B-4CC8B0B7DC15}"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55</a:t>
            </a:fld>
            <a:endParaRPr lang="en-US" sz="90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709061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p:txBody>
      </p:sp>
      <p:sp>
        <p:nvSpPr>
          <p:cNvPr id="3" name="Title 2"/>
          <p:cNvSpPr>
            <a:spLocks noGrp="1"/>
          </p:cNvSpPr>
          <p:nvPr>
            <p:ph type="title"/>
          </p:nvPr>
        </p:nvSpPr>
        <p:spPr/>
        <p:txBody>
          <a:bodyPr/>
          <a:lstStyle/>
          <a:p>
            <a:r>
              <a:rPr lang="en-US" dirty="0" smtClean="0"/>
              <a:t>DR Ecosystem: EMS &amp; HEMS</a:t>
            </a:r>
            <a:endParaRPr lang="en-US" dirty="0"/>
          </a:p>
        </p:txBody>
      </p:sp>
      <p:sp>
        <p:nvSpPr>
          <p:cNvPr id="4" name="Date Placeholder 3"/>
          <p:cNvSpPr>
            <a:spLocks noGrp="1"/>
          </p:cNvSpPr>
          <p:nvPr>
            <p:ph type="dt" sz="half" idx="10"/>
          </p:nvPr>
        </p:nvSpPr>
        <p:spPr/>
        <p:txBody>
          <a:bodyPr/>
          <a:lstStyle/>
          <a:p>
            <a:pPr>
              <a:defRPr/>
            </a:pPr>
            <a:fld id="{BCC17694-30E2-4126-9F9B-4CC8B0B7DC15}"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56</a:t>
            </a:fld>
            <a:endParaRPr lang="en-US" sz="90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6425" y="2287885"/>
            <a:ext cx="5391150" cy="258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99419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ecosystem, prosumers function mainly as complementor to ESCO, HEMS service, EMS, and DSO.</a:t>
            </a:r>
          </a:p>
          <a:p>
            <a:pPr lvl="1"/>
            <a:r>
              <a:rPr lang="en-US" dirty="0" smtClean="0"/>
              <a:t>Whether the prosumers are industrial or residential, they enable the controllable loads and probably distributed generation through small photovoltaic (PV) units as well as small energy storages via EV, for instance.</a:t>
            </a:r>
          </a:p>
          <a:p>
            <a:r>
              <a:rPr lang="en-US" dirty="0" smtClean="0"/>
              <a:t>EMS-HEMS communication handles the system related issues when necessary, and potentially power-based network tariffs.</a:t>
            </a:r>
          </a:p>
          <a:p>
            <a:r>
              <a:rPr lang="en-US" dirty="0" smtClean="0"/>
              <a:t>Through the HEMS solutions, ESCOs could offer dynamic electricity prices that follow real electricity price in some extent.</a:t>
            </a:r>
            <a:endParaRPr lang="en-US" dirty="0"/>
          </a:p>
        </p:txBody>
      </p:sp>
      <p:sp>
        <p:nvSpPr>
          <p:cNvPr id="3" name="Title 2"/>
          <p:cNvSpPr>
            <a:spLocks noGrp="1"/>
          </p:cNvSpPr>
          <p:nvPr>
            <p:ph type="title"/>
          </p:nvPr>
        </p:nvSpPr>
        <p:spPr/>
        <p:txBody>
          <a:bodyPr/>
          <a:lstStyle/>
          <a:p>
            <a:r>
              <a:rPr lang="en-US" dirty="0" smtClean="0"/>
              <a:t>DR Ecosystem: EMS &amp; HEMS</a:t>
            </a:r>
            <a:endParaRPr lang="en-US" dirty="0"/>
          </a:p>
        </p:txBody>
      </p:sp>
      <p:sp>
        <p:nvSpPr>
          <p:cNvPr id="4" name="Date Placeholder 3"/>
          <p:cNvSpPr>
            <a:spLocks noGrp="1"/>
          </p:cNvSpPr>
          <p:nvPr>
            <p:ph type="dt" sz="half" idx="10"/>
          </p:nvPr>
        </p:nvSpPr>
        <p:spPr/>
        <p:txBody>
          <a:bodyPr/>
          <a:lstStyle/>
          <a:p>
            <a:pPr>
              <a:defRPr/>
            </a:pPr>
            <a:fld id="{45E0607A-F7A9-46AE-98A6-F5DDC003EF7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57</a:t>
            </a:fld>
            <a:endParaRPr lang="en-US" sz="900"/>
          </a:p>
        </p:txBody>
      </p:sp>
    </p:spTree>
    <p:extLst>
      <p:ext uri="{BB962C8B-B14F-4D97-AF65-F5344CB8AC3E}">
        <p14:creationId xmlns:p14="http://schemas.microsoft.com/office/powerpoint/2010/main" val="21297242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Footer Placeholder 2"/>
          <p:cNvSpPr>
            <a:spLocks noGrp="1"/>
          </p:cNvSpPr>
          <p:nvPr>
            <p:ph type="ftr" sz="quarter" idx="10"/>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1"/>
          </p:nvPr>
        </p:nvSpPr>
        <p:spPr/>
        <p:txBody>
          <a:bodyPr/>
          <a:lstStyle/>
          <a:p>
            <a:fld id="{0EA963C8-11D8-4F13-A9A2-CBA6147ACE89}" type="slidenum">
              <a:rPr lang="en-US" smtClean="0"/>
              <a:pPr/>
              <a:t>58</a:t>
            </a:fld>
            <a:endParaRPr lang="en-US" sz="900"/>
          </a:p>
        </p:txBody>
      </p:sp>
      <p:sp>
        <p:nvSpPr>
          <p:cNvPr id="5" name="Date Placeholder 4"/>
          <p:cNvSpPr>
            <a:spLocks noGrp="1"/>
          </p:cNvSpPr>
          <p:nvPr>
            <p:ph type="dt" sz="half" idx="12"/>
          </p:nvPr>
        </p:nvSpPr>
        <p:spPr/>
        <p:txBody>
          <a:bodyPr/>
          <a:lstStyle/>
          <a:p>
            <a:pPr>
              <a:defRPr/>
            </a:pPr>
            <a:fld id="{E3DA1D56-00B9-4205-830F-3F3814BA70B1}" type="datetime3">
              <a:rPr lang="en-US" smtClean="0"/>
              <a:t>7 February 2014</a:t>
            </a:fld>
            <a:endParaRPr lang="fi-FI"/>
          </a:p>
        </p:txBody>
      </p:sp>
    </p:spTree>
    <p:extLst>
      <p:ext uri="{BB962C8B-B14F-4D97-AF65-F5344CB8AC3E}">
        <p14:creationId xmlns:p14="http://schemas.microsoft.com/office/powerpoint/2010/main" val="25115102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main issues that are hindering the adoption of DR are listed in the table below.</a:t>
            </a:r>
          </a:p>
          <a:p>
            <a:r>
              <a:rPr lang="en-US" dirty="0" smtClean="0"/>
              <a:t>HEMS-based solutions could manage to tackle the majority of the issues in theoretical level, excluding regulation.</a:t>
            </a:r>
            <a:endParaRPr lang="en-US" dirty="0"/>
          </a:p>
        </p:txBody>
      </p:sp>
      <p:sp>
        <p:nvSpPr>
          <p:cNvPr id="3" name="Title 2"/>
          <p:cNvSpPr>
            <a:spLocks noGrp="1"/>
          </p:cNvSpPr>
          <p:nvPr>
            <p:ph type="title"/>
          </p:nvPr>
        </p:nvSpPr>
        <p:spPr/>
        <p:txBody>
          <a:bodyPr/>
          <a:lstStyle/>
          <a:p>
            <a:r>
              <a:rPr lang="en-US" dirty="0" smtClean="0"/>
              <a:t>Issues</a:t>
            </a:r>
            <a:endParaRPr lang="en-US" dirty="0"/>
          </a:p>
        </p:txBody>
      </p:sp>
      <p:sp>
        <p:nvSpPr>
          <p:cNvPr id="4" name="Date Placeholder 3"/>
          <p:cNvSpPr>
            <a:spLocks noGrp="1"/>
          </p:cNvSpPr>
          <p:nvPr>
            <p:ph type="dt" sz="half" idx="10"/>
          </p:nvPr>
        </p:nvSpPr>
        <p:spPr/>
        <p:txBody>
          <a:bodyPr/>
          <a:lstStyle/>
          <a:p>
            <a:pPr>
              <a:defRPr/>
            </a:pPr>
            <a:fld id="{F33EC35E-6BC3-48A0-8290-3D1ABB6B5606}"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59</a:t>
            </a:fld>
            <a:endParaRPr lang="en-US" sz="900"/>
          </a:p>
        </p:txBody>
      </p:sp>
      <p:graphicFrame>
        <p:nvGraphicFramePr>
          <p:cNvPr id="7" name="Table 6"/>
          <p:cNvGraphicFramePr>
            <a:graphicFrameLocks noGrp="1"/>
          </p:cNvGraphicFramePr>
          <p:nvPr>
            <p:extLst>
              <p:ext uri="{D42A27DB-BD31-4B8C-83A1-F6EECF244321}">
                <p14:modId xmlns:p14="http://schemas.microsoft.com/office/powerpoint/2010/main" val="639846496"/>
              </p:ext>
            </p:extLst>
          </p:nvPr>
        </p:nvGraphicFramePr>
        <p:xfrm>
          <a:off x="1061610" y="3158970"/>
          <a:ext cx="7335815" cy="3177495"/>
        </p:xfrm>
        <a:graphic>
          <a:graphicData uri="http://schemas.openxmlformats.org/drawingml/2006/table">
            <a:tbl>
              <a:tblPr firstRow="1" firstCol="1" bandRow="1">
                <a:tableStyleId>{C083E6E3-FA7D-4D7B-A595-EF9225AFEA82}</a:tableStyleId>
              </a:tblPr>
              <a:tblGrid>
                <a:gridCol w="2278142"/>
                <a:gridCol w="5057673"/>
              </a:tblGrid>
              <a:tr h="0">
                <a:tc>
                  <a:txBody>
                    <a:bodyPr/>
                    <a:lstStyle/>
                    <a:p>
                      <a:pPr algn="ctr">
                        <a:lnSpc>
                          <a:spcPct val="120000"/>
                        </a:lnSpc>
                        <a:spcBef>
                          <a:spcPts val="600"/>
                        </a:spcBef>
                        <a:spcAft>
                          <a:spcPts val="600"/>
                        </a:spcAft>
                        <a:tabLst>
                          <a:tab pos="226695" algn="l"/>
                        </a:tabLst>
                      </a:pPr>
                      <a:r>
                        <a:rPr lang="en-US" sz="1000" dirty="0">
                          <a:effectLst/>
                        </a:rPr>
                        <a:t>Issue</a:t>
                      </a:r>
                      <a:endParaRPr lang="en-US" sz="1200" dirty="0">
                        <a:effectLst/>
                        <a:latin typeface="Times New Roman"/>
                        <a:ea typeface="Times New Roman"/>
                      </a:endParaRPr>
                    </a:p>
                  </a:txBody>
                  <a:tcPr marL="68580" marR="68580" marT="72000" marB="72000" anchor="ctr"/>
                </a:tc>
                <a:tc>
                  <a:txBody>
                    <a:bodyPr/>
                    <a:lstStyle/>
                    <a:p>
                      <a:pPr algn="ctr">
                        <a:lnSpc>
                          <a:spcPct val="120000"/>
                        </a:lnSpc>
                        <a:spcBef>
                          <a:spcPts val="600"/>
                        </a:spcBef>
                        <a:spcAft>
                          <a:spcPts val="600"/>
                        </a:spcAft>
                        <a:tabLst>
                          <a:tab pos="226695" algn="l"/>
                        </a:tabLst>
                      </a:pPr>
                      <a:r>
                        <a:rPr lang="en-US" sz="1000" dirty="0">
                          <a:effectLst/>
                        </a:rPr>
                        <a:t>Reason</a:t>
                      </a:r>
                      <a:endParaRPr lang="en-US" sz="1200" dirty="0">
                        <a:effectLst/>
                        <a:latin typeface="Times New Roman"/>
                        <a:ea typeface="Times New Roman"/>
                      </a:endParaRPr>
                    </a:p>
                  </a:txBody>
                  <a:tcPr marL="68580" marR="68580" marT="72000" marB="72000" anchor="ctr"/>
                </a:tc>
              </a:tr>
              <a:tr h="0">
                <a:tc>
                  <a:txBody>
                    <a:bodyPr/>
                    <a:lstStyle/>
                    <a:p>
                      <a:pPr algn="just">
                        <a:lnSpc>
                          <a:spcPct val="120000"/>
                        </a:lnSpc>
                        <a:spcAft>
                          <a:spcPts val="0"/>
                        </a:spcAft>
                        <a:tabLst>
                          <a:tab pos="226695" algn="l"/>
                        </a:tabLst>
                      </a:pPr>
                      <a:r>
                        <a:rPr lang="en-US" sz="1000" dirty="0">
                          <a:effectLst/>
                        </a:rPr>
                        <a:t>Regulation</a:t>
                      </a:r>
                      <a:endParaRPr lang="en-US" sz="1200" dirty="0">
                        <a:effectLst/>
                        <a:latin typeface="Times New Roman"/>
                        <a:ea typeface="Times New Roman"/>
                      </a:endParaRPr>
                    </a:p>
                  </a:txBody>
                  <a:tcPr marL="68580" marR="68580" marT="0" marB="72000"/>
                </a:tc>
                <a:tc>
                  <a:txBody>
                    <a:bodyPr/>
                    <a:lstStyle/>
                    <a:p>
                      <a:pPr marL="342900" lvl="0" indent="-342900" algn="just">
                        <a:lnSpc>
                          <a:spcPct val="120000"/>
                        </a:lnSpc>
                        <a:spcAft>
                          <a:spcPts val="0"/>
                        </a:spcAft>
                        <a:buFont typeface="Symbol"/>
                        <a:buChar char=""/>
                        <a:tabLst>
                          <a:tab pos="226695" algn="l"/>
                        </a:tabLst>
                      </a:pPr>
                      <a:r>
                        <a:rPr lang="en-US" sz="1000" dirty="0">
                          <a:effectLst/>
                        </a:rPr>
                        <a:t>Unclear </a:t>
                      </a:r>
                      <a:r>
                        <a:rPr lang="en-US" sz="1000" dirty="0" smtClean="0">
                          <a:effectLst/>
                        </a:rPr>
                        <a:t>model.</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Contradictions between regulation, market, and DR </a:t>
                      </a:r>
                      <a:r>
                        <a:rPr lang="en-US" sz="1000" dirty="0" smtClean="0">
                          <a:effectLst/>
                        </a:rPr>
                        <a:t>benefits.</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DSOs’ duties and </a:t>
                      </a:r>
                      <a:r>
                        <a:rPr lang="en-US" sz="1000" dirty="0" smtClean="0">
                          <a:effectLst/>
                        </a:rPr>
                        <a:t>responsibilities.</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C2C </a:t>
                      </a:r>
                      <a:r>
                        <a:rPr lang="en-US" sz="1000" dirty="0" smtClean="0">
                          <a:effectLst/>
                        </a:rPr>
                        <a:t>trading.</a:t>
                      </a:r>
                      <a:endParaRPr lang="en-US" sz="1200" dirty="0">
                        <a:effectLst/>
                        <a:latin typeface="Times New Roman"/>
                        <a:ea typeface="Times New Roman"/>
                      </a:endParaRPr>
                    </a:p>
                  </a:txBody>
                  <a:tcPr marL="68580" marR="68580" marT="0" marB="72000"/>
                </a:tc>
              </a:tr>
              <a:tr h="988695">
                <a:tc>
                  <a:txBody>
                    <a:bodyPr/>
                    <a:lstStyle/>
                    <a:p>
                      <a:pPr algn="just">
                        <a:lnSpc>
                          <a:spcPct val="120000"/>
                        </a:lnSpc>
                        <a:spcAft>
                          <a:spcPts val="0"/>
                        </a:spcAft>
                        <a:tabLst>
                          <a:tab pos="226695" algn="l"/>
                        </a:tabLst>
                      </a:pPr>
                      <a:r>
                        <a:rPr lang="en-US" sz="1000">
                          <a:effectLst/>
                        </a:rPr>
                        <a:t>Divided market</a:t>
                      </a:r>
                      <a:endParaRPr lang="en-US" sz="1200">
                        <a:effectLst/>
                        <a:latin typeface="Times New Roman"/>
                        <a:ea typeface="Times New Roman"/>
                      </a:endParaRPr>
                    </a:p>
                  </a:txBody>
                  <a:tcPr marL="68580" marR="68580" marT="0" marB="72000"/>
                </a:tc>
                <a:tc>
                  <a:txBody>
                    <a:bodyPr/>
                    <a:lstStyle/>
                    <a:p>
                      <a:pPr marL="342900" lvl="0" indent="-342900" algn="just">
                        <a:lnSpc>
                          <a:spcPct val="120000"/>
                        </a:lnSpc>
                        <a:spcAft>
                          <a:spcPts val="0"/>
                        </a:spcAft>
                        <a:buFont typeface="Symbol"/>
                        <a:buChar char=""/>
                        <a:tabLst>
                          <a:tab pos="226695" algn="l"/>
                        </a:tabLst>
                      </a:pPr>
                      <a:r>
                        <a:rPr lang="en-US" sz="1000" dirty="0">
                          <a:effectLst/>
                        </a:rPr>
                        <a:t>Conflict of </a:t>
                      </a:r>
                      <a:r>
                        <a:rPr lang="en-US" sz="1000" dirty="0" smtClean="0">
                          <a:effectLst/>
                        </a:rPr>
                        <a:t>interests.</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Lack of concrete proof of DR benefits for various market players (unsolved business case</a:t>
                      </a:r>
                      <a:r>
                        <a:rPr lang="en-US" sz="1000" dirty="0" smtClean="0">
                          <a:effectLst/>
                        </a:rPr>
                        <a:t>).</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Who pays the infrastructure to enable more modern DR?</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The Finnish infrastructure is “too of high-quality</a:t>
                      </a:r>
                      <a:r>
                        <a:rPr lang="en-US" sz="1000" dirty="0" smtClean="0">
                          <a:effectLst/>
                        </a:rPr>
                        <a:t>”.</a:t>
                      </a:r>
                      <a:endParaRPr lang="en-US" sz="1200" dirty="0">
                        <a:effectLst/>
                        <a:latin typeface="Times New Roman"/>
                        <a:ea typeface="Times New Roman"/>
                      </a:endParaRPr>
                    </a:p>
                  </a:txBody>
                  <a:tcPr marL="68580" marR="68580" marT="0" marB="72000"/>
                </a:tc>
              </a:tr>
              <a:tr h="0">
                <a:tc>
                  <a:txBody>
                    <a:bodyPr/>
                    <a:lstStyle/>
                    <a:p>
                      <a:pPr algn="just">
                        <a:lnSpc>
                          <a:spcPct val="120000"/>
                        </a:lnSpc>
                        <a:spcAft>
                          <a:spcPts val="0"/>
                        </a:spcAft>
                        <a:tabLst>
                          <a:tab pos="226695" algn="l"/>
                        </a:tabLst>
                      </a:pPr>
                      <a:r>
                        <a:rPr lang="en-US" sz="1000">
                          <a:effectLst/>
                        </a:rPr>
                        <a:t>Consumer participation</a:t>
                      </a:r>
                      <a:endParaRPr lang="en-US" sz="1200">
                        <a:effectLst/>
                        <a:latin typeface="Times New Roman"/>
                        <a:ea typeface="Times New Roman"/>
                      </a:endParaRPr>
                    </a:p>
                  </a:txBody>
                  <a:tcPr marL="68580" marR="68580" marT="0" marB="72000"/>
                </a:tc>
                <a:tc>
                  <a:txBody>
                    <a:bodyPr/>
                    <a:lstStyle/>
                    <a:p>
                      <a:pPr marL="342900" lvl="0" indent="-342900" algn="just">
                        <a:lnSpc>
                          <a:spcPct val="120000"/>
                        </a:lnSpc>
                        <a:spcAft>
                          <a:spcPts val="0"/>
                        </a:spcAft>
                        <a:buFont typeface="Symbol"/>
                        <a:buChar char=""/>
                        <a:tabLst>
                          <a:tab pos="226695" algn="l"/>
                        </a:tabLst>
                      </a:pPr>
                      <a:r>
                        <a:rPr lang="en-US" sz="1000" dirty="0">
                          <a:effectLst/>
                        </a:rPr>
                        <a:t>How to activate consumer</a:t>
                      </a:r>
                      <a:r>
                        <a:rPr lang="en-US" sz="1000" dirty="0" smtClean="0">
                          <a:effectLst/>
                        </a:rPr>
                        <a:t>?.</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Comfort and convenience vs. economic </a:t>
                      </a:r>
                      <a:r>
                        <a:rPr lang="en-US" sz="1000" dirty="0" smtClean="0">
                          <a:effectLst/>
                        </a:rPr>
                        <a:t>benefits.</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Poor payback </a:t>
                      </a:r>
                      <a:r>
                        <a:rPr lang="en-US" sz="1000" dirty="0" smtClean="0">
                          <a:effectLst/>
                        </a:rPr>
                        <a:t>time.</a:t>
                      </a:r>
                      <a:endParaRPr lang="en-US" sz="1200" dirty="0">
                        <a:effectLst/>
                        <a:latin typeface="Times New Roman"/>
                        <a:ea typeface="Times New Roman"/>
                      </a:endParaRPr>
                    </a:p>
                  </a:txBody>
                  <a:tcPr marL="68580" marR="68580" marT="0" marB="72000"/>
                </a:tc>
              </a:tr>
              <a:tr h="0">
                <a:tc>
                  <a:txBody>
                    <a:bodyPr/>
                    <a:lstStyle/>
                    <a:p>
                      <a:pPr algn="just">
                        <a:lnSpc>
                          <a:spcPct val="120000"/>
                        </a:lnSpc>
                        <a:spcAft>
                          <a:spcPts val="0"/>
                        </a:spcAft>
                        <a:tabLst>
                          <a:tab pos="226695" algn="l"/>
                        </a:tabLst>
                      </a:pPr>
                      <a:r>
                        <a:rPr lang="en-US" sz="1000">
                          <a:effectLst/>
                        </a:rPr>
                        <a:t>Limited functionalities</a:t>
                      </a:r>
                      <a:endParaRPr lang="en-US" sz="1200">
                        <a:effectLst/>
                        <a:latin typeface="Times New Roman"/>
                        <a:ea typeface="Times New Roman"/>
                      </a:endParaRPr>
                    </a:p>
                  </a:txBody>
                  <a:tcPr marL="68580" marR="68580" marT="0" marB="72000"/>
                </a:tc>
                <a:tc>
                  <a:txBody>
                    <a:bodyPr/>
                    <a:lstStyle/>
                    <a:p>
                      <a:pPr marL="342900" lvl="0" indent="-342900" algn="just">
                        <a:lnSpc>
                          <a:spcPct val="120000"/>
                        </a:lnSpc>
                        <a:spcAft>
                          <a:spcPts val="0"/>
                        </a:spcAft>
                        <a:buFont typeface="Symbol"/>
                        <a:buChar char=""/>
                        <a:tabLst>
                          <a:tab pos="226695" algn="l"/>
                        </a:tabLst>
                      </a:pPr>
                      <a:r>
                        <a:rPr lang="en-US" sz="1000" dirty="0">
                          <a:effectLst/>
                        </a:rPr>
                        <a:t>Stand-alone DR solutions lack </a:t>
                      </a:r>
                      <a:r>
                        <a:rPr lang="en-US" sz="1000" dirty="0" smtClean="0">
                          <a:effectLst/>
                        </a:rPr>
                        <a:t>functionality.</a:t>
                      </a:r>
                      <a:endParaRPr lang="en-US" sz="1200" dirty="0">
                        <a:effectLst/>
                      </a:endParaRPr>
                    </a:p>
                    <a:p>
                      <a:pPr marL="342900" lvl="0" indent="-342900" algn="just">
                        <a:lnSpc>
                          <a:spcPct val="120000"/>
                        </a:lnSpc>
                        <a:spcAft>
                          <a:spcPts val="0"/>
                        </a:spcAft>
                        <a:buFont typeface="Symbol"/>
                        <a:buChar char=""/>
                        <a:tabLst>
                          <a:tab pos="226695" algn="l"/>
                        </a:tabLst>
                      </a:pPr>
                      <a:r>
                        <a:rPr lang="en-US" sz="1000" dirty="0">
                          <a:effectLst/>
                        </a:rPr>
                        <a:t>Low customer </a:t>
                      </a:r>
                      <a:r>
                        <a:rPr lang="en-US" sz="1000" dirty="0" smtClean="0">
                          <a:effectLst/>
                        </a:rPr>
                        <a:t>value.</a:t>
                      </a:r>
                      <a:endParaRPr lang="en-US" sz="1200" dirty="0">
                        <a:effectLst/>
                        <a:latin typeface="Times New Roman"/>
                        <a:ea typeface="Times New Roman"/>
                      </a:endParaRPr>
                    </a:p>
                  </a:txBody>
                  <a:tcPr marL="68580" marR="68580" marT="0" marB="72000"/>
                </a:tc>
              </a:tr>
            </a:tbl>
          </a:graphicData>
        </a:graphic>
      </p:graphicFrame>
    </p:spTree>
    <p:extLst>
      <p:ext uri="{BB962C8B-B14F-4D97-AF65-F5344CB8AC3E}">
        <p14:creationId xmlns:p14="http://schemas.microsoft.com/office/powerpoint/2010/main" val="2699789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European Technology Platform (ETP) </a:t>
            </a:r>
            <a:r>
              <a:rPr lang="en-US" dirty="0" err="1" smtClean="0"/>
              <a:t>SmartGrids</a:t>
            </a:r>
            <a:r>
              <a:rPr lang="en-US" dirty="0" smtClean="0"/>
              <a:t> (2006) defines smart grid as follows:</a:t>
            </a:r>
          </a:p>
          <a:p>
            <a:pPr marL="800100" lvl="2" indent="0" algn="just">
              <a:buNone/>
            </a:pPr>
            <a:r>
              <a:rPr lang="en-US" sz="1800" i="1" dirty="0" smtClean="0"/>
              <a:t>“</a:t>
            </a:r>
            <a:r>
              <a:rPr lang="en-US" sz="1800" i="1" dirty="0"/>
              <a:t>An electricity network that can intelligently </a:t>
            </a:r>
            <a:r>
              <a:rPr lang="en-US" sz="1800" i="1" dirty="0" smtClean="0"/>
              <a:t>integrate the </a:t>
            </a:r>
            <a:r>
              <a:rPr lang="en-US" sz="1800" i="1" dirty="0"/>
              <a:t>actions of all users connected to </a:t>
            </a:r>
            <a:r>
              <a:rPr lang="en-US" sz="1800" i="1" dirty="0" smtClean="0"/>
              <a:t>it—generators, consumers</a:t>
            </a:r>
            <a:r>
              <a:rPr lang="en-US" sz="1800" i="1" dirty="0"/>
              <a:t>, and those that do both—in order to efficiently deliver sustainable, economic, and secure electricity supplies</a:t>
            </a:r>
            <a:r>
              <a:rPr lang="en-US" sz="1800" i="1" dirty="0" smtClean="0"/>
              <a:t>.”</a:t>
            </a:r>
          </a:p>
          <a:p>
            <a:r>
              <a:rPr lang="en-US" dirty="0" smtClean="0"/>
              <a:t>European Commission (2006, pp.15–17) distinguishes the following differences:</a:t>
            </a:r>
            <a:endParaRPr lang="en-US" dirty="0"/>
          </a:p>
        </p:txBody>
      </p:sp>
      <p:sp>
        <p:nvSpPr>
          <p:cNvPr id="3" name="Title 2"/>
          <p:cNvSpPr>
            <a:spLocks noGrp="1"/>
          </p:cNvSpPr>
          <p:nvPr>
            <p:ph type="title"/>
          </p:nvPr>
        </p:nvSpPr>
        <p:spPr/>
        <p:txBody>
          <a:bodyPr/>
          <a:lstStyle/>
          <a:p>
            <a:r>
              <a:rPr lang="en-US" dirty="0" smtClean="0"/>
              <a:t>Smart Grid</a:t>
            </a:r>
            <a:endParaRPr lang="en-US" dirty="0"/>
          </a:p>
        </p:txBody>
      </p:sp>
      <p:sp>
        <p:nvSpPr>
          <p:cNvPr id="4" name="Date Placeholder 3"/>
          <p:cNvSpPr>
            <a:spLocks noGrp="1"/>
          </p:cNvSpPr>
          <p:nvPr>
            <p:ph type="dt" sz="half" idx="10"/>
          </p:nvPr>
        </p:nvSpPr>
        <p:spPr/>
        <p:txBody>
          <a:bodyPr/>
          <a:lstStyle/>
          <a:p>
            <a:pPr>
              <a:defRPr/>
            </a:pPr>
            <a:fld id="{C6EF9F28-C4B2-468D-A33A-40F5837D50FA}"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a:t>
            </a:fld>
            <a:endParaRPr lang="en-US" sz="900"/>
          </a:p>
        </p:txBody>
      </p:sp>
      <p:graphicFrame>
        <p:nvGraphicFramePr>
          <p:cNvPr id="7" name="Table 6"/>
          <p:cNvGraphicFramePr>
            <a:graphicFrameLocks noGrp="1"/>
          </p:cNvGraphicFramePr>
          <p:nvPr>
            <p:extLst>
              <p:ext uri="{D42A27DB-BD31-4B8C-83A1-F6EECF244321}">
                <p14:modId xmlns:p14="http://schemas.microsoft.com/office/powerpoint/2010/main" val="3222601156"/>
              </p:ext>
            </p:extLst>
          </p:nvPr>
        </p:nvGraphicFramePr>
        <p:xfrm>
          <a:off x="1106615" y="4239090"/>
          <a:ext cx="7200799" cy="2113344"/>
        </p:xfrm>
        <a:graphic>
          <a:graphicData uri="http://schemas.openxmlformats.org/drawingml/2006/table">
            <a:tbl>
              <a:tblPr firstRow="1" firstCol="1" bandRow="1">
                <a:tableStyleId>{C083E6E3-FA7D-4D7B-A595-EF9225AFEA82}</a:tableStyleId>
              </a:tblPr>
              <a:tblGrid>
                <a:gridCol w="3599983"/>
                <a:gridCol w="3600816"/>
              </a:tblGrid>
              <a:tr h="0">
                <a:tc>
                  <a:txBody>
                    <a:bodyPr/>
                    <a:lstStyle/>
                    <a:p>
                      <a:pPr algn="ctr">
                        <a:lnSpc>
                          <a:spcPct val="120000"/>
                        </a:lnSpc>
                        <a:spcBef>
                          <a:spcPts val="600"/>
                        </a:spcBef>
                        <a:spcAft>
                          <a:spcPts val="600"/>
                        </a:spcAft>
                        <a:tabLst>
                          <a:tab pos="226695" algn="l"/>
                        </a:tabLst>
                      </a:pPr>
                      <a:r>
                        <a:rPr lang="en-US" sz="1100" dirty="0">
                          <a:effectLst/>
                        </a:rPr>
                        <a:t>Traditional grid</a:t>
                      </a:r>
                      <a:endParaRPr lang="en-US" sz="1600" dirty="0">
                        <a:effectLst/>
                        <a:latin typeface="Times New Roman"/>
                        <a:ea typeface="Times New Roman"/>
                      </a:endParaRPr>
                    </a:p>
                  </a:txBody>
                  <a:tcPr marL="68580" marR="68580" marT="72000" marB="72000"/>
                </a:tc>
                <a:tc>
                  <a:txBody>
                    <a:bodyPr/>
                    <a:lstStyle/>
                    <a:p>
                      <a:pPr algn="ctr">
                        <a:lnSpc>
                          <a:spcPct val="120000"/>
                        </a:lnSpc>
                        <a:spcBef>
                          <a:spcPts val="600"/>
                        </a:spcBef>
                        <a:spcAft>
                          <a:spcPts val="600"/>
                        </a:spcAft>
                        <a:tabLst>
                          <a:tab pos="226695" algn="l"/>
                        </a:tabLst>
                      </a:pPr>
                      <a:r>
                        <a:rPr lang="en-US" sz="1100" dirty="0">
                          <a:effectLst/>
                        </a:rPr>
                        <a:t>Smart grid</a:t>
                      </a:r>
                      <a:endParaRPr lang="en-US" sz="1600" dirty="0">
                        <a:effectLst/>
                        <a:latin typeface="Times New Roman"/>
                        <a:ea typeface="Times New Roman"/>
                      </a:endParaRPr>
                    </a:p>
                  </a:txBody>
                  <a:tcPr marL="68580" marR="68580" marT="72000" marB="72000"/>
                </a:tc>
              </a:tr>
              <a:tr h="0">
                <a:tc>
                  <a:txBody>
                    <a:bodyPr/>
                    <a:lstStyle/>
                    <a:p>
                      <a:pPr algn="l">
                        <a:lnSpc>
                          <a:spcPct val="120000"/>
                        </a:lnSpc>
                        <a:spcBef>
                          <a:spcPts val="600"/>
                        </a:spcBef>
                        <a:spcAft>
                          <a:spcPts val="600"/>
                        </a:spcAft>
                        <a:tabLst>
                          <a:tab pos="226695" algn="l"/>
                        </a:tabLst>
                      </a:pPr>
                      <a:r>
                        <a:rPr lang="en-US" sz="1100" b="0">
                          <a:effectLst/>
                        </a:rPr>
                        <a:t>Large generating stations</a:t>
                      </a:r>
                      <a:endParaRPr lang="en-US" sz="1600" b="0">
                        <a:effectLst/>
                        <a:latin typeface="Times New Roman"/>
                        <a:ea typeface="Times New Roman"/>
                      </a:endParaRPr>
                    </a:p>
                  </a:txBody>
                  <a:tcPr marL="68580" marR="68580" marT="0" marB="72000"/>
                </a:tc>
                <a:tc>
                  <a:txBody>
                    <a:bodyPr/>
                    <a:lstStyle/>
                    <a:p>
                      <a:pPr algn="l">
                        <a:lnSpc>
                          <a:spcPct val="120000"/>
                        </a:lnSpc>
                        <a:spcBef>
                          <a:spcPts val="600"/>
                        </a:spcBef>
                        <a:spcAft>
                          <a:spcPts val="600"/>
                        </a:spcAft>
                        <a:tabLst>
                          <a:tab pos="226695" algn="l"/>
                        </a:tabLst>
                      </a:pPr>
                      <a:r>
                        <a:rPr lang="en-US" sz="1100" dirty="0">
                          <a:effectLst/>
                        </a:rPr>
                        <a:t>Distributed generation and renewable energy sources</a:t>
                      </a:r>
                      <a:endParaRPr lang="en-US" sz="1600" dirty="0">
                        <a:effectLst/>
                        <a:latin typeface="Times New Roman"/>
                        <a:ea typeface="Times New Roman"/>
                      </a:endParaRPr>
                    </a:p>
                  </a:txBody>
                  <a:tcPr marL="68580" marR="68580" marT="0" marB="72000"/>
                </a:tc>
              </a:tr>
              <a:tr h="0">
                <a:tc>
                  <a:txBody>
                    <a:bodyPr/>
                    <a:lstStyle/>
                    <a:p>
                      <a:pPr algn="l">
                        <a:lnSpc>
                          <a:spcPct val="120000"/>
                        </a:lnSpc>
                        <a:spcBef>
                          <a:spcPts val="600"/>
                        </a:spcBef>
                        <a:spcAft>
                          <a:spcPts val="600"/>
                        </a:spcAft>
                        <a:tabLst>
                          <a:tab pos="226695" algn="l"/>
                        </a:tabLst>
                      </a:pPr>
                      <a:r>
                        <a:rPr lang="en-US" sz="1100" b="0">
                          <a:effectLst/>
                        </a:rPr>
                        <a:t>Centralized control</a:t>
                      </a:r>
                      <a:endParaRPr lang="en-US" sz="1600" b="0">
                        <a:effectLst/>
                        <a:latin typeface="Times New Roman"/>
                        <a:ea typeface="Times New Roman"/>
                      </a:endParaRPr>
                    </a:p>
                  </a:txBody>
                  <a:tcPr marL="68580" marR="68580" marT="0" marB="72000"/>
                </a:tc>
                <a:tc>
                  <a:txBody>
                    <a:bodyPr/>
                    <a:lstStyle/>
                    <a:p>
                      <a:pPr algn="l">
                        <a:lnSpc>
                          <a:spcPct val="120000"/>
                        </a:lnSpc>
                        <a:spcBef>
                          <a:spcPts val="600"/>
                        </a:spcBef>
                        <a:spcAft>
                          <a:spcPts val="600"/>
                        </a:spcAft>
                        <a:tabLst>
                          <a:tab pos="226695" algn="l"/>
                        </a:tabLst>
                      </a:pPr>
                      <a:r>
                        <a:rPr lang="en-US" sz="1100">
                          <a:effectLst/>
                        </a:rPr>
                        <a:t>Flexible operation and maintenance</a:t>
                      </a:r>
                      <a:endParaRPr lang="en-US" sz="1600">
                        <a:effectLst/>
                        <a:latin typeface="Times New Roman"/>
                        <a:ea typeface="Times New Roman"/>
                      </a:endParaRPr>
                    </a:p>
                  </a:txBody>
                  <a:tcPr marL="68580" marR="68580" marT="0" marB="72000"/>
                </a:tc>
              </a:tr>
              <a:tr h="0">
                <a:tc>
                  <a:txBody>
                    <a:bodyPr/>
                    <a:lstStyle/>
                    <a:p>
                      <a:pPr algn="l">
                        <a:lnSpc>
                          <a:spcPct val="120000"/>
                        </a:lnSpc>
                        <a:spcBef>
                          <a:spcPts val="600"/>
                        </a:spcBef>
                        <a:spcAft>
                          <a:spcPts val="600"/>
                        </a:spcAft>
                        <a:tabLst>
                          <a:tab pos="226695" algn="l"/>
                        </a:tabLst>
                      </a:pPr>
                      <a:r>
                        <a:rPr lang="en-US" sz="1100" b="0">
                          <a:effectLst/>
                        </a:rPr>
                        <a:t>Old, one-way technology</a:t>
                      </a:r>
                      <a:endParaRPr lang="en-US" sz="1600" b="0">
                        <a:effectLst/>
                        <a:latin typeface="Times New Roman"/>
                        <a:ea typeface="Times New Roman"/>
                      </a:endParaRPr>
                    </a:p>
                  </a:txBody>
                  <a:tcPr marL="68580" marR="68580" marT="0" marB="72000"/>
                </a:tc>
                <a:tc>
                  <a:txBody>
                    <a:bodyPr/>
                    <a:lstStyle/>
                    <a:p>
                      <a:pPr algn="l">
                        <a:lnSpc>
                          <a:spcPct val="120000"/>
                        </a:lnSpc>
                        <a:spcBef>
                          <a:spcPts val="600"/>
                        </a:spcBef>
                        <a:spcAft>
                          <a:spcPts val="600"/>
                        </a:spcAft>
                        <a:tabLst>
                          <a:tab pos="226695" algn="l"/>
                        </a:tabLst>
                      </a:pPr>
                      <a:r>
                        <a:rPr lang="en-US" sz="1100">
                          <a:effectLst/>
                        </a:rPr>
                        <a:t>Demand-side management through two-way communication</a:t>
                      </a:r>
                      <a:endParaRPr lang="en-US" sz="1600">
                        <a:effectLst/>
                        <a:latin typeface="Times New Roman"/>
                        <a:ea typeface="Times New Roman"/>
                      </a:endParaRPr>
                    </a:p>
                  </a:txBody>
                  <a:tcPr marL="68580" marR="68580" marT="0" marB="72000"/>
                </a:tc>
              </a:tr>
              <a:tr h="0">
                <a:tc>
                  <a:txBody>
                    <a:bodyPr/>
                    <a:lstStyle/>
                    <a:p>
                      <a:pPr algn="l">
                        <a:lnSpc>
                          <a:spcPct val="120000"/>
                        </a:lnSpc>
                        <a:spcBef>
                          <a:spcPts val="600"/>
                        </a:spcBef>
                        <a:spcAft>
                          <a:spcPts val="600"/>
                        </a:spcAft>
                        <a:tabLst>
                          <a:tab pos="226695" algn="l"/>
                        </a:tabLst>
                      </a:pPr>
                      <a:r>
                        <a:rPr lang="en-US" sz="1100" b="0">
                          <a:effectLst/>
                        </a:rPr>
                        <a:t>Optimized for regional power adequacy</a:t>
                      </a:r>
                      <a:endParaRPr lang="en-US" sz="1600" b="0">
                        <a:effectLst/>
                        <a:latin typeface="Times New Roman"/>
                        <a:ea typeface="Times New Roman"/>
                      </a:endParaRPr>
                    </a:p>
                  </a:txBody>
                  <a:tcPr marL="68580" marR="68580" marT="0" marB="72000"/>
                </a:tc>
                <a:tc>
                  <a:txBody>
                    <a:bodyPr/>
                    <a:lstStyle/>
                    <a:p>
                      <a:pPr algn="l">
                        <a:lnSpc>
                          <a:spcPct val="120000"/>
                        </a:lnSpc>
                        <a:spcBef>
                          <a:spcPts val="600"/>
                        </a:spcBef>
                        <a:spcAft>
                          <a:spcPts val="600"/>
                        </a:spcAft>
                        <a:tabLst>
                          <a:tab pos="226695" algn="l"/>
                        </a:tabLst>
                      </a:pPr>
                      <a:r>
                        <a:rPr lang="en-US" sz="1100">
                          <a:effectLst/>
                        </a:rPr>
                        <a:t>Distributed generation connected close to consumers</a:t>
                      </a:r>
                      <a:endParaRPr lang="en-US" sz="1600">
                        <a:effectLst/>
                        <a:latin typeface="Times New Roman"/>
                        <a:ea typeface="Times New Roman"/>
                      </a:endParaRPr>
                    </a:p>
                  </a:txBody>
                  <a:tcPr marL="68580" marR="68580" marT="0" marB="72000"/>
                </a:tc>
              </a:tr>
              <a:tr h="0">
                <a:tc>
                  <a:txBody>
                    <a:bodyPr/>
                    <a:lstStyle/>
                    <a:p>
                      <a:pPr algn="l">
                        <a:lnSpc>
                          <a:spcPct val="120000"/>
                        </a:lnSpc>
                        <a:spcBef>
                          <a:spcPts val="600"/>
                        </a:spcBef>
                        <a:spcAft>
                          <a:spcPts val="600"/>
                        </a:spcAft>
                        <a:tabLst>
                          <a:tab pos="226695" algn="l"/>
                        </a:tabLst>
                      </a:pPr>
                      <a:r>
                        <a:rPr lang="en-US" sz="1100" b="0" dirty="0">
                          <a:effectLst/>
                        </a:rPr>
                        <a:t>Conflicting regulatory and commercial frameworks</a:t>
                      </a:r>
                      <a:endParaRPr lang="en-US" sz="1600" b="0" dirty="0">
                        <a:effectLst/>
                        <a:latin typeface="Times New Roman"/>
                        <a:ea typeface="Times New Roman"/>
                      </a:endParaRPr>
                    </a:p>
                  </a:txBody>
                  <a:tcPr marL="68580" marR="68580" marT="0" marB="72000"/>
                </a:tc>
                <a:tc>
                  <a:txBody>
                    <a:bodyPr/>
                    <a:lstStyle/>
                    <a:p>
                      <a:pPr algn="l">
                        <a:lnSpc>
                          <a:spcPct val="120000"/>
                        </a:lnSpc>
                        <a:spcBef>
                          <a:spcPts val="600"/>
                        </a:spcBef>
                        <a:spcAft>
                          <a:spcPts val="600"/>
                        </a:spcAft>
                        <a:tabLst>
                          <a:tab pos="226695" algn="l"/>
                        </a:tabLst>
                      </a:pPr>
                      <a:r>
                        <a:rPr lang="en-US" sz="1100" dirty="0">
                          <a:effectLst/>
                        </a:rPr>
                        <a:t>Consistent legal frameworks enabling cross-border trading of power and grid services</a:t>
                      </a:r>
                      <a:endParaRPr lang="en-US" sz="1600" dirty="0">
                        <a:effectLst/>
                        <a:latin typeface="Times New Roman"/>
                        <a:ea typeface="Times New Roman"/>
                      </a:endParaRPr>
                    </a:p>
                  </a:txBody>
                  <a:tcPr marL="68580" marR="68580" marT="0" marB="72000"/>
                </a:tc>
              </a:tr>
            </a:tbl>
          </a:graphicData>
        </a:graphic>
      </p:graphicFrame>
    </p:spTree>
    <p:extLst>
      <p:ext uri="{BB962C8B-B14F-4D97-AF65-F5344CB8AC3E}">
        <p14:creationId xmlns:p14="http://schemas.microsoft.com/office/powerpoint/2010/main" val="12247961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Demand response is an emerging concept in the Nordic countries.</a:t>
            </a:r>
          </a:p>
          <a:p>
            <a:r>
              <a:rPr lang="en-US" dirty="0" smtClean="0"/>
              <a:t>So far, the Nordic countries lack a thorough need for DR because of high-quality grid infrastructure.</a:t>
            </a:r>
          </a:p>
          <a:p>
            <a:r>
              <a:rPr lang="en-US" dirty="0" smtClean="0"/>
              <a:t>Viable solutions to exploit DR are yet to be found, thus impeding the emergence of viable businesses.</a:t>
            </a:r>
          </a:p>
          <a:p>
            <a:r>
              <a:rPr lang="en-US" dirty="0" smtClean="0"/>
              <a:t>Moreover, large scale DR pilots shall be carried out in the Nordic countries in order to acquire reliable knowledge how consumers will experience DR and take part in DR programs. </a:t>
            </a:r>
          </a:p>
        </p:txBody>
      </p:sp>
      <p:sp>
        <p:nvSpPr>
          <p:cNvPr id="6" name="Title 5"/>
          <p:cNvSpPr>
            <a:spLocks noGrp="1"/>
          </p:cNvSpPr>
          <p:nvPr>
            <p:ph type="title"/>
          </p:nvPr>
        </p:nvSpPr>
        <p:spPr/>
        <p:txBody>
          <a:bodyPr/>
          <a:lstStyle/>
          <a:p>
            <a:r>
              <a:rPr lang="en-US" dirty="0" smtClean="0"/>
              <a:t>Emerging Concept in the Nordic countries</a:t>
            </a:r>
            <a:endParaRPr lang="en-US" dirty="0"/>
          </a:p>
        </p:txBody>
      </p:sp>
      <p:sp>
        <p:nvSpPr>
          <p:cNvPr id="5" name="Date Placeholder 4"/>
          <p:cNvSpPr>
            <a:spLocks noGrp="1"/>
          </p:cNvSpPr>
          <p:nvPr>
            <p:ph type="dt" sz="half" idx="10"/>
          </p:nvPr>
        </p:nvSpPr>
        <p:spPr/>
        <p:txBody>
          <a:bodyPr/>
          <a:lstStyle/>
          <a:p>
            <a:pPr>
              <a:defRPr/>
            </a:pPr>
            <a:fld id="{4BD8CD42-27F6-4064-AC5B-3DC7C772E862}" type="datetime3">
              <a:rPr lang="en-US" smtClean="0"/>
              <a:t>7 February 2014</a:t>
            </a:fld>
            <a:endParaRPr lang="fi-FI"/>
          </a:p>
        </p:txBody>
      </p:sp>
      <p:sp>
        <p:nvSpPr>
          <p:cNvPr id="3" name="Footer Placeholder 2"/>
          <p:cNvSpPr>
            <a:spLocks noGrp="1"/>
          </p:cNvSpPr>
          <p:nvPr>
            <p:ph type="ftr" sz="quarter" idx="11"/>
          </p:nvPr>
        </p:nvSpPr>
        <p:spPr/>
        <p:txBody>
          <a:bodyPr/>
          <a:lstStyle/>
          <a:p>
            <a:pPr>
              <a:defRPr/>
            </a:pPr>
            <a:r>
              <a:rPr lang="en-US" smtClean="0"/>
              <a:t>Business Ecosystem View on Demand Response</a:t>
            </a:r>
            <a:endParaRPr lang="fi-FI"/>
          </a:p>
        </p:txBody>
      </p:sp>
      <p:sp>
        <p:nvSpPr>
          <p:cNvPr id="4" name="Slide Number Placeholder 3"/>
          <p:cNvSpPr>
            <a:spLocks noGrp="1"/>
          </p:cNvSpPr>
          <p:nvPr>
            <p:ph type="sldNum" sz="quarter" idx="12"/>
          </p:nvPr>
        </p:nvSpPr>
        <p:spPr/>
        <p:txBody>
          <a:bodyPr/>
          <a:lstStyle/>
          <a:p>
            <a:fld id="{0EA963C8-11D8-4F13-A9A2-CBA6147ACE89}" type="slidenum">
              <a:rPr lang="en-US" smtClean="0"/>
              <a:pPr/>
              <a:t>60</a:t>
            </a:fld>
            <a:endParaRPr lang="en-US" sz="900"/>
          </a:p>
        </p:txBody>
      </p:sp>
    </p:spTree>
    <p:extLst>
      <p:ext uri="{BB962C8B-B14F-4D97-AF65-F5344CB8AC3E}">
        <p14:creationId xmlns:p14="http://schemas.microsoft.com/office/powerpoint/2010/main" val="21138405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ecosystem concept has been used to explain what went wrong when a business or innovation flopped, or what does an ecosystem of a viable business look like.</a:t>
            </a:r>
          </a:p>
          <a:p>
            <a:r>
              <a:rPr lang="en-US" dirty="0" smtClean="0"/>
              <a:t>That being said, the framework has not been used to describe how a business will take off, as far as what can be drawn from published literature.</a:t>
            </a:r>
          </a:p>
          <a:p>
            <a:r>
              <a:rPr lang="en-US" dirty="0" smtClean="0"/>
              <a:t>The </a:t>
            </a:r>
            <a:r>
              <a:rPr lang="en-US" dirty="0" err="1" smtClean="0"/>
              <a:t>unequivocality</a:t>
            </a:r>
            <a:r>
              <a:rPr lang="en-US" dirty="0" smtClean="0"/>
              <a:t> or clarity of the framework seems to suffer when business environment involves more complexity.</a:t>
            </a:r>
          </a:p>
          <a:p>
            <a:r>
              <a:rPr lang="en-US" dirty="0" smtClean="0"/>
              <a:t>Nevertheless, the ecosystem framework manages to visually depict the complex business environment in some extent and, further, to steer the debate on the issues.</a:t>
            </a:r>
            <a:endParaRPr lang="en-US" dirty="0"/>
          </a:p>
        </p:txBody>
      </p:sp>
      <p:sp>
        <p:nvSpPr>
          <p:cNvPr id="3" name="Title 2"/>
          <p:cNvSpPr>
            <a:spLocks noGrp="1"/>
          </p:cNvSpPr>
          <p:nvPr>
            <p:ph type="title"/>
          </p:nvPr>
        </p:nvSpPr>
        <p:spPr/>
        <p:txBody>
          <a:bodyPr/>
          <a:lstStyle/>
          <a:p>
            <a:r>
              <a:rPr lang="en-US" dirty="0" smtClean="0"/>
              <a:t>Ecosystem Framework</a:t>
            </a:r>
            <a:endParaRPr lang="en-US" dirty="0"/>
          </a:p>
        </p:txBody>
      </p:sp>
      <p:sp>
        <p:nvSpPr>
          <p:cNvPr id="4" name="Date Placeholder 3"/>
          <p:cNvSpPr>
            <a:spLocks noGrp="1"/>
          </p:cNvSpPr>
          <p:nvPr>
            <p:ph type="dt" sz="half" idx="10"/>
          </p:nvPr>
        </p:nvSpPr>
        <p:spPr/>
        <p:txBody>
          <a:bodyPr/>
          <a:lstStyle/>
          <a:p>
            <a:pPr>
              <a:defRPr/>
            </a:pPr>
            <a:fld id="{2EF9C8C3-6BAA-4C4B-82B7-7D2C657128CC}"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61</a:t>
            </a:fld>
            <a:endParaRPr lang="en-US" sz="900"/>
          </a:p>
        </p:txBody>
      </p:sp>
    </p:spTree>
    <p:extLst>
      <p:ext uri="{BB962C8B-B14F-4D97-AF65-F5344CB8AC3E}">
        <p14:creationId xmlns:p14="http://schemas.microsoft.com/office/powerpoint/2010/main" val="14293727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business environment is very complex since the electricity market is not solely one market, but comprises </a:t>
            </a:r>
            <a:r>
              <a:rPr lang="en-US" dirty="0" err="1" smtClean="0"/>
              <a:t>Elspot</a:t>
            </a:r>
            <a:r>
              <a:rPr lang="en-US" dirty="0" smtClean="0"/>
              <a:t>, </a:t>
            </a:r>
            <a:r>
              <a:rPr lang="en-US" dirty="0" err="1" smtClean="0"/>
              <a:t>Elbas</a:t>
            </a:r>
            <a:r>
              <a:rPr lang="en-US" dirty="0" smtClean="0"/>
              <a:t>, and regulating markets as well as financial market, including futures, forwards, and options.</a:t>
            </a:r>
          </a:p>
          <a:p>
            <a:r>
              <a:rPr lang="en-US" dirty="0" smtClean="0"/>
              <a:t>It is also the twofold one of regulated and unregulated markets, meaning that the motives of various essential actors vary.</a:t>
            </a:r>
          </a:p>
          <a:p>
            <a:r>
              <a:rPr lang="en-US" dirty="0" smtClean="0"/>
              <a:t>Essentially, the regulated actors (i.e., TSOs and DSOs) function under strict regulation, meaning that the issues are harder and slower to address and, further, overcome.</a:t>
            </a:r>
            <a:endParaRPr lang="en-US" dirty="0"/>
          </a:p>
        </p:txBody>
      </p:sp>
      <p:sp>
        <p:nvSpPr>
          <p:cNvPr id="3" name="Title 2"/>
          <p:cNvSpPr>
            <a:spLocks noGrp="1"/>
          </p:cNvSpPr>
          <p:nvPr>
            <p:ph type="title"/>
          </p:nvPr>
        </p:nvSpPr>
        <p:spPr/>
        <p:txBody>
          <a:bodyPr/>
          <a:lstStyle/>
          <a:p>
            <a:r>
              <a:rPr lang="en-US" dirty="0" smtClean="0"/>
              <a:t>Business Environment</a:t>
            </a:r>
            <a:endParaRPr lang="en-US" dirty="0"/>
          </a:p>
        </p:txBody>
      </p:sp>
      <p:sp>
        <p:nvSpPr>
          <p:cNvPr id="4" name="Date Placeholder 3"/>
          <p:cNvSpPr>
            <a:spLocks noGrp="1"/>
          </p:cNvSpPr>
          <p:nvPr>
            <p:ph type="dt" sz="half" idx="10"/>
          </p:nvPr>
        </p:nvSpPr>
        <p:spPr/>
        <p:txBody>
          <a:bodyPr/>
          <a:lstStyle/>
          <a:p>
            <a:pPr>
              <a:defRPr/>
            </a:pPr>
            <a:fld id="{94BBB745-F045-4189-A7ED-ECFBEFE45D38}"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62</a:t>
            </a:fld>
            <a:endParaRPr lang="en-US" sz="900"/>
          </a:p>
        </p:txBody>
      </p:sp>
    </p:spTree>
    <p:extLst>
      <p:ext uri="{BB962C8B-B14F-4D97-AF65-F5344CB8AC3E}">
        <p14:creationId xmlns:p14="http://schemas.microsoft.com/office/powerpoint/2010/main" val="3246708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current business environment seems offer no viable business opportunities as yet.</a:t>
            </a:r>
          </a:p>
          <a:p>
            <a:pPr lvl="1"/>
            <a:r>
              <a:rPr lang="en-US" dirty="0" smtClean="0"/>
              <a:t>The infrastructure is too ‘of high-quality’ </a:t>
            </a:r>
            <a:r>
              <a:rPr lang="en-US" dirty="0" smtClean="0">
                <a:sym typeface="Wingdings" panose="05000000000000000000" pitchFamily="2" charset="2"/>
              </a:rPr>
              <a:t> TSOs or DSOs have no interest in DR service, from which they are currently unable to charge.</a:t>
            </a:r>
            <a:endParaRPr lang="en-US" dirty="0" smtClean="0"/>
          </a:p>
          <a:p>
            <a:pPr lvl="1"/>
            <a:r>
              <a:rPr lang="en-US" dirty="0" smtClean="0"/>
              <a:t>The prices of electricity are too low such that consumers would be interested.</a:t>
            </a:r>
          </a:p>
          <a:p>
            <a:pPr lvl="1"/>
            <a:r>
              <a:rPr lang="en-US" dirty="0" smtClean="0"/>
              <a:t>Regulatory model is unclear on the concept concerning DR.</a:t>
            </a:r>
          </a:p>
          <a:p>
            <a:endParaRPr lang="en-US" dirty="0"/>
          </a:p>
        </p:txBody>
      </p:sp>
      <p:sp>
        <p:nvSpPr>
          <p:cNvPr id="3" name="Title 2"/>
          <p:cNvSpPr>
            <a:spLocks noGrp="1"/>
          </p:cNvSpPr>
          <p:nvPr>
            <p:ph type="title"/>
          </p:nvPr>
        </p:nvSpPr>
        <p:spPr/>
        <p:txBody>
          <a:bodyPr/>
          <a:lstStyle/>
          <a:p>
            <a:r>
              <a:rPr lang="en-US" dirty="0" smtClean="0"/>
              <a:t>Business Opportunities/Threats</a:t>
            </a:r>
            <a:endParaRPr lang="en-US" dirty="0"/>
          </a:p>
        </p:txBody>
      </p:sp>
      <p:sp>
        <p:nvSpPr>
          <p:cNvPr id="4" name="Date Placeholder 3"/>
          <p:cNvSpPr>
            <a:spLocks noGrp="1"/>
          </p:cNvSpPr>
          <p:nvPr>
            <p:ph type="dt" sz="half" idx="10"/>
          </p:nvPr>
        </p:nvSpPr>
        <p:spPr/>
        <p:txBody>
          <a:bodyPr/>
          <a:lstStyle/>
          <a:p>
            <a:pPr>
              <a:defRPr/>
            </a:pPr>
            <a:fld id="{919FBD8C-639C-4D6E-B879-1A2E41FA4079}"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63</a:t>
            </a:fld>
            <a:endParaRPr lang="en-US" sz="900"/>
          </a:p>
        </p:txBody>
      </p:sp>
    </p:spTree>
    <p:extLst>
      <p:ext uri="{BB962C8B-B14F-4D97-AF65-F5344CB8AC3E}">
        <p14:creationId xmlns:p14="http://schemas.microsoft.com/office/powerpoint/2010/main" val="3708656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Government participation and support are desirable to or even mandatory for smart grid initiatives to take off (Bryce, 2009; Hull, 2010; Hurley et al., 2013; PwC &amp; NVCA, 2008; Simon, 2010).</a:t>
            </a:r>
          </a:p>
          <a:p>
            <a:pPr lvl="1"/>
            <a:r>
              <a:rPr lang="en-US" dirty="0"/>
              <a:t>Business opportunities may arise with clearer regulation model.</a:t>
            </a:r>
          </a:p>
          <a:p>
            <a:pPr lvl="1"/>
            <a:r>
              <a:rPr lang="en-US" dirty="0"/>
              <a:t>Supportive actions (e.g., tariffs) could speed up the emergence of businesses.</a:t>
            </a:r>
          </a:p>
          <a:p>
            <a:r>
              <a:rPr lang="en-US" dirty="0"/>
              <a:t>Wannabes could speed up the business </a:t>
            </a:r>
            <a:r>
              <a:rPr lang="en-US" dirty="0" smtClean="0"/>
              <a:t>because it </a:t>
            </a:r>
            <a:r>
              <a:rPr lang="en-US" dirty="0"/>
              <a:t>might be hard for a single firm to promote and develop its product or </a:t>
            </a:r>
            <a:r>
              <a:rPr lang="en-US" dirty="0" smtClean="0"/>
              <a:t>service alone.</a:t>
            </a:r>
          </a:p>
          <a:p>
            <a:pPr lvl="1"/>
            <a:r>
              <a:rPr lang="en-US" dirty="0" smtClean="0"/>
              <a:t>Competition </a:t>
            </a:r>
            <a:r>
              <a:rPr lang="en-US" dirty="0"/>
              <a:t>not only makes companies vulnerable to underachieve compared </a:t>
            </a:r>
            <a:r>
              <a:rPr lang="en-US" dirty="0" smtClean="0"/>
              <a:t>to their </a:t>
            </a:r>
            <a:r>
              <a:rPr lang="en-US" dirty="0"/>
              <a:t>rivals, but it also promotes the success of an innovation in its early stages.</a:t>
            </a:r>
          </a:p>
        </p:txBody>
      </p:sp>
      <p:sp>
        <p:nvSpPr>
          <p:cNvPr id="3" name="Title 2"/>
          <p:cNvSpPr>
            <a:spLocks noGrp="1"/>
          </p:cNvSpPr>
          <p:nvPr>
            <p:ph type="title"/>
          </p:nvPr>
        </p:nvSpPr>
        <p:spPr/>
        <p:txBody>
          <a:bodyPr/>
          <a:lstStyle/>
          <a:p>
            <a:r>
              <a:rPr lang="en-US" dirty="0" smtClean="0"/>
              <a:t>Business Opportunities/Threats</a:t>
            </a:r>
            <a:endParaRPr lang="en-US" dirty="0"/>
          </a:p>
        </p:txBody>
      </p:sp>
      <p:sp>
        <p:nvSpPr>
          <p:cNvPr id="4" name="Date Placeholder 3"/>
          <p:cNvSpPr>
            <a:spLocks noGrp="1"/>
          </p:cNvSpPr>
          <p:nvPr>
            <p:ph type="dt" sz="half" idx="10"/>
          </p:nvPr>
        </p:nvSpPr>
        <p:spPr/>
        <p:txBody>
          <a:bodyPr/>
          <a:lstStyle/>
          <a:p>
            <a:pPr>
              <a:defRPr/>
            </a:pPr>
            <a:fld id="{919FBD8C-639C-4D6E-B879-1A2E41FA4079}"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64</a:t>
            </a:fld>
            <a:endParaRPr lang="en-US" sz="900"/>
          </a:p>
        </p:txBody>
      </p:sp>
    </p:spTree>
    <p:extLst>
      <p:ext uri="{BB962C8B-B14F-4D97-AF65-F5344CB8AC3E}">
        <p14:creationId xmlns:p14="http://schemas.microsoft.com/office/powerpoint/2010/main" val="25484387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Demand response pilots should be carried out in Finland and in the Nordic countries.</a:t>
            </a:r>
          </a:p>
          <a:p>
            <a:pPr lvl="1"/>
            <a:r>
              <a:rPr lang="en-US" dirty="0" smtClean="0"/>
              <a:t>Based on pilots and real user experiences the risks should be assessed again.</a:t>
            </a:r>
          </a:p>
          <a:p>
            <a:pPr lvl="1"/>
            <a:r>
              <a:rPr lang="en-US" dirty="0" smtClean="0"/>
              <a:t>Based on the risk assessment, the value propositions and blueprints should be updated.</a:t>
            </a:r>
          </a:p>
          <a:p>
            <a:pPr lvl="1"/>
            <a:r>
              <a:rPr lang="en-US" dirty="0" smtClean="0"/>
              <a:t>Also through the pilots, monetary value of DR should be assessed.</a:t>
            </a:r>
          </a:p>
          <a:p>
            <a:r>
              <a:rPr lang="en-US" dirty="0" smtClean="0"/>
              <a:t>Feed-in tariffs should be studied in DR context.</a:t>
            </a:r>
          </a:p>
          <a:p>
            <a:r>
              <a:rPr lang="en-US" dirty="0" smtClean="0"/>
              <a:t>Market </a:t>
            </a:r>
            <a:r>
              <a:rPr lang="en-US" dirty="0"/>
              <a:t>opportunity and competitive dynamics facing </a:t>
            </a:r>
            <a:r>
              <a:rPr lang="en-US" dirty="0" smtClean="0"/>
              <a:t>DR </a:t>
            </a:r>
            <a:r>
              <a:rPr lang="en-US" dirty="0"/>
              <a:t>providers, particularly in the commercial, industrial, and residential sectors of the energy market</a:t>
            </a:r>
            <a:r>
              <a:rPr lang="en-US" dirty="0" smtClean="0"/>
              <a:t>.</a:t>
            </a:r>
          </a:p>
          <a:p>
            <a:r>
              <a:rPr lang="en-US" dirty="0" smtClean="0"/>
              <a:t>Independent DR service providers role should be studied, or would it be more beneficial to provide the service as combined suppliers offer.</a:t>
            </a:r>
          </a:p>
        </p:txBody>
      </p:sp>
      <p:sp>
        <p:nvSpPr>
          <p:cNvPr id="3" name="Title 2"/>
          <p:cNvSpPr>
            <a:spLocks noGrp="1"/>
          </p:cNvSpPr>
          <p:nvPr>
            <p:ph type="title"/>
          </p:nvPr>
        </p:nvSpPr>
        <p:spPr/>
        <p:txBody>
          <a:bodyPr/>
          <a:lstStyle/>
          <a:p>
            <a:r>
              <a:rPr lang="en-US" dirty="0" smtClean="0"/>
              <a:t>Future Research</a:t>
            </a:r>
            <a:endParaRPr lang="en-US" dirty="0"/>
          </a:p>
        </p:txBody>
      </p:sp>
      <p:sp>
        <p:nvSpPr>
          <p:cNvPr id="4" name="Date Placeholder 3"/>
          <p:cNvSpPr>
            <a:spLocks noGrp="1"/>
          </p:cNvSpPr>
          <p:nvPr>
            <p:ph type="dt" sz="half" idx="10"/>
          </p:nvPr>
        </p:nvSpPr>
        <p:spPr/>
        <p:txBody>
          <a:bodyPr/>
          <a:lstStyle/>
          <a:p>
            <a:pPr>
              <a:defRPr/>
            </a:pPr>
            <a:fld id="{F33EC35E-6BC3-48A0-8290-3D1ABB6B5606}"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65</a:t>
            </a:fld>
            <a:endParaRPr lang="en-US" sz="900"/>
          </a:p>
        </p:txBody>
      </p:sp>
    </p:spTree>
    <p:extLst>
      <p:ext uri="{BB962C8B-B14F-4D97-AF65-F5344CB8AC3E}">
        <p14:creationId xmlns:p14="http://schemas.microsoft.com/office/powerpoint/2010/main" val="13236748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0000" indent="-457200">
              <a:buNone/>
            </a:pPr>
            <a:r>
              <a:rPr lang="en-US" sz="1200" dirty="0"/>
              <a:t>Adner, R. (2006). Match your innovation strategy to your innovation ecosystem. </a:t>
            </a:r>
            <a:r>
              <a:rPr lang="en-US" sz="1200" i="1" dirty="0"/>
              <a:t>Harvard Business Review</a:t>
            </a:r>
            <a:r>
              <a:rPr lang="en-US" sz="1200" dirty="0"/>
              <a:t>, </a:t>
            </a:r>
            <a:r>
              <a:rPr lang="en-US" sz="1200" i="1" dirty="0"/>
              <a:t>84</a:t>
            </a:r>
            <a:r>
              <a:rPr lang="en-US" sz="1200" dirty="0"/>
              <a:t>(4), 98–107. Harvard Business School Publication Corp. </a:t>
            </a:r>
          </a:p>
          <a:p>
            <a:pPr marL="360000" indent="-457200">
              <a:buNone/>
            </a:pPr>
            <a:r>
              <a:rPr lang="en-US" sz="1200" dirty="0"/>
              <a:t>Adner, R. (2012). </a:t>
            </a:r>
            <a:r>
              <a:rPr lang="en-US" sz="1200" i="1" dirty="0"/>
              <a:t>The Wide Lens: A New Strategy for Innovation </a:t>
            </a:r>
            <a:r>
              <a:rPr lang="en-US" sz="1200" dirty="0"/>
              <a:t>(p. </a:t>
            </a:r>
            <a:r>
              <a:rPr lang="en-US" sz="1200" dirty="0" smtClean="0"/>
              <a:t>288</a:t>
            </a:r>
            <a:r>
              <a:rPr lang="en-US" sz="1200" dirty="0"/>
              <a:t>). New York, NY: Portfolio/Penguin</a:t>
            </a:r>
            <a:r>
              <a:rPr lang="en-US" sz="1200" dirty="0" smtClean="0"/>
              <a:t>.</a:t>
            </a:r>
          </a:p>
          <a:p>
            <a:pPr marL="360000" indent="-457200">
              <a:buNone/>
            </a:pPr>
            <a:r>
              <a:rPr lang="en-US" sz="1200" dirty="0"/>
              <a:t>Adner, R., &amp; Kapoor, R. (2010). Value creation in innovation ecosystems: how the structure of technological interdependence affects firm performance in new technology generation. </a:t>
            </a:r>
            <a:r>
              <a:rPr lang="en-US" sz="1200" i="1" dirty="0"/>
              <a:t>Strategic Management Journal</a:t>
            </a:r>
            <a:r>
              <a:rPr lang="en-US" sz="1200" dirty="0"/>
              <a:t>, </a:t>
            </a:r>
            <a:r>
              <a:rPr lang="en-US" sz="1200" i="1" dirty="0"/>
              <a:t>31</a:t>
            </a:r>
            <a:r>
              <a:rPr lang="en-US" sz="1200" dirty="0"/>
              <a:t>(3), 306–333. </a:t>
            </a:r>
          </a:p>
          <a:p>
            <a:pPr marL="360000" indent="-457200">
              <a:buNone/>
            </a:pPr>
            <a:r>
              <a:rPr lang="en-US" sz="1200" dirty="0" err="1"/>
              <a:t>Adomavicius</a:t>
            </a:r>
            <a:r>
              <a:rPr lang="en-US" sz="1200" dirty="0"/>
              <a:t>, G., </a:t>
            </a:r>
            <a:r>
              <a:rPr lang="en-US" sz="1200" dirty="0" err="1"/>
              <a:t>Bockstedt</a:t>
            </a:r>
            <a:r>
              <a:rPr lang="en-US" sz="1200" dirty="0"/>
              <a:t>, J. C., Gupta, A., &amp; Kauffman, R. J. (2007). Technology roles and paths of influence in an ecosystem model of technology evolution. </a:t>
            </a:r>
            <a:r>
              <a:rPr lang="en-US" sz="1200" i="1" dirty="0"/>
              <a:t>Information Technology and Management</a:t>
            </a:r>
            <a:r>
              <a:rPr lang="en-US" sz="1200" dirty="0"/>
              <a:t>, </a:t>
            </a:r>
            <a:r>
              <a:rPr lang="en-US" sz="1200" i="1" dirty="0"/>
              <a:t>8</a:t>
            </a:r>
            <a:r>
              <a:rPr lang="en-US" sz="1200" dirty="0"/>
              <a:t>(2), 185–202. </a:t>
            </a:r>
            <a:r>
              <a:rPr lang="en-US" sz="1200" dirty="0" smtClean="0"/>
              <a:t> </a:t>
            </a:r>
          </a:p>
          <a:p>
            <a:pPr marL="360000" indent="-457200">
              <a:buNone/>
            </a:pPr>
            <a:r>
              <a:rPr lang="en-US" sz="1200" dirty="0" err="1"/>
              <a:t>Albadi</a:t>
            </a:r>
            <a:r>
              <a:rPr lang="en-US" sz="1200" dirty="0"/>
              <a:t>, M. H., &amp; El-</a:t>
            </a:r>
            <a:r>
              <a:rPr lang="en-US" sz="1200" dirty="0" err="1"/>
              <a:t>Saadany</a:t>
            </a:r>
            <a:r>
              <a:rPr lang="en-US" sz="1200" dirty="0"/>
              <a:t>, E. F. (2008). A summary of demand response in electricity markets. </a:t>
            </a:r>
            <a:r>
              <a:rPr lang="en-US" sz="1200" i="1" dirty="0"/>
              <a:t>Electric Power Systems Research</a:t>
            </a:r>
            <a:r>
              <a:rPr lang="en-US" sz="1200" dirty="0"/>
              <a:t>, </a:t>
            </a:r>
            <a:r>
              <a:rPr lang="en-US" sz="1200" i="1" dirty="0"/>
              <a:t>78</a:t>
            </a:r>
            <a:r>
              <a:rPr lang="en-US" sz="1200" dirty="0"/>
              <a:t>(11), 1989–1996. </a:t>
            </a:r>
            <a:endParaRPr lang="en-US" sz="1200" dirty="0" smtClean="0"/>
          </a:p>
          <a:p>
            <a:pPr marL="360000" indent="-457200">
              <a:buNone/>
            </a:pPr>
            <a:r>
              <a:rPr lang="en-US" sz="1200" dirty="0" err="1"/>
              <a:t>Bahrami</a:t>
            </a:r>
            <a:r>
              <a:rPr lang="en-US" sz="1200" dirty="0"/>
              <a:t>, H., &amp; Evans, S. (1995). Flexible re-cycling and high-technology entrepreneurship. </a:t>
            </a:r>
            <a:r>
              <a:rPr lang="en-US" sz="1200" i="1" dirty="0"/>
              <a:t>California Management Review</a:t>
            </a:r>
            <a:r>
              <a:rPr lang="en-US" sz="1200" dirty="0"/>
              <a:t>, </a:t>
            </a:r>
            <a:r>
              <a:rPr lang="en-US" sz="1200" i="1" dirty="0"/>
              <a:t>37</a:t>
            </a:r>
            <a:r>
              <a:rPr lang="en-US" sz="1200" dirty="0"/>
              <a:t>(3), 62–89. </a:t>
            </a:r>
            <a:endParaRPr lang="en-US" sz="1200" dirty="0" smtClean="0"/>
          </a:p>
          <a:p>
            <a:pPr marL="360000" indent="-457200">
              <a:buNone/>
            </a:pPr>
            <a:r>
              <a:rPr lang="en-US" sz="1200" dirty="0" err="1"/>
              <a:t>Bojanczyk</a:t>
            </a:r>
            <a:r>
              <a:rPr lang="en-US" sz="1200" dirty="0"/>
              <a:t>, K. (2013). </a:t>
            </a:r>
            <a:r>
              <a:rPr lang="en-US" sz="1200" i="1" dirty="0"/>
              <a:t>Home Energy Management Systems: Vendors, Technologies and Opportunities, 2013–2017 </a:t>
            </a:r>
            <a:r>
              <a:rPr lang="en-US" sz="1200" dirty="0"/>
              <a:t>(p. 300). GTM Research, </a:t>
            </a:r>
            <a:r>
              <a:rPr lang="en-US" sz="1200" dirty="0" err="1"/>
              <a:t>Greentech</a:t>
            </a:r>
            <a:r>
              <a:rPr lang="en-US" sz="1200" dirty="0"/>
              <a:t> Media, Inc</a:t>
            </a:r>
            <a:r>
              <a:rPr lang="en-US" sz="1200" dirty="0" smtClean="0"/>
              <a:t>.</a:t>
            </a:r>
          </a:p>
          <a:p>
            <a:pPr marL="360000" indent="-457200">
              <a:buNone/>
            </a:pPr>
            <a:r>
              <a:rPr lang="en-US" sz="1200" dirty="0" err="1" smtClean="0"/>
              <a:t>Braithwait</a:t>
            </a:r>
            <a:r>
              <a:rPr lang="en-US" sz="1200" dirty="0"/>
              <a:t>, S. D., &amp; Hansen, D. G. (2011). How large commercial and industrial customers respond to dynamic pricing—the California experience. In F. P. </a:t>
            </a:r>
            <a:r>
              <a:rPr lang="en-US" sz="1200" dirty="0" err="1"/>
              <a:t>Sioshansi</a:t>
            </a:r>
            <a:r>
              <a:rPr lang="en-US" sz="1200" dirty="0"/>
              <a:t> (Ed.), </a:t>
            </a:r>
            <a:r>
              <a:rPr lang="en-US" sz="1200" i="1" dirty="0"/>
              <a:t>Smart Grid: Integrating Renewable, Distributed &amp; Efficient Energy </a:t>
            </a:r>
            <a:r>
              <a:rPr lang="en-US" sz="1200" dirty="0"/>
              <a:t>(pp. 289–316). Waltham, MA: Academic Press. </a:t>
            </a:r>
            <a:endParaRPr lang="en-US" sz="1200" dirty="0" smtClean="0"/>
          </a:p>
          <a:p>
            <a:pPr marL="360000" indent="-457200">
              <a:buNone/>
            </a:pPr>
            <a:r>
              <a:rPr lang="en-US" sz="1200" dirty="0" err="1"/>
              <a:t>Brandenburger</a:t>
            </a:r>
            <a:r>
              <a:rPr lang="en-US" sz="1200" dirty="0"/>
              <a:t>, A. M., &amp; Stuart, H. W. (1996). Value-based business strategy. </a:t>
            </a:r>
            <a:r>
              <a:rPr lang="en-US" sz="1200" i="1" dirty="0"/>
              <a:t>Journal of Economics &amp; Management Strategy</a:t>
            </a:r>
            <a:r>
              <a:rPr lang="en-US" sz="1200" dirty="0"/>
              <a:t>, </a:t>
            </a:r>
            <a:r>
              <a:rPr lang="en-US" sz="1200" i="1" dirty="0"/>
              <a:t>5</a:t>
            </a:r>
            <a:r>
              <a:rPr lang="en-US" sz="1200" dirty="0"/>
              <a:t>(1), 5–24. </a:t>
            </a:r>
          </a:p>
          <a:p>
            <a:pPr marL="360000" indent="-457200">
              <a:buNone/>
            </a:pPr>
            <a:r>
              <a:rPr lang="en-US" sz="1200" dirty="0"/>
              <a:t>Bryce, R. (2009, March 5). Let’s get real about renewable energy. </a:t>
            </a:r>
            <a:r>
              <a:rPr lang="en-US" sz="1200" i="1" dirty="0"/>
              <a:t>Wall Street Journal</a:t>
            </a:r>
            <a:r>
              <a:rPr lang="en-US" sz="1200" dirty="0"/>
              <a:t>. New York, NY. </a:t>
            </a:r>
          </a:p>
        </p:txBody>
      </p:sp>
      <p:sp>
        <p:nvSpPr>
          <p:cNvPr id="3" name="Title 2"/>
          <p:cNvSpPr>
            <a:spLocks noGrp="1"/>
          </p:cNvSpPr>
          <p:nvPr>
            <p:ph type="title"/>
          </p:nvPr>
        </p:nvSpPr>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fld id="{F33EC35E-6BC3-48A0-8290-3D1ABB6B5606}"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66</a:t>
            </a:fld>
            <a:endParaRPr lang="en-US" sz="900" dirty="0"/>
          </a:p>
        </p:txBody>
      </p:sp>
    </p:spTree>
    <p:extLst>
      <p:ext uri="{BB962C8B-B14F-4D97-AF65-F5344CB8AC3E}">
        <p14:creationId xmlns:p14="http://schemas.microsoft.com/office/powerpoint/2010/main" val="32571849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953725"/>
            <a:ext cx="7332663" cy="5235938"/>
          </a:xfrm>
        </p:spPr>
        <p:txBody>
          <a:bodyPr/>
          <a:lstStyle/>
          <a:p>
            <a:pPr marL="360000" indent="-457200">
              <a:buNone/>
            </a:pPr>
            <a:r>
              <a:rPr lang="en-US" sz="1200" dirty="0" err="1"/>
              <a:t>Chesbrough</a:t>
            </a:r>
            <a:r>
              <a:rPr lang="en-US" sz="1200" dirty="0"/>
              <a:t>, H. W. (2003). </a:t>
            </a:r>
            <a:r>
              <a:rPr lang="en-US" sz="1200" i="1" dirty="0"/>
              <a:t>Open Innovation: The New Imperative for Creating and Profiting from Technology </a:t>
            </a:r>
            <a:r>
              <a:rPr lang="en-US" sz="1200" dirty="0"/>
              <a:t>(Vol. 20, p. 272). Boston, MA: Harvard Business School Press. </a:t>
            </a:r>
          </a:p>
          <a:p>
            <a:pPr marL="360000" indent="-457200">
              <a:buNone/>
            </a:pPr>
            <a:r>
              <a:rPr lang="en-US" sz="1200" dirty="0" err="1"/>
              <a:t>Chesbrough</a:t>
            </a:r>
            <a:r>
              <a:rPr lang="en-US" sz="1200" dirty="0"/>
              <a:t>, H. W., &amp; </a:t>
            </a:r>
            <a:r>
              <a:rPr lang="en-US" sz="1200" dirty="0" err="1"/>
              <a:t>Appleyard</a:t>
            </a:r>
            <a:r>
              <a:rPr lang="en-US" sz="1200" dirty="0"/>
              <a:t>, M. M. (2007). Open innovation and strategy. </a:t>
            </a:r>
            <a:r>
              <a:rPr lang="en-US" sz="1200" i="1" dirty="0"/>
              <a:t>California Management Review</a:t>
            </a:r>
            <a:r>
              <a:rPr lang="en-US" sz="1200" dirty="0"/>
              <a:t>, </a:t>
            </a:r>
            <a:r>
              <a:rPr lang="en-US" sz="1200" i="1" dirty="0"/>
              <a:t>50</a:t>
            </a:r>
            <a:r>
              <a:rPr lang="en-US" sz="1200" dirty="0"/>
              <a:t>(1), 57–77. </a:t>
            </a:r>
            <a:endParaRPr lang="en-US" sz="1200" dirty="0" smtClean="0"/>
          </a:p>
          <a:p>
            <a:pPr marL="360000" indent="-457200">
              <a:buNone/>
            </a:pPr>
            <a:r>
              <a:rPr lang="en-US" sz="1200" dirty="0"/>
              <a:t>Cusumano, M. A., &amp; Gawer, A. (2002). The elements of platform leadership. </a:t>
            </a:r>
            <a:r>
              <a:rPr lang="en-US" sz="1200" i="1" dirty="0"/>
              <a:t>MIT Sloan Management Review</a:t>
            </a:r>
            <a:r>
              <a:rPr lang="en-US" sz="1200" dirty="0"/>
              <a:t>, </a:t>
            </a:r>
            <a:r>
              <a:rPr lang="en-US" sz="1200" i="1" dirty="0"/>
              <a:t>43</a:t>
            </a:r>
            <a:r>
              <a:rPr lang="en-US" sz="1200" dirty="0"/>
              <a:t>(3), 51–59. </a:t>
            </a:r>
          </a:p>
          <a:p>
            <a:pPr marL="360000" indent="-457200">
              <a:buNone/>
            </a:pPr>
            <a:r>
              <a:rPr lang="en-US" sz="1200" dirty="0" err="1"/>
              <a:t>Desrochers</a:t>
            </a:r>
            <a:r>
              <a:rPr lang="en-US" sz="1200" dirty="0"/>
              <a:t>, P. (2002). Industrial ecology and the rediscovery of inter-firm recycling linkages: historical evidence and policy implications. </a:t>
            </a:r>
            <a:r>
              <a:rPr lang="en-US" sz="1200" i="1" dirty="0"/>
              <a:t>Industrial and Corporate Change</a:t>
            </a:r>
            <a:r>
              <a:rPr lang="en-US" sz="1200" dirty="0"/>
              <a:t>, </a:t>
            </a:r>
            <a:r>
              <a:rPr lang="en-US" sz="1200" i="1" dirty="0"/>
              <a:t>11</a:t>
            </a:r>
            <a:r>
              <a:rPr lang="en-US" sz="1200" dirty="0"/>
              <a:t>(5), 1031–1057. </a:t>
            </a:r>
          </a:p>
          <a:p>
            <a:pPr marL="360000" indent="-457200">
              <a:buNone/>
            </a:pPr>
            <a:r>
              <a:rPr lang="en-US" sz="1200" dirty="0"/>
              <a:t>European Climate Foundation. (2010). Roadmap 2050: A Practical Guide to a Prosperous, Low-carbon Europe. </a:t>
            </a:r>
            <a:r>
              <a:rPr lang="en-US" sz="1200" i="1" dirty="0"/>
              <a:t>Roadmap 2050 Volume 1</a:t>
            </a:r>
            <a:r>
              <a:rPr lang="en-US" sz="1200" dirty="0"/>
              <a:t>. Retrieved September 27, 2013, from http://www.roadmap2050.eu/ </a:t>
            </a:r>
          </a:p>
          <a:p>
            <a:pPr marL="360000" indent="-457200">
              <a:buNone/>
            </a:pPr>
            <a:r>
              <a:rPr lang="en-US" sz="1200" dirty="0"/>
              <a:t>European Commission. (2006). </a:t>
            </a:r>
            <a:r>
              <a:rPr lang="en-US" sz="1200" i="1" dirty="0"/>
              <a:t>European Technology Platform </a:t>
            </a:r>
            <a:r>
              <a:rPr lang="en-US" sz="1200" i="1" dirty="0" err="1"/>
              <a:t>SmartGrids</a:t>
            </a:r>
            <a:r>
              <a:rPr lang="en-US" sz="1200" i="1" dirty="0"/>
              <a:t>: Vision and Strategy for Europe’s Electricity Networks of the Future</a:t>
            </a:r>
            <a:r>
              <a:rPr lang="en-US" sz="1200" dirty="0"/>
              <a:t>. (M. Sánchez &amp; A. </a:t>
            </a:r>
            <a:r>
              <a:rPr lang="en-US" sz="1200" dirty="0" err="1"/>
              <a:t>Quelhas</a:t>
            </a:r>
            <a:r>
              <a:rPr lang="en-US" sz="1200" dirty="0"/>
              <a:t>, Eds.) (p. 44). Brussels. </a:t>
            </a:r>
          </a:p>
          <a:p>
            <a:pPr marL="360000" indent="-457200">
              <a:buNone/>
            </a:pPr>
            <a:r>
              <a:rPr lang="en-US" sz="1200" dirty="0"/>
              <a:t>European Union. (2007). The EU climate and energy package. Retrieved July 4, 2013, from http://ec.europa.eu/clima/policies/package/index_en.htm </a:t>
            </a:r>
          </a:p>
          <a:p>
            <a:pPr marL="360000" indent="-457200">
              <a:buNone/>
            </a:pPr>
            <a:r>
              <a:rPr lang="en-US" sz="1200" dirty="0" err="1"/>
              <a:t>Faruqui</a:t>
            </a:r>
            <a:r>
              <a:rPr lang="en-US" sz="1200" dirty="0"/>
              <a:t>, A. (2007, March). Demand response: breaking out the bubble. </a:t>
            </a:r>
            <a:r>
              <a:rPr lang="en-US" sz="1200" i="1" dirty="0"/>
              <a:t>Public Utilities Fortnightly</a:t>
            </a:r>
            <a:r>
              <a:rPr lang="en-US" sz="1200" dirty="0"/>
              <a:t>, (March), 46–51. Vienna, VA. </a:t>
            </a:r>
          </a:p>
          <a:p>
            <a:pPr marL="360000" indent="-457200">
              <a:buNone/>
            </a:pPr>
            <a:r>
              <a:rPr lang="en-US" sz="1200" dirty="0" err="1"/>
              <a:t>Faruqui</a:t>
            </a:r>
            <a:r>
              <a:rPr lang="en-US" sz="1200" dirty="0"/>
              <a:t>, A., Harris, D., &amp; </a:t>
            </a:r>
            <a:r>
              <a:rPr lang="en-US" sz="1200" dirty="0" err="1"/>
              <a:t>Hledik</a:t>
            </a:r>
            <a:r>
              <a:rPr lang="en-US" sz="1200" dirty="0"/>
              <a:t>, R. (2009). Unlocking the €53 billion savings from smart meters in the EU: how increasing the adoption of dynamic tariffs could make or break the EU’s smart grid investment. The Brattle Group</a:t>
            </a:r>
            <a:r>
              <a:rPr lang="en-US" sz="1200" dirty="0" smtClean="0"/>
              <a:t>.</a:t>
            </a:r>
          </a:p>
          <a:p>
            <a:pPr marL="360000" indent="-457200">
              <a:buNone/>
            </a:pPr>
            <a:r>
              <a:rPr lang="en-US" sz="1200" dirty="0" err="1"/>
              <a:t>Frels</a:t>
            </a:r>
            <a:r>
              <a:rPr lang="en-US" sz="1200" dirty="0"/>
              <a:t>, J. K., </a:t>
            </a:r>
            <a:r>
              <a:rPr lang="en-US" sz="1200" dirty="0" err="1"/>
              <a:t>Shervani</a:t>
            </a:r>
            <a:r>
              <a:rPr lang="en-US" sz="1200" dirty="0"/>
              <a:t>, T., &amp; Srivastava, R. K. (2003). The integrated networks model: explaining resource allocations in network markets. </a:t>
            </a:r>
            <a:r>
              <a:rPr lang="en-US" sz="1200" i="1" dirty="0"/>
              <a:t>Journal of Marketing</a:t>
            </a:r>
            <a:r>
              <a:rPr lang="en-US" sz="1200" dirty="0"/>
              <a:t>, </a:t>
            </a:r>
            <a:r>
              <a:rPr lang="en-US" sz="1200" i="1" dirty="0"/>
              <a:t>67</a:t>
            </a:r>
            <a:r>
              <a:rPr lang="en-US" sz="1200" dirty="0"/>
              <a:t>(1), 29–45. </a:t>
            </a:r>
          </a:p>
          <a:p>
            <a:pPr marL="360000" indent="-457200">
              <a:buNone/>
            </a:pPr>
            <a:r>
              <a:rPr lang="en-US" sz="1200" dirty="0"/>
              <a:t>Fuller, M. C., Kunkel, C., </a:t>
            </a:r>
            <a:r>
              <a:rPr lang="en-US" sz="1200" dirty="0" err="1"/>
              <a:t>Zimring</a:t>
            </a:r>
            <a:r>
              <a:rPr lang="en-US" sz="1200" dirty="0"/>
              <a:t>, M., Hoffman, I., Lindgren </a:t>
            </a:r>
            <a:r>
              <a:rPr lang="en-US" sz="1200" dirty="0" err="1"/>
              <a:t>Soroye</a:t>
            </a:r>
            <a:r>
              <a:rPr lang="en-US" sz="1200" dirty="0"/>
              <a:t>, K., &amp; Goldman, C. (2010). </a:t>
            </a:r>
            <a:r>
              <a:rPr lang="en-US" sz="1200" i="1" dirty="0"/>
              <a:t>Driving Demand for Home Energy Improvements </a:t>
            </a:r>
            <a:r>
              <a:rPr lang="en-US" sz="1200" dirty="0"/>
              <a:t>(p. 75). Berkeley, CA. </a:t>
            </a:r>
          </a:p>
          <a:p>
            <a:pPr marL="360000" indent="-457200">
              <a:buNone/>
            </a:pPr>
            <a:r>
              <a:rPr lang="en-US" sz="1200" dirty="0"/>
              <a:t>Gawer, A., &amp; Cusumano, M. A. (2008). How companies become platform leaders. </a:t>
            </a:r>
            <a:r>
              <a:rPr lang="en-US" sz="1200" i="1" dirty="0"/>
              <a:t>MIT Sloan Management Review</a:t>
            </a:r>
            <a:r>
              <a:rPr lang="en-US" sz="1200" dirty="0"/>
              <a:t>, </a:t>
            </a:r>
            <a:r>
              <a:rPr lang="en-US" sz="1200" i="1" dirty="0"/>
              <a:t>49</a:t>
            </a:r>
            <a:r>
              <a:rPr lang="en-US" sz="1200" dirty="0"/>
              <a:t>(2), 28–35. </a:t>
            </a:r>
          </a:p>
        </p:txBody>
      </p:sp>
      <p:sp>
        <p:nvSpPr>
          <p:cNvPr id="4" name="Date Placeholder 3"/>
          <p:cNvSpPr>
            <a:spLocks noGrp="1"/>
          </p:cNvSpPr>
          <p:nvPr>
            <p:ph type="dt" sz="half" idx="10"/>
          </p:nvPr>
        </p:nvSpPr>
        <p:spPr/>
        <p:txBody>
          <a:bodyPr/>
          <a:lstStyle/>
          <a:p>
            <a:pPr>
              <a:defRPr/>
            </a:pPr>
            <a:fld id="{AD719A82-FC8F-4C9E-B239-336B6E07A59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67</a:t>
            </a:fld>
            <a:endParaRPr lang="en-US" sz="900"/>
          </a:p>
        </p:txBody>
      </p:sp>
    </p:spTree>
    <p:extLst>
      <p:ext uri="{BB962C8B-B14F-4D97-AF65-F5344CB8AC3E}">
        <p14:creationId xmlns:p14="http://schemas.microsoft.com/office/powerpoint/2010/main" val="10446528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953725"/>
            <a:ext cx="7332663" cy="5235938"/>
          </a:xfrm>
        </p:spPr>
        <p:txBody>
          <a:bodyPr/>
          <a:lstStyle/>
          <a:p>
            <a:pPr marL="360000" indent="-457200">
              <a:buNone/>
            </a:pPr>
            <a:r>
              <a:rPr lang="en-US" sz="1200" dirty="0"/>
              <a:t>Ginsberg, A., </a:t>
            </a:r>
            <a:r>
              <a:rPr lang="en-US" sz="1200" dirty="0" err="1"/>
              <a:t>Horwitch</a:t>
            </a:r>
            <a:r>
              <a:rPr lang="en-US" sz="1200" dirty="0"/>
              <a:t>, M., </a:t>
            </a:r>
            <a:r>
              <a:rPr lang="en-US" sz="1200" dirty="0" err="1"/>
              <a:t>Mahapatra</a:t>
            </a:r>
            <a:r>
              <a:rPr lang="en-US" sz="1200" dirty="0"/>
              <a:t>, S., &amp; Singh, C. (2010). Ecosystem strategies for complex technological innovation: the case of smart grid development. In D. F. </a:t>
            </a:r>
            <a:r>
              <a:rPr lang="en-US" sz="1200" dirty="0" err="1"/>
              <a:t>Kocaoglu</a:t>
            </a:r>
            <a:r>
              <a:rPr lang="en-US" sz="1200" dirty="0"/>
              <a:t>, T. R. Anderson, T. U. </a:t>
            </a:r>
            <a:r>
              <a:rPr lang="en-US" sz="1200" dirty="0" err="1"/>
              <a:t>Daim</a:t>
            </a:r>
            <a:r>
              <a:rPr lang="en-US" sz="1200" dirty="0"/>
              <a:t>, A. </a:t>
            </a:r>
            <a:r>
              <a:rPr lang="en-US" sz="1200" dirty="0" err="1"/>
              <a:t>Jetter</a:t>
            </a:r>
            <a:r>
              <a:rPr lang="en-US" sz="1200" dirty="0"/>
              <a:t>, &amp; C. M. Weber (Eds.), </a:t>
            </a:r>
            <a:r>
              <a:rPr lang="en-US" sz="1200" i="1" dirty="0"/>
              <a:t>Technology Management for Global Economic Growth, Proceedings of PICMET ’10 </a:t>
            </a:r>
            <a:r>
              <a:rPr lang="en-US" sz="1200" dirty="0"/>
              <a:t>(pp. 2787–2794). Phuket, Thailand: IEEE. </a:t>
            </a:r>
          </a:p>
          <a:p>
            <a:pPr marL="360000" indent="-457200">
              <a:buNone/>
            </a:pPr>
            <a:r>
              <a:rPr lang="en-US" sz="1200" dirty="0" err="1"/>
              <a:t>Gusen</a:t>
            </a:r>
            <a:r>
              <a:rPr lang="en-US" sz="1200" dirty="0"/>
              <a:t>, C. (2012, September). Questions for: Ron Adner. </a:t>
            </a:r>
            <a:r>
              <a:rPr lang="en-US" sz="1200" i="1" dirty="0" err="1"/>
              <a:t>Rotman</a:t>
            </a:r>
            <a:r>
              <a:rPr lang="en-US" sz="1200" i="1" dirty="0"/>
              <a:t> Magazine</a:t>
            </a:r>
            <a:r>
              <a:rPr lang="en-US" sz="1200" dirty="0"/>
              <a:t>, (September), 88–90. Toronto. </a:t>
            </a:r>
          </a:p>
          <a:p>
            <a:pPr marL="360000" indent="-457200">
              <a:buNone/>
            </a:pPr>
            <a:r>
              <a:rPr lang="en-US" sz="1200" dirty="0"/>
              <a:t>Hauser, S. G., &amp; Crandall, K. (2011). Smart grid is a lot more than just “technology.” In F. P. </a:t>
            </a:r>
            <a:r>
              <a:rPr lang="en-US" sz="1200" dirty="0" err="1"/>
              <a:t>Sioshansi</a:t>
            </a:r>
            <a:r>
              <a:rPr lang="en-US" sz="1200" dirty="0"/>
              <a:t> (Ed.), </a:t>
            </a:r>
            <a:r>
              <a:rPr lang="en-US" sz="1200" i="1" dirty="0"/>
              <a:t>Smart Grid: Integrating Renewable, Distributed &amp; Efficient Energy </a:t>
            </a:r>
            <a:r>
              <a:rPr lang="en-US" sz="1200" dirty="0"/>
              <a:t>(pp. 3–28). Waltham, MA: Academic Press. </a:t>
            </a:r>
          </a:p>
          <a:p>
            <a:pPr marL="360000" indent="-457200">
              <a:buNone/>
            </a:pPr>
            <a:r>
              <a:rPr lang="en-US" sz="1200" dirty="0"/>
              <a:t>Heffner, G. (2009). Demand Response Valuation Frameworks Paper. Berkeley, CA. </a:t>
            </a:r>
          </a:p>
          <a:p>
            <a:pPr marL="360000" indent="-457200">
              <a:buNone/>
            </a:pPr>
            <a:r>
              <a:rPr lang="en-US" sz="1200" dirty="0" err="1"/>
              <a:t>Heiskanen</a:t>
            </a:r>
            <a:r>
              <a:rPr lang="en-US" sz="1200" dirty="0"/>
              <a:t>, E., </a:t>
            </a:r>
            <a:r>
              <a:rPr lang="en-US" sz="1200" dirty="0" err="1"/>
              <a:t>Matschoss</a:t>
            </a:r>
            <a:r>
              <a:rPr lang="en-US" sz="1200" dirty="0"/>
              <a:t>, K., </a:t>
            </a:r>
            <a:r>
              <a:rPr lang="en-US" sz="1200" dirty="0" err="1"/>
              <a:t>Kuusi</a:t>
            </a:r>
            <a:r>
              <a:rPr lang="en-US" sz="1200" dirty="0"/>
              <a:t>, H., </a:t>
            </a:r>
            <a:r>
              <a:rPr lang="en-US" sz="1200" dirty="0" err="1"/>
              <a:t>Kranzl</a:t>
            </a:r>
            <a:r>
              <a:rPr lang="en-US" sz="1200" dirty="0"/>
              <a:t>, L., </a:t>
            </a:r>
            <a:r>
              <a:rPr lang="en-US" sz="1200" dirty="0" err="1"/>
              <a:t>Lapillone</a:t>
            </a:r>
            <a:r>
              <a:rPr lang="en-US" sz="1200" dirty="0"/>
              <a:t>, B., </a:t>
            </a:r>
            <a:r>
              <a:rPr lang="en-US" sz="1200" dirty="0" err="1"/>
              <a:t>Sebi</a:t>
            </a:r>
            <a:r>
              <a:rPr lang="en-US" sz="1200" dirty="0"/>
              <a:t>, C., </a:t>
            </a:r>
            <a:r>
              <a:rPr lang="en-US" sz="1200" dirty="0" err="1"/>
              <a:t>Mairet</a:t>
            </a:r>
            <a:r>
              <a:rPr lang="en-US" sz="1200" dirty="0"/>
              <a:t>, N., et al. (2012). Literature review of key stakeholders, users and investors. </a:t>
            </a:r>
          </a:p>
          <a:p>
            <a:pPr marL="360000" indent="-457200">
              <a:buNone/>
            </a:pPr>
            <a:r>
              <a:rPr lang="en-US" sz="1200" dirty="0" err="1"/>
              <a:t>Heskett</a:t>
            </a:r>
            <a:r>
              <a:rPr lang="en-US" sz="1200" dirty="0"/>
              <a:t>, J. L., </a:t>
            </a:r>
            <a:r>
              <a:rPr lang="en-US" sz="1200" dirty="0" err="1"/>
              <a:t>Sasser</a:t>
            </a:r>
            <a:r>
              <a:rPr lang="en-US" sz="1200" dirty="0"/>
              <a:t>, W. E., &amp; Schlesinger, L. A. (1997). </a:t>
            </a:r>
            <a:r>
              <a:rPr lang="en-US" sz="1200" i="1" dirty="0"/>
              <a:t>Service Profit Chain: How Leading Companies Link Profit and Growth to Loyalty, Satisfaction, and Value </a:t>
            </a:r>
            <a:r>
              <a:rPr lang="en-US" sz="1200" dirty="0"/>
              <a:t>(p. 320). New York, NY: The Free Press. </a:t>
            </a:r>
          </a:p>
          <a:p>
            <a:pPr marL="360000" indent="-457200">
              <a:buNone/>
            </a:pPr>
            <a:r>
              <a:rPr lang="en-US" sz="1200" dirty="0" err="1"/>
              <a:t>Hirst</a:t>
            </a:r>
            <a:r>
              <a:rPr lang="en-US" sz="1200" dirty="0"/>
              <a:t>, E. (2002). The financial and physical insurance benefits of price-responsive demand. </a:t>
            </a:r>
            <a:r>
              <a:rPr lang="en-US" sz="1200" i="1" dirty="0"/>
              <a:t>The Electricity Journal</a:t>
            </a:r>
            <a:r>
              <a:rPr lang="en-US" sz="1200" dirty="0"/>
              <a:t>, </a:t>
            </a:r>
            <a:r>
              <a:rPr lang="en-US" sz="1200" i="1" dirty="0"/>
              <a:t>15</a:t>
            </a:r>
            <a:r>
              <a:rPr lang="en-US" sz="1200" dirty="0"/>
              <a:t>(4), 66–73. </a:t>
            </a:r>
          </a:p>
          <a:p>
            <a:pPr marL="360000" indent="-457200">
              <a:buNone/>
            </a:pPr>
            <a:r>
              <a:rPr lang="en-US" sz="1200" dirty="0"/>
              <a:t>Hobbs, B. F., </a:t>
            </a:r>
            <a:r>
              <a:rPr lang="en-US" sz="1200" dirty="0" err="1"/>
              <a:t>Honious</a:t>
            </a:r>
            <a:r>
              <a:rPr lang="en-US" sz="1200" dirty="0"/>
              <a:t>, J. C., &amp; Bluestein, J. (1994). Estimating the flexibility of utility resource plans: an application to natural gas </a:t>
            </a:r>
            <a:r>
              <a:rPr lang="en-US" sz="1200" dirty="0" err="1"/>
              <a:t>cofiring</a:t>
            </a:r>
            <a:r>
              <a:rPr lang="en-US" sz="1200" dirty="0"/>
              <a:t> for SO2 control. </a:t>
            </a:r>
            <a:r>
              <a:rPr lang="en-US" sz="1200" i="1" dirty="0"/>
              <a:t>IEEE Transactions on Power Systems</a:t>
            </a:r>
            <a:r>
              <a:rPr lang="en-US" sz="1200" dirty="0"/>
              <a:t>, </a:t>
            </a:r>
            <a:r>
              <a:rPr lang="en-US" sz="1200" i="1" dirty="0"/>
              <a:t>9</a:t>
            </a:r>
            <a:r>
              <a:rPr lang="en-US" sz="1200" dirty="0"/>
              <a:t>(1), 167–173. </a:t>
            </a:r>
          </a:p>
          <a:p>
            <a:pPr marL="360000" indent="-457200">
              <a:buNone/>
            </a:pPr>
            <a:r>
              <a:rPr lang="en-US" sz="1200" dirty="0"/>
              <a:t>Hopkins, M. S. (2011). Interview with Michael Cusumano. How to innovate when platforms won’t stop moving. </a:t>
            </a:r>
            <a:r>
              <a:rPr lang="en-US" sz="1200" i="1" dirty="0"/>
              <a:t>MIT Sloan Management Review</a:t>
            </a:r>
            <a:r>
              <a:rPr lang="en-US" sz="1200" dirty="0"/>
              <a:t>, </a:t>
            </a:r>
            <a:r>
              <a:rPr lang="en-US" sz="1200" i="1" dirty="0"/>
              <a:t>52</a:t>
            </a:r>
            <a:r>
              <a:rPr lang="en-US" sz="1200" dirty="0"/>
              <a:t>(4), 55–60. </a:t>
            </a:r>
          </a:p>
          <a:p>
            <a:pPr marL="360000" indent="-457200">
              <a:buNone/>
            </a:pPr>
            <a:r>
              <a:rPr lang="en-US" sz="1200" dirty="0"/>
              <a:t>Hull, D. (2010, March 31). Record number of </a:t>
            </a:r>
            <a:r>
              <a:rPr lang="en-US" sz="1200" dirty="0" err="1"/>
              <a:t>cleantech</a:t>
            </a:r>
            <a:r>
              <a:rPr lang="en-US" sz="1200" dirty="0"/>
              <a:t> deals in the first quarter of 2010. </a:t>
            </a:r>
            <a:r>
              <a:rPr lang="en-US" sz="1200" i="1" dirty="0"/>
              <a:t>Silicon Valley News</a:t>
            </a:r>
            <a:r>
              <a:rPr lang="en-US" sz="1200" dirty="0"/>
              <a:t>. San Jose, CA. </a:t>
            </a:r>
          </a:p>
          <a:p>
            <a:pPr marL="360000" indent="-457200">
              <a:buNone/>
            </a:pPr>
            <a:r>
              <a:rPr lang="en-US" sz="1200" dirty="0"/>
              <a:t>Hurley, D., Peterson, P., &amp; Whited, M. (2013). </a:t>
            </a:r>
            <a:r>
              <a:rPr lang="en-US" sz="1200" i="1" dirty="0"/>
              <a:t>Demand Response as a Power System Resource </a:t>
            </a:r>
            <a:r>
              <a:rPr lang="en-US" sz="1200" dirty="0"/>
              <a:t>(Vol. May, p. 81). Brussels: By Synapse Energy Economics, Inc. for Regulatory Assistance Project. </a:t>
            </a:r>
          </a:p>
          <a:p>
            <a:pPr marL="360000" indent="-457200">
              <a:buNone/>
            </a:pPr>
            <a:r>
              <a:rPr lang="en-US" sz="1200" dirty="0"/>
              <a:t>Iansiti, M., &amp; Levien, R. (2004a). Strategy as ecology. </a:t>
            </a:r>
            <a:r>
              <a:rPr lang="en-US" sz="1200" i="1" dirty="0"/>
              <a:t>Harvard Business Review</a:t>
            </a:r>
            <a:r>
              <a:rPr lang="en-US" sz="1200" dirty="0"/>
              <a:t>, </a:t>
            </a:r>
            <a:r>
              <a:rPr lang="en-US" sz="1200" i="1" dirty="0"/>
              <a:t>82</a:t>
            </a:r>
            <a:r>
              <a:rPr lang="en-US" sz="1200" dirty="0"/>
              <a:t>(3), 68–78. </a:t>
            </a:r>
          </a:p>
        </p:txBody>
      </p:sp>
      <p:sp>
        <p:nvSpPr>
          <p:cNvPr id="4" name="Date Placeholder 3"/>
          <p:cNvSpPr>
            <a:spLocks noGrp="1"/>
          </p:cNvSpPr>
          <p:nvPr>
            <p:ph type="dt" sz="half" idx="10"/>
          </p:nvPr>
        </p:nvSpPr>
        <p:spPr/>
        <p:txBody>
          <a:bodyPr/>
          <a:lstStyle/>
          <a:p>
            <a:pPr>
              <a:defRPr/>
            </a:pPr>
            <a:fld id="{AD719A82-FC8F-4C9E-B239-336B6E07A59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dirty="0" smtClean="0"/>
              <a:t>Business Ecosystem View on Demand Response</a:t>
            </a:r>
            <a:endParaRPr lang="fi-FI"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68</a:t>
            </a:fld>
            <a:endParaRPr lang="en-US" sz="900"/>
          </a:p>
        </p:txBody>
      </p:sp>
    </p:spTree>
    <p:extLst>
      <p:ext uri="{BB962C8B-B14F-4D97-AF65-F5344CB8AC3E}">
        <p14:creationId xmlns:p14="http://schemas.microsoft.com/office/powerpoint/2010/main" val="9285115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953725"/>
            <a:ext cx="7332663" cy="5235938"/>
          </a:xfrm>
        </p:spPr>
        <p:txBody>
          <a:bodyPr/>
          <a:lstStyle/>
          <a:p>
            <a:pPr marL="360000" indent="-457200">
              <a:buNone/>
            </a:pPr>
            <a:r>
              <a:rPr lang="en-US" sz="1200" dirty="0" smtClean="0"/>
              <a:t>Iansiti</a:t>
            </a:r>
            <a:r>
              <a:rPr lang="en-US" sz="1200" dirty="0"/>
              <a:t>, M., &amp; Levien, R. (2004b). </a:t>
            </a:r>
            <a:r>
              <a:rPr lang="en-US" sz="1200" i="1" dirty="0"/>
              <a:t>The Keystone Advantage: What the New Dynamics of Business Ecosystems Mean for Strategy, Innovation, and Sustainability </a:t>
            </a:r>
            <a:r>
              <a:rPr lang="en-US" sz="1200" dirty="0"/>
              <a:t>(p. 255). Boston, MA: Harvard Business School Publishing. </a:t>
            </a:r>
            <a:endParaRPr lang="en-US" sz="1200" dirty="0" smtClean="0"/>
          </a:p>
          <a:p>
            <a:pPr marL="360000" indent="-457200">
              <a:buNone/>
            </a:pPr>
            <a:r>
              <a:rPr lang="en-US" sz="1200" dirty="0" err="1"/>
              <a:t>Lakervi</a:t>
            </a:r>
            <a:r>
              <a:rPr lang="en-US" sz="1200" dirty="0"/>
              <a:t>, E., &amp; Holmes, E. J. (1995). </a:t>
            </a:r>
            <a:r>
              <a:rPr lang="en-US" sz="1200" i="1" dirty="0"/>
              <a:t>Electricity Distribution Network Design</a:t>
            </a:r>
            <a:r>
              <a:rPr lang="en-US" sz="1200" dirty="0"/>
              <a:t>. (A. T. Johns &amp; J. R. </a:t>
            </a:r>
            <a:r>
              <a:rPr lang="en-US" sz="1200" dirty="0" err="1"/>
              <a:t>Platts</a:t>
            </a:r>
            <a:r>
              <a:rPr lang="en-US" sz="1200" dirty="0"/>
              <a:t>, Eds.) (2nd ed., p. 325). London: Peter </a:t>
            </a:r>
            <a:r>
              <a:rPr lang="en-US" sz="1200" dirty="0" err="1"/>
              <a:t>Peregrinus</a:t>
            </a:r>
            <a:r>
              <a:rPr lang="en-US" sz="1200" dirty="0"/>
              <a:t> Ltd. </a:t>
            </a:r>
          </a:p>
          <a:p>
            <a:pPr marL="360000" indent="-457200">
              <a:buNone/>
            </a:pPr>
            <a:r>
              <a:rPr lang="en-US" sz="1200" dirty="0" err="1"/>
              <a:t>Leavy</a:t>
            </a:r>
            <a:r>
              <a:rPr lang="en-US" sz="1200" dirty="0"/>
              <a:t>, B. (2012). Ron Adner: managing the interdependencies and risks of an innovation ecosystem. </a:t>
            </a:r>
            <a:r>
              <a:rPr lang="en-US" sz="1200" i="1" dirty="0"/>
              <a:t>Strategy &amp; Leadership</a:t>
            </a:r>
            <a:r>
              <a:rPr lang="en-US" sz="1200" dirty="0"/>
              <a:t>, </a:t>
            </a:r>
            <a:r>
              <a:rPr lang="en-US" sz="1200" i="1" dirty="0"/>
              <a:t>40</a:t>
            </a:r>
            <a:r>
              <a:rPr lang="en-US" sz="1200" dirty="0"/>
              <a:t>(6), 14–21. </a:t>
            </a:r>
          </a:p>
          <a:p>
            <a:pPr marL="360000" indent="-457200">
              <a:buNone/>
            </a:pPr>
            <a:r>
              <a:rPr lang="en-US" sz="1200" dirty="0"/>
              <a:t>Li, B., Qi, B., Yan, H., Sun, Y., &amp; Tang, L. (2012). New communication infrastructure for demand-side management by utilizing multi-mode consumer electronics devices. </a:t>
            </a:r>
            <a:r>
              <a:rPr lang="en-US" sz="1200" i="1" dirty="0"/>
              <a:t>China International Conference on Electricity Distribution (CICED 2012) </a:t>
            </a:r>
            <a:r>
              <a:rPr lang="en-US" sz="1200" dirty="0"/>
              <a:t>(Vol. 2, pp. 1023–1026). Shanghai, China: IEEE. </a:t>
            </a:r>
          </a:p>
          <a:p>
            <a:pPr marL="360000" indent="-457200">
              <a:buNone/>
            </a:pPr>
            <a:r>
              <a:rPr lang="en-US" sz="1200" dirty="0" err="1"/>
              <a:t>Lusch</a:t>
            </a:r>
            <a:r>
              <a:rPr lang="en-US" sz="1200" dirty="0"/>
              <a:t>, R. F. (2011). Reframing supply chain management: a service-dominant logic perspective. </a:t>
            </a:r>
            <a:r>
              <a:rPr lang="en-US" sz="1200" i="1" dirty="0"/>
              <a:t>Journal of Supply Chain Management</a:t>
            </a:r>
            <a:r>
              <a:rPr lang="en-US" sz="1200" dirty="0"/>
              <a:t>, </a:t>
            </a:r>
            <a:r>
              <a:rPr lang="en-US" sz="1200" i="1" dirty="0"/>
              <a:t>47</a:t>
            </a:r>
            <a:r>
              <a:rPr lang="en-US" sz="1200" dirty="0"/>
              <a:t>(1), </a:t>
            </a:r>
            <a:r>
              <a:rPr lang="en-US" sz="1200" dirty="0" smtClean="0"/>
              <a:t>14–18.</a:t>
            </a:r>
            <a:endParaRPr lang="en-US" sz="1200" dirty="0"/>
          </a:p>
          <a:p>
            <a:pPr marL="360000" indent="-457200">
              <a:buNone/>
            </a:pPr>
            <a:r>
              <a:rPr lang="en-US" sz="1200" dirty="0" err="1"/>
              <a:t>Lusch</a:t>
            </a:r>
            <a:r>
              <a:rPr lang="en-US" sz="1200" dirty="0"/>
              <a:t>, R. F., </a:t>
            </a:r>
            <a:r>
              <a:rPr lang="en-US" sz="1200" dirty="0" err="1"/>
              <a:t>Vargo</a:t>
            </a:r>
            <a:r>
              <a:rPr lang="en-US" sz="1200" dirty="0"/>
              <a:t>, S. L., &amp; </a:t>
            </a:r>
            <a:r>
              <a:rPr lang="en-US" sz="1200" dirty="0" err="1"/>
              <a:t>Tanniru</a:t>
            </a:r>
            <a:r>
              <a:rPr lang="en-US" sz="1200" dirty="0"/>
              <a:t>, M. (2010). Service, value networks and learning. </a:t>
            </a:r>
            <a:r>
              <a:rPr lang="en-US" sz="1200" i="1" dirty="0"/>
              <a:t>Journal of the Academy of Marketing Science</a:t>
            </a:r>
            <a:r>
              <a:rPr lang="en-US" sz="1200" dirty="0"/>
              <a:t>, </a:t>
            </a:r>
            <a:r>
              <a:rPr lang="en-US" sz="1200" i="1" dirty="0"/>
              <a:t>38</a:t>
            </a:r>
            <a:r>
              <a:rPr lang="en-US" sz="1200" dirty="0"/>
              <a:t>(1), 19–31. </a:t>
            </a:r>
          </a:p>
          <a:p>
            <a:pPr marL="360000" indent="-457200">
              <a:buNone/>
            </a:pPr>
            <a:r>
              <a:rPr lang="en-US" sz="1200" dirty="0"/>
              <a:t>Malik, A. S., &amp; </a:t>
            </a:r>
            <a:r>
              <a:rPr lang="en-US" sz="1200" dirty="0" err="1"/>
              <a:t>Bouzguenda</a:t>
            </a:r>
            <a:r>
              <a:rPr lang="en-US" sz="1200" dirty="0"/>
              <a:t>, M. (2011). Smart grid capacity and energy saving potential – a case study of Oman. </a:t>
            </a:r>
            <a:r>
              <a:rPr lang="en-US" sz="1200" i="1" dirty="0"/>
              <a:t>Innovative Smart Grid Technologies, IEEE PES Conference on ISGT Middle East ’11 </a:t>
            </a:r>
            <a:r>
              <a:rPr lang="en-US" sz="1200" dirty="0"/>
              <a:t>(p. 7). Jeddah, Saudi Arabia: IEEE. </a:t>
            </a:r>
          </a:p>
          <a:p>
            <a:pPr marL="360000" indent="-457200">
              <a:buNone/>
            </a:pPr>
            <a:r>
              <a:rPr lang="en-US" sz="1200" dirty="0"/>
              <a:t>Moore, J. F. (1993). Predators and prey: a new ecology of competition. </a:t>
            </a:r>
            <a:r>
              <a:rPr lang="en-US" sz="1200" i="1" dirty="0"/>
              <a:t>Harvard Business Review</a:t>
            </a:r>
            <a:r>
              <a:rPr lang="en-US" sz="1200" dirty="0"/>
              <a:t>, (May-June), 75–86. </a:t>
            </a:r>
          </a:p>
          <a:p>
            <a:pPr marL="360000" indent="-457200">
              <a:buNone/>
            </a:pPr>
            <a:r>
              <a:rPr lang="en-US" sz="1200" dirty="0"/>
              <a:t>Porter, M. E. (1985). </a:t>
            </a:r>
            <a:r>
              <a:rPr lang="en-US" sz="1200" i="1" dirty="0"/>
              <a:t>Competitive advantage: creating and sustaining superior performance </a:t>
            </a:r>
            <a:r>
              <a:rPr lang="en-US" sz="1200" dirty="0"/>
              <a:t>(p. 557). New York, NY: Free Press. </a:t>
            </a:r>
          </a:p>
          <a:p>
            <a:pPr marL="360000" indent="-457200">
              <a:buNone/>
            </a:pPr>
            <a:r>
              <a:rPr lang="en-US" sz="1200" dirty="0"/>
              <a:t>PwC, &amp; NVCA. (2008). </a:t>
            </a:r>
            <a:r>
              <a:rPr lang="en-US" sz="1200" i="1" dirty="0" err="1"/>
              <a:t>Cleantech</a:t>
            </a:r>
            <a:r>
              <a:rPr lang="en-US" sz="1200" i="1" dirty="0"/>
              <a:t> comes of age: Findings from the </a:t>
            </a:r>
            <a:r>
              <a:rPr lang="en-US" sz="1200" i="1" dirty="0" err="1"/>
              <a:t>MoneyTreeTM</a:t>
            </a:r>
            <a:r>
              <a:rPr lang="en-US" sz="1200" i="1" dirty="0"/>
              <a:t> Report </a:t>
            </a:r>
            <a:r>
              <a:rPr lang="en-US" sz="1200" dirty="0"/>
              <a:t>(p. 31). </a:t>
            </a:r>
          </a:p>
          <a:p>
            <a:pPr marL="360000" indent="-457200">
              <a:buNone/>
            </a:pPr>
            <a:r>
              <a:rPr lang="en-US" sz="1200" dirty="0" err="1"/>
              <a:t>Roggenkamp</a:t>
            </a:r>
            <a:r>
              <a:rPr lang="en-US" sz="1200" dirty="0"/>
              <a:t>, M. M., &amp; </a:t>
            </a:r>
            <a:r>
              <a:rPr lang="en-US" sz="1200" dirty="0" err="1"/>
              <a:t>Boisseleau</a:t>
            </a:r>
            <a:r>
              <a:rPr lang="en-US" sz="1200" dirty="0"/>
              <a:t>, F. (2005). The </a:t>
            </a:r>
            <a:r>
              <a:rPr lang="en-US" sz="1200" dirty="0" err="1"/>
              <a:t>Liberalisation</a:t>
            </a:r>
            <a:r>
              <a:rPr lang="en-US" sz="1200" dirty="0"/>
              <a:t> of the EU Electricity Market and The Role of Power Exchanges. In M. M. </a:t>
            </a:r>
            <a:r>
              <a:rPr lang="en-US" sz="1200" dirty="0" err="1"/>
              <a:t>Roggenkamp</a:t>
            </a:r>
            <a:r>
              <a:rPr lang="en-US" sz="1200" dirty="0"/>
              <a:t> &amp; F. </a:t>
            </a:r>
            <a:r>
              <a:rPr lang="en-US" sz="1200" dirty="0" err="1"/>
              <a:t>Boisseleau</a:t>
            </a:r>
            <a:r>
              <a:rPr lang="en-US" sz="1200" dirty="0"/>
              <a:t> (Eds.), </a:t>
            </a:r>
            <a:r>
              <a:rPr lang="en-US" sz="1200" i="1" dirty="0"/>
              <a:t>The Regulation of Power Exchange in Europe </a:t>
            </a:r>
            <a:r>
              <a:rPr lang="en-US" sz="1200" dirty="0"/>
              <a:t>(pp. 1–29). Antwerp: </a:t>
            </a:r>
            <a:r>
              <a:rPr lang="en-US" sz="1200" dirty="0" err="1"/>
              <a:t>Intersentia</a:t>
            </a:r>
            <a:r>
              <a:rPr lang="en-US" sz="1200" dirty="0" smtClean="0"/>
              <a:t>.</a:t>
            </a:r>
          </a:p>
          <a:p>
            <a:pPr marL="360000" indent="-457200">
              <a:buNone/>
            </a:pPr>
            <a:r>
              <a:rPr lang="en-US" sz="1200" dirty="0"/>
              <a:t>Rothschild, M. L. (1990). </a:t>
            </a:r>
            <a:r>
              <a:rPr lang="en-US" sz="1200" i="1" dirty="0"/>
              <a:t>Bionomics: Economy as Ecosystem </a:t>
            </a:r>
            <a:r>
              <a:rPr lang="en-US" sz="1200" dirty="0"/>
              <a:t>(p. 423). New York, NY: Henry Holt and Company. </a:t>
            </a:r>
          </a:p>
        </p:txBody>
      </p:sp>
      <p:sp>
        <p:nvSpPr>
          <p:cNvPr id="4" name="Date Placeholder 3"/>
          <p:cNvSpPr>
            <a:spLocks noGrp="1"/>
          </p:cNvSpPr>
          <p:nvPr>
            <p:ph type="dt" sz="half" idx="10"/>
          </p:nvPr>
        </p:nvSpPr>
        <p:spPr/>
        <p:txBody>
          <a:bodyPr/>
          <a:lstStyle/>
          <a:p>
            <a:pPr>
              <a:defRPr/>
            </a:pPr>
            <a:fld id="{AD719A82-FC8F-4C9E-B239-336B6E07A59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dirty="0" smtClean="0"/>
              <a:t>Business Ecosystem View on Demand Response</a:t>
            </a:r>
            <a:endParaRPr lang="fi-FI"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69</a:t>
            </a:fld>
            <a:endParaRPr lang="en-US" sz="900"/>
          </a:p>
        </p:txBody>
      </p:sp>
    </p:spTree>
    <p:extLst>
      <p:ext uri="{BB962C8B-B14F-4D97-AF65-F5344CB8AC3E}">
        <p14:creationId xmlns:p14="http://schemas.microsoft.com/office/powerpoint/2010/main" val="135190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U.S. Department of Energy defines demand response comprehensively as:</a:t>
            </a:r>
          </a:p>
          <a:p>
            <a:pPr marL="800100" lvl="2" indent="0" algn="just">
              <a:buNone/>
            </a:pPr>
            <a:r>
              <a:rPr lang="en-US" sz="1800" i="1" dirty="0"/>
              <a:t>“Changes in electric usage by end-use customers from their normal consumption patterns in response to changes in the price of electricity over time, or to </a:t>
            </a:r>
            <a:r>
              <a:rPr lang="en-US" sz="1800" i="1" dirty="0" smtClean="0"/>
              <a:t>incentive </a:t>
            </a:r>
            <a:r>
              <a:rPr lang="en-US" sz="1800" i="1" dirty="0"/>
              <a:t>payments designed to induce lower electricity use at times of high wholesale market prices or when system reliability is jeopardized</a:t>
            </a:r>
            <a:r>
              <a:rPr lang="en-US" sz="1800" i="1" dirty="0" smtClean="0"/>
              <a:t>.” (2006, p.6)</a:t>
            </a:r>
          </a:p>
        </p:txBody>
      </p:sp>
      <p:sp>
        <p:nvSpPr>
          <p:cNvPr id="3" name="Title 2"/>
          <p:cNvSpPr>
            <a:spLocks noGrp="1"/>
          </p:cNvSpPr>
          <p:nvPr>
            <p:ph type="title"/>
          </p:nvPr>
        </p:nvSpPr>
        <p:spPr/>
        <p:txBody>
          <a:bodyPr/>
          <a:lstStyle/>
          <a:p>
            <a:r>
              <a:rPr lang="en-US" dirty="0" smtClean="0"/>
              <a:t>Demand Response</a:t>
            </a:r>
            <a:endParaRPr lang="en-US" dirty="0"/>
          </a:p>
        </p:txBody>
      </p:sp>
      <p:sp>
        <p:nvSpPr>
          <p:cNvPr id="4" name="Date Placeholder 3"/>
          <p:cNvSpPr>
            <a:spLocks noGrp="1"/>
          </p:cNvSpPr>
          <p:nvPr>
            <p:ph type="dt" sz="half" idx="10"/>
          </p:nvPr>
        </p:nvSpPr>
        <p:spPr/>
        <p:txBody>
          <a:bodyPr/>
          <a:lstStyle/>
          <a:p>
            <a:pPr>
              <a:defRPr/>
            </a:pPr>
            <a:fld id="{A42BCF03-93F7-47C4-922A-32119E04127F}"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7</a:t>
            </a:fld>
            <a:endParaRPr lang="en-US" sz="900"/>
          </a:p>
        </p:txBody>
      </p:sp>
      <p:graphicFrame>
        <p:nvGraphicFramePr>
          <p:cNvPr id="7" name="Chart 6"/>
          <p:cNvGraphicFramePr/>
          <p:nvPr>
            <p:extLst>
              <p:ext uri="{D42A27DB-BD31-4B8C-83A1-F6EECF244321}">
                <p14:modId xmlns:p14="http://schemas.microsoft.com/office/powerpoint/2010/main" val="2405136260"/>
              </p:ext>
            </p:extLst>
          </p:nvPr>
        </p:nvGraphicFramePr>
        <p:xfrm>
          <a:off x="1871662" y="4059070"/>
          <a:ext cx="5400675" cy="225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06904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953725"/>
            <a:ext cx="7332663" cy="5235938"/>
          </a:xfrm>
        </p:spPr>
        <p:txBody>
          <a:bodyPr/>
          <a:lstStyle/>
          <a:p>
            <a:pPr marL="360000" indent="-457200">
              <a:buNone/>
            </a:pPr>
            <a:r>
              <a:rPr lang="en-US" sz="1200" dirty="0" err="1" smtClean="0"/>
              <a:t>Sæle</a:t>
            </a:r>
            <a:r>
              <a:rPr lang="en-US" sz="1200" dirty="0"/>
              <a:t>, H., Rosenberg, E., &amp; </a:t>
            </a:r>
            <a:r>
              <a:rPr lang="en-US" sz="1200" dirty="0" err="1"/>
              <a:t>Feilberg</a:t>
            </a:r>
            <a:r>
              <a:rPr lang="en-US" sz="1200" dirty="0"/>
              <a:t>, N. (2010). </a:t>
            </a:r>
            <a:r>
              <a:rPr lang="en-US" sz="1200" i="1" dirty="0"/>
              <a:t>State-of-the-art. Projects for estimating the electricity end-use demand. TR A6999 </a:t>
            </a:r>
            <a:r>
              <a:rPr lang="en-US" sz="1200" dirty="0"/>
              <a:t>(p. 86). Trondheim. </a:t>
            </a:r>
          </a:p>
          <a:p>
            <a:pPr marL="360000" indent="-457200">
              <a:buNone/>
            </a:pPr>
            <a:r>
              <a:rPr lang="en-US" sz="1200" dirty="0"/>
              <a:t>Sharma, S., &amp; </a:t>
            </a:r>
            <a:r>
              <a:rPr lang="en-US" sz="1200" dirty="0" err="1"/>
              <a:t>Henriques</a:t>
            </a:r>
            <a:r>
              <a:rPr lang="en-US" sz="1200" dirty="0"/>
              <a:t>, I. (2005). Stakeholder influences on sustainability practices in the Canadian forest products industry. </a:t>
            </a:r>
            <a:r>
              <a:rPr lang="en-US" sz="1200" i="1" dirty="0"/>
              <a:t>Strategic Management Journal</a:t>
            </a:r>
            <a:r>
              <a:rPr lang="en-US" sz="1200" dirty="0"/>
              <a:t>, </a:t>
            </a:r>
            <a:r>
              <a:rPr lang="en-US" sz="1200" i="1" dirty="0"/>
              <a:t>26</a:t>
            </a:r>
            <a:r>
              <a:rPr lang="en-US" sz="1200" dirty="0"/>
              <a:t>(2), 159–180. </a:t>
            </a:r>
          </a:p>
          <a:p>
            <a:pPr marL="360000" indent="-457200">
              <a:buNone/>
            </a:pPr>
            <a:r>
              <a:rPr lang="en-US" sz="1200" dirty="0" err="1"/>
              <a:t>Shrivastava</a:t>
            </a:r>
            <a:r>
              <a:rPr lang="en-US" sz="1200" dirty="0"/>
              <a:t>, P. (1995). </a:t>
            </a:r>
            <a:r>
              <a:rPr lang="en-US" sz="1200" dirty="0" err="1"/>
              <a:t>Ecocentric</a:t>
            </a:r>
            <a:r>
              <a:rPr lang="en-US" sz="1200" dirty="0"/>
              <a:t> management for a risk society. </a:t>
            </a:r>
            <a:r>
              <a:rPr lang="en-US" sz="1200" i="1" dirty="0"/>
              <a:t>Academy of Management Review</a:t>
            </a:r>
            <a:r>
              <a:rPr lang="en-US" sz="1200" dirty="0"/>
              <a:t>, </a:t>
            </a:r>
            <a:r>
              <a:rPr lang="en-US" sz="1200" i="1" dirty="0"/>
              <a:t>20</a:t>
            </a:r>
            <a:r>
              <a:rPr lang="en-US" sz="1200" dirty="0"/>
              <a:t>(1), 118–137. </a:t>
            </a:r>
          </a:p>
          <a:p>
            <a:pPr marL="360000" indent="-457200">
              <a:buNone/>
            </a:pPr>
            <a:r>
              <a:rPr lang="en-US" sz="1200" dirty="0"/>
              <a:t>Simon, S. (2010, February 13). Even Boulder Finds It Isn’t Easy Going Green. </a:t>
            </a:r>
            <a:r>
              <a:rPr lang="en-US" sz="1200" i="1" dirty="0"/>
              <a:t>Wall Street Journal</a:t>
            </a:r>
            <a:r>
              <a:rPr lang="en-US" sz="1200" dirty="0"/>
              <a:t>. New York, NY. </a:t>
            </a:r>
          </a:p>
          <a:p>
            <a:pPr marL="360000" indent="-457200">
              <a:buNone/>
            </a:pPr>
            <a:r>
              <a:rPr lang="en-US" sz="1200" dirty="0" err="1"/>
              <a:t>SmartGrids</a:t>
            </a:r>
            <a:r>
              <a:rPr lang="en-US" sz="1200" dirty="0"/>
              <a:t>. (2006). The </a:t>
            </a:r>
            <a:r>
              <a:rPr lang="en-US" sz="1200" dirty="0" err="1"/>
              <a:t>SmartGrids</a:t>
            </a:r>
            <a:r>
              <a:rPr lang="en-US" sz="1200" dirty="0"/>
              <a:t> European Technology Platform. Retrieved from http://</a:t>
            </a:r>
            <a:r>
              <a:rPr lang="en-US" sz="1200" dirty="0" smtClean="0"/>
              <a:t>www.smartgrids.eu/ETPSmartGrids</a:t>
            </a:r>
          </a:p>
          <a:p>
            <a:pPr marL="360000" indent="-457200">
              <a:buNone/>
            </a:pPr>
            <a:r>
              <a:rPr lang="en-US" sz="1200" dirty="0" err="1"/>
              <a:t>Strbac</a:t>
            </a:r>
            <a:r>
              <a:rPr lang="en-US" sz="1200" dirty="0"/>
              <a:t>, G. (2008). Demand side management: benefits and challenges. </a:t>
            </a:r>
            <a:r>
              <a:rPr lang="en-US" sz="1200" i="1" dirty="0"/>
              <a:t>Energy Policy</a:t>
            </a:r>
            <a:r>
              <a:rPr lang="en-US" sz="1200" dirty="0"/>
              <a:t>, </a:t>
            </a:r>
            <a:r>
              <a:rPr lang="en-US" sz="1200" i="1" dirty="0"/>
              <a:t>36</a:t>
            </a:r>
            <a:r>
              <a:rPr lang="en-US" sz="1200" dirty="0"/>
              <a:t>(12), 4419–4426. </a:t>
            </a:r>
          </a:p>
          <a:p>
            <a:pPr marL="360000" indent="-457200">
              <a:buNone/>
            </a:pPr>
            <a:r>
              <a:rPr lang="en-US" sz="1200" dirty="0"/>
              <a:t>Tanaka, N. (2011). </a:t>
            </a:r>
            <a:r>
              <a:rPr lang="en-US" sz="1200" i="1" dirty="0"/>
              <a:t>Technology Roadmap. Smart Grids </a:t>
            </a:r>
            <a:r>
              <a:rPr lang="en-US" sz="1200" dirty="0"/>
              <a:t>(p. 48). Paris. </a:t>
            </a:r>
          </a:p>
          <a:p>
            <a:pPr marL="360000" indent="-457200">
              <a:buNone/>
            </a:pPr>
            <a:r>
              <a:rPr lang="en-US" sz="1200" dirty="0" err="1"/>
              <a:t>Teece</a:t>
            </a:r>
            <a:r>
              <a:rPr lang="en-US" sz="1200" dirty="0"/>
              <a:t>, D. J. (2007). Explicating dynamics capabilities</a:t>
            </a:r>
            <a:r>
              <a:rPr lang="en-US" sz="1200" dirty="0" smtClean="0"/>
              <a:t>: the nature and </a:t>
            </a:r>
            <a:r>
              <a:rPr lang="en-US" sz="1200" dirty="0" err="1" smtClean="0"/>
              <a:t>microfoundations</a:t>
            </a:r>
            <a:r>
              <a:rPr lang="en-US" sz="1200" dirty="0" smtClean="0"/>
              <a:t> of (sustainable) enterprise performance. </a:t>
            </a:r>
            <a:r>
              <a:rPr lang="en-US" sz="1200" i="1" dirty="0"/>
              <a:t>Strategic Management Journal</a:t>
            </a:r>
            <a:r>
              <a:rPr lang="en-US" sz="1200" dirty="0"/>
              <a:t>, </a:t>
            </a:r>
            <a:r>
              <a:rPr lang="en-US" sz="1200" i="1" dirty="0"/>
              <a:t>28</a:t>
            </a:r>
            <a:r>
              <a:rPr lang="en-US" sz="1200" dirty="0"/>
              <a:t>(13), 1319–1350. </a:t>
            </a:r>
          </a:p>
          <a:p>
            <a:pPr marL="360000" indent="-457200">
              <a:buNone/>
            </a:pPr>
            <a:r>
              <a:rPr lang="en-US" sz="1200" dirty="0"/>
              <a:t>U.S. Department of Energy. (2006). </a:t>
            </a:r>
            <a:r>
              <a:rPr lang="en-US" sz="1200" i="1" dirty="0"/>
              <a:t>Benefits of Demand Response in Electricity Markets and Recommendations for Achieving Them. A Report to the United States Congress Pursuant to Section 1252 of the Energy Policy Act of 2005 </a:t>
            </a:r>
            <a:r>
              <a:rPr lang="en-US" sz="1200" dirty="0"/>
              <a:t>(p. 97). Washington, DC. </a:t>
            </a:r>
          </a:p>
          <a:p>
            <a:pPr marL="360000" indent="-457200">
              <a:buNone/>
            </a:pPr>
            <a:r>
              <a:rPr lang="en-US" sz="1200" dirty="0" err="1"/>
              <a:t>Valtonen</a:t>
            </a:r>
            <a:r>
              <a:rPr lang="en-US" sz="1200" dirty="0"/>
              <a:t>, P., </a:t>
            </a:r>
            <a:r>
              <a:rPr lang="en-US" sz="1200" dirty="0" err="1"/>
              <a:t>Partanen</a:t>
            </a:r>
            <a:r>
              <a:rPr lang="en-US" sz="1200" dirty="0"/>
              <a:t>, J., &amp; </a:t>
            </a:r>
            <a:r>
              <a:rPr lang="en-US" sz="1200" dirty="0" err="1"/>
              <a:t>Belonogova</a:t>
            </a:r>
            <a:r>
              <a:rPr lang="en-US" sz="1200" dirty="0"/>
              <a:t>, N. (2012). The role and business potential of customer load control in an electricity retailer’s short-term profit optimization. </a:t>
            </a:r>
          </a:p>
          <a:p>
            <a:pPr marL="360000" indent="-457200">
              <a:buNone/>
            </a:pPr>
            <a:r>
              <a:rPr lang="en-US" sz="1200" dirty="0" err="1"/>
              <a:t>Vargo</a:t>
            </a:r>
            <a:r>
              <a:rPr lang="en-US" sz="1200" dirty="0"/>
              <a:t>, S. L., &amp; </a:t>
            </a:r>
            <a:r>
              <a:rPr lang="en-US" sz="1200" dirty="0" err="1"/>
              <a:t>Lusch</a:t>
            </a:r>
            <a:r>
              <a:rPr lang="en-US" sz="1200" dirty="0"/>
              <a:t>, R. F. (2011). It’s all B2B…and beyond: Toward a systems perspective of the market. </a:t>
            </a:r>
            <a:r>
              <a:rPr lang="en-US" sz="1200" i="1" dirty="0"/>
              <a:t>Industrial Marketing Management</a:t>
            </a:r>
            <a:r>
              <a:rPr lang="en-US" sz="1200" dirty="0"/>
              <a:t>, </a:t>
            </a:r>
            <a:r>
              <a:rPr lang="en-US" sz="1200" i="1" dirty="0"/>
              <a:t>40</a:t>
            </a:r>
            <a:r>
              <a:rPr lang="en-US" sz="1200" dirty="0"/>
              <a:t>(2), 181–187. Elsevier Inc. </a:t>
            </a:r>
          </a:p>
          <a:p>
            <a:pPr marL="360000" indent="-457200">
              <a:buNone/>
            </a:pPr>
            <a:r>
              <a:rPr lang="en-US" sz="1200" dirty="0" err="1"/>
              <a:t>Åbrandt</a:t>
            </a:r>
            <a:r>
              <a:rPr lang="en-US" sz="1200" dirty="0"/>
              <a:t>, G. E., </a:t>
            </a:r>
            <a:r>
              <a:rPr lang="en-US" sz="1200" dirty="0" err="1"/>
              <a:t>Ellinggard</a:t>
            </a:r>
            <a:r>
              <a:rPr lang="en-US" sz="1200" dirty="0"/>
              <a:t>, K. M., </a:t>
            </a:r>
            <a:r>
              <a:rPr lang="en-US" sz="1200" dirty="0" err="1"/>
              <a:t>Salo</a:t>
            </a:r>
            <a:r>
              <a:rPr lang="en-US" sz="1200" dirty="0"/>
              <a:t>, M., Pedersen, J. H., </a:t>
            </a:r>
            <a:r>
              <a:rPr lang="en-US" sz="1200" dirty="0" err="1"/>
              <a:t>Söderlund</a:t>
            </a:r>
            <a:r>
              <a:rPr lang="en-US" sz="1200" dirty="0"/>
              <a:t>, P., &amp; </a:t>
            </a:r>
            <a:r>
              <a:rPr lang="en-US" sz="1200" dirty="0" err="1"/>
              <a:t>Norstedt</a:t>
            </a:r>
            <a:r>
              <a:rPr lang="en-US" sz="1200" dirty="0"/>
              <a:t>, D. (2013). Nordic </a:t>
            </a:r>
            <a:r>
              <a:rPr lang="en-US" sz="1200" dirty="0" err="1"/>
              <a:t>harmonisation</a:t>
            </a:r>
            <a:r>
              <a:rPr lang="en-US" sz="1200" dirty="0"/>
              <a:t> of universal service supply obligations. Oslo: Nordic Energy Regulators (</a:t>
            </a:r>
            <a:r>
              <a:rPr lang="en-US" sz="1200" dirty="0" err="1"/>
              <a:t>NordREG</a:t>
            </a:r>
            <a:r>
              <a:rPr lang="en-US" sz="1200" dirty="0"/>
              <a:t>).</a:t>
            </a:r>
          </a:p>
        </p:txBody>
      </p:sp>
      <p:sp>
        <p:nvSpPr>
          <p:cNvPr id="4" name="Date Placeholder 3"/>
          <p:cNvSpPr>
            <a:spLocks noGrp="1"/>
          </p:cNvSpPr>
          <p:nvPr>
            <p:ph type="dt" sz="half" idx="10"/>
          </p:nvPr>
        </p:nvSpPr>
        <p:spPr/>
        <p:txBody>
          <a:bodyPr/>
          <a:lstStyle/>
          <a:p>
            <a:pPr>
              <a:defRPr/>
            </a:pPr>
            <a:fld id="{AD719A82-FC8F-4C9E-B239-336B6E07A593}"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dirty="0" smtClean="0"/>
              <a:t>Business Ecosystem View on Demand Response</a:t>
            </a:r>
            <a:endParaRPr lang="fi-FI"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70</a:t>
            </a:fld>
            <a:endParaRPr lang="en-US" sz="900"/>
          </a:p>
        </p:txBody>
      </p:sp>
    </p:spTree>
    <p:extLst>
      <p:ext uri="{BB962C8B-B14F-4D97-AF65-F5344CB8AC3E}">
        <p14:creationId xmlns:p14="http://schemas.microsoft.com/office/powerpoint/2010/main" val="130148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main research question is:</a:t>
            </a:r>
          </a:p>
          <a:p>
            <a:pPr marL="1219200" lvl="3" indent="0" algn="just">
              <a:buNone/>
            </a:pPr>
            <a:r>
              <a:rPr lang="en-US" sz="1800" i="1" dirty="0"/>
              <a:t>What kind of demand response ecosystems can be identified concerning </a:t>
            </a:r>
            <a:r>
              <a:rPr lang="en-US" sz="1800" i="1" dirty="0" smtClean="0"/>
              <a:t>the emerging </a:t>
            </a:r>
            <a:r>
              <a:rPr lang="en-US" sz="1800" i="1" dirty="0"/>
              <a:t>smart grid paradigm, and what roles and restrictions can be identified?</a:t>
            </a:r>
          </a:p>
          <a:p>
            <a:pPr marL="285750" algn="just"/>
            <a:r>
              <a:rPr lang="en-US" dirty="0" smtClean="0"/>
              <a:t>Research objectives are to:</a:t>
            </a:r>
          </a:p>
          <a:p>
            <a:pPr marL="1676400" lvl="3" indent="-400050" algn="just">
              <a:buFont typeface="+mj-lt"/>
              <a:buAutoNum type="romanUcPeriod"/>
            </a:pPr>
            <a:r>
              <a:rPr lang="en-US" sz="1800" dirty="0" smtClean="0"/>
              <a:t>Recognize fundamental actors in the demand response ecosystem.</a:t>
            </a:r>
          </a:p>
          <a:p>
            <a:pPr marL="1676400" lvl="3" indent="-400050" algn="just">
              <a:buFont typeface="+mj-lt"/>
              <a:buAutoNum type="romanUcPeriod"/>
            </a:pPr>
            <a:r>
              <a:rPr lang="en-US" sz="1800" dirty="0" smtClean="0"/>
              <a:t>Distinguish the problematic nodes hindering the adoption of demand response technologies, practices, and services.</a:t>
            </a:r>
          </a:p>
          <a:p>
            <a:pPr marL="1676400" lvl="3" indent="-400050" algn="just">
              <a:buFont typeface="+mj-lt"/>
              <a:buAutoNum type="romanUcPeriod"/>
            </a:pPr>
            <a:r>
              <a:rPr lang="en-US" sz="1800" dirty="0" smtClean="0"/>
              <a:t>Provide alternative ways to overcome possible obstacles in order to develop a functioning business ecosystem.</a:t>
            </a:r>
          </a:p>
          <a:p>
            <a:pPr marL="457200" indent="-400050" algn="just"/>
            <a:r>
              <a:rPr lang="en-US" dirty="0" smtClean="0"/>
              <a:t>The aim is to visually depict DR ecosystems.</a:t>
            </a:r>
            <a:endParaRPr lang="en-US" dirty="0"/>
          </a:p>
        </p:txBody>
      </p:sp>
      <p:sp>
        <p:nvSpPr>
          <p:cNvPr id="3" name="Title 2"/>
          <p:cNvSpPr>
            <a:spLocks noGrp="1"/>
          </p:cNvSpPr>
          <p:nvPr>
            <p:ph type="title"/>
          </p:nvPr>
        </p:nvSpPr>
        <p:spPr/>
        <p:txBody>
          <a:bodyPr/>
          <a:lstStyle/>
          <a:p>
            <a:r>
              <a:rPr lang="en-US" dirty="0" smtClean="0"/>
              <a:t>Aim and Objectives of the Research</a:t>
            </a:r>
            <a:endParaRPr lang="en-US" dirty="0"/>
          </a:p>
        </p:txBody>
      </p:sp>
      <p:sp>
        <p:nvSpPr>
          <p:cNvPr id="4" name="Date Placeholder 3"/>
          <p:cNvSpPr>
            <a:spLocks noGrp="1"/>
          </p:cNvSpPr>
          <p:nvPr>
            <p:ph type="dt" sz="half" idx="10"/>
          </p:nvPr>
        </p:nvSpPr>
        <p:spPr/>
        <p:txBody>
          <a:bodyPr/>
          <a:lstStyle/>
          <a:p>
            <a:pPr>
              <a:defRPr/>
            </a:pPr>
            <a:fld id="{BB93FA03-4F2F-42A4-A096-0D97A11AFA89}" type="datetime3">
              <a:rPr lang="en-US" smtClean="0"/>
              <a:t>7 February 2014</a:t>
            </a:fld>
            <a:endParaRPr lang="fi-FI"/>
          </a:p>
        </p:txBody>
      </p:sp>
      <p:sp>
        <p:nvSpPr>
          <p:cNvPr id="5" name="Footer Placeholder 4"/>
          <p:cNvSpPr>
            <a:spLocks noGrp="1"/>
          </p:cNvSpPr>
          <p:nvPr>
            <p:ph type="ftr" sz="quarter" idx="11"/>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2"/>
          </p:nvPr>
        </p:nvSpPr>
        <p:spPr/>
        <p:txBody>
          <a:bodyPr/>
          <a:lstStyle/>
          <a:p>
            <a:fld id="{8F5BA89E-32E8-4464-8003-D70C738330F3}" type="slidenum">
              <a:rPr lang="en-US" smtClean="0"/>
              <a:pPr/>
              <a:t>8</a:t>
            </a:fld>
            <a:endParaRPr lang="en-US" sz="900"/>
          </a:p>
        </p:txBody>
      </p:sp>
    </p:spTree>
    <p:extLst>
      <p:ext uri="{BB962C8B-B14F-4D97-AF65-F5344CB8AC3E}">
        <p14:creationId xmlns:p14="http://schemas.microsoft.com/office/powerpoint/2010/main" val="3079595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Electricity Market and Demand Response</a:t>
            </a:r>
            <a:endParaRPr lang="en-US" dirty="0"/>
          </a:p>
        </p:txBody>
      </p:sp>
      <p:sp>
        <p:nvSpPr>
          <p:cNvPr id="5" name="Footer Placeholder 4"/>
          <p:cNvSpPr>
            <a:spLocks noGrp="1"/>
          </p:cNvSpPr>
          <p:nvPr>
            <p:ph type="ftr" sz="quarter" idx="10"/>
          </p:nvPr>
        </p:nvSpPr>
        <p:spPr/>
        <p:txBody>
          <a:bodyPr/>
          <a:lstStyle/>
          <a:p>
            <a:pPr>
              <a:defRPr/>
            </a:pPr>
            <a:r>
              <a:rPr lang="en-US" smtClean="0"/>
              <a:t>Business Ecosystem View on Demand Response</a:t>
            </a:r>
            <a:endParaRPr lang="fi-FI"/>
          </a:p>
        </p:txBody>
      </p:sp>
      <p:sp>
        <p:nvSpPr>
          <p:cNvPr id="6" name="Slide Number Placeholder 5"/>
          <p:cNvSpPr>
            <a:spLocks noGrp="1"/>
          </p:cNvSpPr>
          <p:nvPr>
            <p:ph type="sldNum" sz="quarter" idx="11"/>
          </p:nvPr>
        </p:nvSpPr>
        <p:spPr/>
        <p:txBody>
          <a:bodyPr/>
          <a:lstStyle/>
          <a:p>
            <a:fld id="{8F5BA89E-32E8-4464-8003-D70C738330F3}" type="slidenum">
              <a:rPr lang="en-US" smtClean="0"/>
              <a:pPr/>
              <a:t>9</a:t>
            </a:fld>
            <a:endParaRPr lang="en-US" sz="900"/>
          </a:p>
        </p:txBody>
      </p:sp>
      <p:sp>
        <p:nvSpPr>
          <p:cNvPr id="4" name="Date Placeholder 3"/>
          <p:cNvSpPr>
            <a:spLocks noGrp="1"/>
          </p:cNvSpPr>
          <p:nvPr>
            <p:ph type="dt" sz="half" idx="12"/>
          </p:nvPr>
        </p:nvSpPr>
        <p:spPr/>
        <p:txBody>
          <a:bodyPr/>
          <a:lstStyle/>
          <a:p>
            <a:pPr>
              <a:defRPr/>
            </a:pPr>
            <a:fld id="{1E84AEB7-99CD-4CB6-8412-F2409F41593A}" type="datetime3">
              <a:rPr lang="en-US" smtClean="0"/>
              <a:t>7 February 2014</a:t>
            </a:fld>
            <a:endParaRPr lang="fi-FI"/>
          </a:p>
        </p:txBody>
      </p:sp>
    </p:spTree>
    <p:extLst>
      <p:ext uri="{BB962C8B-B14F-4D97-AF65-F5344CB8AC3E}">
        <p14:creationId xmlns:p14="http://schemas.microsoft.com/office/powerpoint/2010/main" val="2352450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Cleen_SGEM_2010">
  <a:themeElements>
    <a:clrScheme name="Cleen_Oy 2">
      <a:dk1>
        <a:srgbClr val="505150"/>
      </a:dk1>
      <a:lt1>
        <a:srgbClr val="FFFFFF"/>
      </a:lt1>
      <a:dk2>
        <a:srgbClr val="073E74"/>
      </a:dk2>
      <a:lt2>
        <a:srgbClr val="393939"/>
      </a:lt2>
      <a:accent1>
        <a:srgbClr val="77B021"/>
      </a:accent1>
      <a:accent2>
        <a:srgbClr val="782F64"/>
      </a:accent2>
      <a:accent3>
        <a:srgbClr val="EA771B"/>
      </a:accent3>
      <a:accent4>
        <a:srgbClr val="7DC1B0"/>
      </a:accent4>
      <a:accent5>
        <a:srgbClr val="D80053"/>
      </a:accent5>
      <a:accent6>
        <a:srgbClr val="138DCA"/>
      </a:accent6>
      <a:hlink>
        <a:srgbClr val="0D68B0"/>
      </a:hlink>
      <a:folHlink>
        <a:srgbClr val="36A7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32BBA749573A408F8CFA74ABC0BDF9" ma:contentTypeVersion="42" ma:contentTypeDescription="Create a new document." ma:contentTypeScope="" ma:versionID="6b3e9c316965547e3f4a340cfa3c9efa">
  <xsd:schema xmlns:xsd="http://www.w3.org/2001/XMLSchema" xmlns:xs="http://www.w3.org/2001/XMLSchema" xmlns:p="http://schemas.microsoft.com/office/2006/metadata/properties" xmlns:ns2="2c6aec85-6358-401d-800f-f1e7e1334913" xmlns:ns3="7908b5e2-9c10-42e0-8130-bd1b2e86f0eb" xmlns:ns4="http://schemas.microsoft.com/sharepoint/v4" targetNamespace="http://schemas.microsoft.com/office/2006/metadata/properties" ma:root="true" ma:fieldsID="02a950b3fd59edd67110f9088afce279" ns2:_="" ns3:_="" ns4:_="">
    <xsd:import namespace="2c6aec85-6358-401d-800f-f1e7e1334913"/>
    <xsd:import namespace="7908b5e2-9c10-42e0-8130-bd1b2e86f0eb"/>
    <xsd:import namespace="http://schemas.microsoft.com/sharepoint/v4"/>
    <xsd:element name="properties">
      <xsd:complexType>
        <xsd:sequence>
          <xsd:element name="documentManagement">
            <xsd:complexType>
              <xsd:all>
                <xsd:element ref="ns2:Document_x0020_type"/>
                <xsd:element ref="ns3:Authors" minOccurs="0"/>
                <xsd:element ref="ns2:WP_x0020_and_x0020_FP"/>
                <xsd:element ref="ns2:Task" minOccurs="0"/>
                <xsd:element ref="ns2:Privacy"/>
                <xsd:element ref="ns2:Status"/>
                <xsd:element ref="ns3:Publisher_x0020_or_x0020_Context" minOccurs="0"/>
                <xsd:element ref="ns3:Date" minOccurs="0"/>
                <xsd:element ref="ns3:Deliverable_x0020_number" minOccurs="0"/>
                <xsd:element ref="ns2:FrontpageDoc"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aec85-6358-401d-800f-f1e7e1334913" elementFormDefault="qualified">
    <xsd:import namespace="http://schemas.microsoft.com/office/2006/documentManagement/types"/>
    <xsd:import namespace="http://schemas.microsoft.com/office/infopath/2007/PartnerControls"/>
    <xsd:element name="Document_x0020_type" ma:index="2" ma:displayName="Document type" ma:description="What kind of document, 'Publication' means it is a part of a deliverable. Note that 'Internal - Report' is for progress reports, reports with technical content belong to 'Publication - Technical Report'" ma:list="{faece604-c626-4f75-90d7-e670bfb654a0}" ma:internalName="Document_x0020_type" ma:readOnly="false" ma:showField="Title">
      <xsd:simpleType>
        <xsd:restriction base="dms:Lookup"/>
      </xsd:simpleType>
    </xsd:element>
    <xsd:element name="WP_x0020_and_x0020_FP" ma:index="4" ma:displayName="WP and FP" ma:description="Which Funding Period and which WP the document is related to" ma:list="{0dce0cfa-5be0-4b27-a4ac-bfc7ac3a2ff3}" ma:internalName="WP_x0020_and_x0020_FP" ma:readOnly="false" ma:showField="Title">
      <xsd:simpleType>
        <xsd:restriction base="dms:Lookup"/>
      </xsd:simpleType>
    </xsd:element>
    <xsd:element name="Task" ma:index="5" nillable="true" ma:displayName="Task" ma:description="You must specify the Task in format 'Tx.y', e.g. T2.3 or T6.11 otherwise the document will not be visible in the corresponding Task page of the portal" ma:internalName="Task">
      <xsd:simpleType>
        <xsd:restriction base="dms:Text">
          <xsd:maxLength value="255"/>
        </xsd:restriction>
      </xsd:simpleType>
    </xsd:element>
    <xsd:element name="Privacy" ma:index="6" ma:displayName="Privacy" ma:description="What is the privacy of the document" ma:list="{bf71aa30-a094-48ce-a414-12487216618b}" ma:internalName="Privacy" ma:readOnly="false" ma:showField="Title">
      <xsd:simpleType>
        <xsd:restriction base="dms:Lookup"/>
      </xsd:simpleType>
    </xsd:element>
    <xsd:element name="Status" ma:index="7" ma:displayName="Status" ma:description="Status of the document - 'Final' intended for internal documents and 'Published' for publications. 'Obsolete' means that the document can be deleted." ma:list="{deb3bb19-7c6c-4258-86c0-c8e43a6e7253}" ma:internalName="Status" ma:readOnly="false" ma:showField="Title">
      <xsd:simpleType>
        <xsd:restriction base="dms:Lookup"/>
      </xsd:simpleType>
    </xsd:element>
    <xsd:element name="FrontpageDoc" ma:index="18" nillable="true" ma:displayName="Show on frontpage" ma:internalName="FrontpageDoc">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7908b5e2-9c10-42e0-8130-bd1b2e86f0eb" elementFormDefault="qualified">
    <xsd:import namespace="http://schemas.microsoft.com/office/2006/documentManagement/types"/>
    <xsd:import namespace="http://schemas.microsoft.com/office/infopath/2007/PartnerControls"/>
    <xsd:element name="Authors" ma:index="3" nillable="true" ma:displayName="Authors" ma:description="Format: (lastname, firstname; lastname, firstname; …)&#10;" ma:internalName="Authors">
      <xsd:simpleType>
        <xsd:restriction base="dms:Text">
          <xsd:maxLength value="255"/>
        </xsd:restriction>
      </xsd:simpleType>
    </xsd:element>
    <xsd:element name="Publisher_x0020_or_x0020_Context" ma:index="8" nillable="true" ma:displayName="Publisher or Context" ma:description="Publisher of the document, name of journal, name of the conference, name of the workshop, etc." ma:internalName="Publisher_x0020_or_x0020_Context">
      <xsd:simpleType>
        <xsd:restriction base="dms:Note">
          <xsd:maxLength value="255"/>
        </xsd:restriction>
      </xsd:simpleType>
    </xsd:element>
    <xsd:element name="Date" ma:index="9" nillable="true" ma:displayName="Date" ma:description="When the document is published/presented" ma:format="DateOnly" ma:internalName="Date">
      <xsd:simpleType>
        <xsd:restriction base="dms:DateTime"/>
      </xsd:simpleType>
    </xsd:element>
    <xsd:element name="Deliverable_x0020_number" ma:index="10" nillable="true" ma:displayName="Deliverable" ma:description="If your document belongs to a deliverable in the project plan, please mark it here. E.g. D6.1.2, otherwise the document is not visible Results/Deliverables page." ma:internalName="Deliverable_x0020_numbe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ma:index="1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er_x0020_or_x0020_Context xmlns="7908b5e2-9c10-42e0-8130-bd1b2e86f0eb">Tampere University of Technology</Publisher_x0020_or_x0020_Context>
    <Task xmlns="2c6aec85-6358-401d-800f-f1e7e1334913">T7.1</Task>
    <IconOverlay xmlns="http://schemas.microsoft.com/sharepoint/v4" xsi:nil="true"/>
    <FrontpageDoc xmlns="2c6aec85-6358-401d-800f-f1e7e1334913">Yes</FrontpageDoc>
    <WP_x0020_and_x0020_FP xmlns="2c6aec85-6358-401d-800f-f1e7e1334913">38</WP_x0020_and_x0020_FP>
    <Privacy xmlns="2c6aec85-6358-401d-800f-f1e7e1334913">1</Privacy>
    <Deliverable_x0020_number xmlns="7908b5e2-9c10-42e0-8130-bd1b2e86f0eb" xsi:nil="true"/>
    <Status xmlns="2c6aec85-6358-401d-800f-f1e7e1334913">3</Status>
    <Document_x0020_type xmlns="2c6aec85-6358-401d-800f-f1e7e1334913">5</Document_x0020_type>
    <Authors xmlns="7908b5e2-9c10-42e0-8130-bd1b2e86f0eb">Baumgartner, Petteri; Seppänen, Marko</Authors>
    <Date xmlns="7908b5e2-9c10-42e0-8130-bd1b2e86f0eb">2014-02-04T22:00:00+00:00</Date>
  </documentManagement>
</p:properties>
</file>

<file path=customXml/itemProps1.xml><?xml version="1.0" encoding="utf-8"?>
<ds:datastoreItem xmlns:ds="http://schemas.openxmlformats.org/officeDocument/2006/customXml" ds:itemID="{7AB53CEC-3D41-40E4-B389-EFDBE7C0C231}"/>
</file>

<file path=customXml/itemProps2.xml><?xml version="1.0" encoding="utf-8"?>
<ds:datastoreItem xmlns:ds="http://schemas.openxmlformats.org/officeDocument/2006/customXml" ds:itemID="{21181199-ECDB-4793-8EE8-F8C29EB6D5D7}"/>
</file>

<file path=customXml/itemProps3.xml><?xml version="1.0" encoding="utf-8"?>
<ds:datastoreItem xmlns:ds="http://schemas.openxmlformats.org/officeDocument/2006/customXml" ds:itemID="{826F1A3B-1587-478E-B2E5-CEF593C2BCF5}"/>
</file>

<file path=docProps/app.xml><?xml version="1.0" encoding="utf-8"?>
<Properties xmlns="http://schemas.openxmlformats.org/officeDocument/2006/extended-properties" xmlns:vt="http://schemas.openxmlformats.org/officeDocument/2006/docPropsVTypes">
  <Template>Cleen_SGEM_2010</Template>
  <TotalTime>5371</TotalTime>
  <Words>9304</Words>
  <Application>Microsoft Office PowerPoint</Application>
  <PresentationFormat>On-screen Show (4:3)</PresentationFormat>
  <Paragraphs>963</Paragraphs>
  <Slides>70</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2" baseType="lpstr">
      <vt:lpstr>Cleen_SGEM_2010</vt:lpstr>
      <vt:lpstr>Visio</vt:lpstr>
      <vt:lpstr>PowerPoint Presentation</vt:lpstr>
      <vt:lpstr>Justifications</vt:lpstr>
      <vt:lpstr>Justifications</vt:lpstr>
      <vt:lpstr>Table of Contents</vt:lpstr>
      <vt:lpstr>Introduction</vt:lpstr>
      <vt:lpstr>Smart Grid</vt:lpstr>
      <vt:lpstr>Demand Response</vt:lpstr>
      <vt:lpstr>Aim and Objectives of the Research</vt:lpstr>
      <vt:lpstr>Electricity Market and Demand Response</vt:lpstr>
      <vt:lpstr>Electricity System</vt:lpstr>
      <vt:lpstr>Market Structure</vt:lpstr>
      <vt:lpstr>Market Structure</vt:lpstr>
      <vt:lpstr>Rationale for Demand Response</vt:lpstr>
      <vt:lpstr>Classification of DR Programs</vt:lpstr>
      <vt:lpstr>Price-Based DR Programs</vt:lpstr>
      <vt:lpstr>Incentive-Based DR Programs</vt:lpstr>
      <vt:lpstr>Incentive-Based DR Programs: DLC</vt:lpstr>
      <vt:lpstr>Demand Response Deployment</vt:lpstr>
      <vt:lpstr>DR via AMR</vt:lpstr>
      <vt:lpstr>DR via HEMS</vt:lpstr>
      <vt:lpstr>Value of DR for DSO</vt:lpstr>
      <vt:lpstr>Value of DR for Supplier</vt:lpstr>
      <vt:lpstr>Value of DR for Consumers</vt:lpstr>
      <vt:lpstr>Value Propositions</vt:lpstr>
      <vt:lpstr>Value Propositions</vt:lpstr>
      <vt:lpstr>Business Ecosystem</vt:lpstr>
      <vt:lpstr>Definition of Business Ecosystem</vt:lpstr>
      <vt:lpstr>Ecosystem Concept</vt:lpstr>
      <vt:lpstr>Ecosystem Concept</vt:lpstr>
      <vt:lpstr>Value Blueprint</vt:lpstr>
      <vt:lpstr>Value Blueprint</vt:lpstr>
      <vt:lpstr>Value Blueprint: Actors</vt:lpstr>
      <vt:lpstr>Value Blueprint: Steps to Construct</vt:lpstr>
      <vt:lpstr>Value Blueprint: Reconfiguration</vt:lpstr>
      <vt:lpstr>Value Blueprint: Empirical Context</vt:lpstr>
      <vt:lpstr>Amazon versus Sony</vt:lpstr>
      <vt:lpstr>Sony</vt:lpstr>
      <vt:lpstr>Amazon</vt:lpstr>
      <vt:lpstr>Research Method and Material</vt:lpstr>
      <vt:lpstr>Research Method and Strategy</vt:lpstr>
      <vt:lpstr>Research Material</vt:lpstr>
      <vt:lpstr>Workshop Participants</vt:lpstr>
      <vt:lpstr>Demand Response Ecosystem</vt:lpstr>
      <vt:lpstr>To Begin With…</vt:lpstr>
      <vt:lpstr>Electricity Supply Ecosystem</vt:lpstr>
      <vt:lpstr>Demand Response Ecosystems</vt:lpstr>
      <vt:lpstr>Reconfigured Value Blueprint </vt:lpstr>
      <vt:lpstr>Reconfigured Value Blueprint </vt:lpstr>
      <vt:lpstr>Reconfigured Value Blueprint</vt:lpstr>
      <vt:lpstr>DR Ecosystem: AMR</vt:lpstr>
      <vt:lpstr>DR Ecosystem: HEMS</vt:lpstr>
      <vt:lpstr>DR Ecosystems: HEMS</vt:lpstr>
      <vt:lpstr>DR Ecosystems: HEMS</vt:lpstr>
      <vt:lpstr>DR Ecosystem: HEMS</vt:lpstr>
      <vt:lpstr>DR Ecosystem: EMS &amp; HEMS</vt:lpstr>
      <vt:lpstr>DR Ecosystem: EMS &amp; HEMS</vt:lpstr>
      <vt:lpstr>DR Ecosystem: EMS &amp; HEMS</vt:lpstr>
      <vt:lpstr>Conclusions</vt:lpstr>
      <vt:lpstr>Issues</vt:lpstr>
      <vt:lpstr>Emerging Concept in the Nordic countries</vt:lpstr>
      <vt:lpstr>Ecosystem Framework</vt:lpstr>
      <vt:lpstr>Business Environment</vt:lpstr>
      <vt:lpstr>Business Opportunities/Threats</vt:lpstr>
      <vt:lpstr>Business Opportunities/Threats</vt:lpstr>
      <vt:lpstr>Future Research</vt:lpstr>
      <vt:lpstr>References</vt:lpstr>
      <vt:lpstr>PowerPoint Presentation</vt:lpstr>
      <vt:lpstr>PowerPoint Presentation</vt:lpstr>
      <vt:lpstr>PowerPoint Presentation</vt:lpstr>
      <vt:lpstr>PowerPoint Presentation</vt:lpstr>
    </vt:vector>
  </TitlesOfParts>
  <Company>Tampre University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Ecosystem View on Demand Response</dc:title>
  <dc:subject>Demand response ecosystems</dc:subject>
  <dc:creator>Petteri Baumgartner</dc:creator>
  <cp:keywords>Demand response; smart grid; business ecosystem; electricity market</cp:keywords>
  <dc:description>Derived from a Mater's thesis, Demand response ecosystems: A preliminary view on the Nordic electricity markets</dc:description>
  <cp:lastModifiedBy>Marko Seppänen</cp:lastModifiedBy>
  <cp:revision>160</cp:revision>
  <dcterms:created xsi:type="dcterms:W3CDTF">2010-06-03T08:09:58Z</dcterms:created>
  <dcterms:modified xsi:type="dcterms:W3CDTF">2014-02-07T13:32:44Z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0x010100DC32BBA749573A408F8CFA74ABC0BDF9</vt:lpwstr>
  </property>
  <property fmtid="{D5CDD505-2E9C-101B-9397-08002B2CF9AE}" pid="3" name="Order">
    <vt:r8>217600</vt:r8>
  </property>
</Properties>
</file>