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63" r:id="rId3"/>
    <p:sldId id="286" r:id="rId4"/>
    <p:sldId id="290" r:id="rId5"/>
    <p:sldId id="276" r:id="rId6"/>
    <p:sldId id="277" r:id="rId7"/>
    <p:sldId id="285" r:id="rId8"/>
    <p:sldId id="264" r:id="rId9"/>
    <p:sldId id="269" r:id="rId10"/>
    <p:sldId id="270" r:id="rId11"/>
    <p:sldId id="265" r:id="rId12"/>
    <p:sldId id="266" r:id="rId13"/>
    <p:sldId id="283" r:id="rId14"/>
    <p:sldId id="288" r:id="rId15"/>
    <p:sldId id="267" r:id="rId16"/>
    <p:sldId id="271" r:id="rId17"/>
    <p:sldId id="273" r:id="rId18"/>
    <p:sldId id="287" r:id="rId19"/>
    <p:sldId id="289" r:id="rId20"/>
    <p:sldId id="274" r:id="rId21"/>
    <p:sldId id="280" r:id="rId22"/>
    <p:sldId id="275" r:id="rId23"/>
    <p:sldId id="272" r:id="rId24"/>
    <p:sldId id="261" r:id="rId25"/>
    <p:sldId id="281" r:id="rId26"/>
    <p:sldId id="278" r:id="rId27"/>
    <p:sldId id="284" r:id="rId28"/>
    <p:sldId id="279" r:id="rId29"/>
    <p:sldId id="282"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797" autoAdjust="0"/>
  </p:normalViewPr>
  <p:slideViewPr>
    <p:cSldViewPr snapToGrid="0">
      <p:cViewPr varScale="1">
        <p:scale>
          <a:sx n="101" d="100"/>
          <a:sy n="101" d="100"/>
        </p:scale>
        <p:origin x="-2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pitchFamily="-32" charset="-128"/>
                <a:cs typeface="ＭＳ Ｐゴシック" pitchFamily="-32"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310FA598-8BFB-4FC6-A92D-B16766C4FD93}" type="datetime1">
              <a:rPr lang="fi-FI"/>
              <a:pPr>
                <a:defRPr/>
              </a:pPr>
              <a:t>13.4.2012</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pitchFamily="-32" charset="-128"/>
                <a:cs typeface="ＭＳ Ｐゴシック" pitchFamily="-32"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318F5998-FB55-4F67-B333-79C26FE22E09}" type="slidenum">
              <a:rPr lang="fi-FI"/>
              <a:pPr>
                <a:defRPr/>
              </a:pPr>
              <a:t>‹#›</a:t>
            </a:fld>
            <a:endParaRPr lang="fi-FI"/>
          </a:p>
        </p:txBody>
      </p:sp>
    </p:spTree>
    <p:extLst>
      <p:ext uri="{BB962C8B-B14F-4D97-AF65-F5344CB8AC3E}">
        <p14:creationId xmlns:p14="http://schemas.microsoft.com/office/powerpoint/2010/main" val="27991226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smtClean="0">
              <a:ea typeface="ヒラギノ角ゴ Pro W3"/>
              <a:cs typeface="ヒラギノ角ゴ Pro W3"/>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fld id="{F68003C7-CBF7-4943-8AC8-131D762AC738}" type="slidenum">
              <a:rPr lang="fi-FI" sz="1200" smtClean="0"/>
              <a:pPr eaLnBrk="1" hangingPunct="1"/>
              <a:t>1</a:t>
            </a:fld>
            <a:endParaRPr lang="fi-FI"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B9DCE781-A384-4E43-AF43-1AD91607E74B}" type="slidenum">
              <a:rPr lang="fi-FI" sz="1200" smtClean="0"/>
              <a:pPr/>
              <a:t>10</a:t>
            </a:fld>
            <a:endParaRPr lang="fi-FI" sz="1200"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dirty="0" smtClean="0">
              <a:latin typeface="Times" pitchFamily="18" charset="0"/>
              <a:ea typeface="ＭＳ Ｐゴシック" pitchFamily="34" charset="-128"/>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fld id="{4186D549-8FFC-4DD8-AE8D-C03BCC2F2457}" type="slidenum">
              <a:rPr lang="fi-FI" sz="1200" smtClean="0"/>
              <a:pPr eaLnBrk="1" hangingPunct="1"/>
              <a:t>24</a:t>
            </a:fld>
            <a:endParaRPr lang="fi-FI" sz="1200"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ea typeface="ヒラギノ角ゴ Pro W3"/>
                <a:cs typeface="ヒラギノ角ゴ Pro W3"/>
              </a:rPr>
              <a:t>The</a:t>
            </a:r>
            <a:r>
              <a:rPr lang="en-US" baseline="0" noProof="0" dirty="0" smtClean="0">
                <a:ea typeface="ヒラギノ角ゴ Pro W3"/>
                <a:cs typeface="ヒラギノ角ゴ Pro W3"/>
              </a:rPr>
              <a:t> majority of the faults in underground cables takes place in cable joints or terminations. Nowadays heat shrink terminations, which are done at the installation site, are used in the medium voltage cables. If the heat shrink terminations are not made properly, interfacial cavities or locally too high electric fields might occur. The result of these are partial discharges and at the end dielectric breakdown. </a:t>
            </a:r>
          </a:p>
          <a:p>
            <a:endParaRPr lang="en-US" noProof="0" dirty="0" smtClean="0">
              <a:ea typeface="ヒラギノ角ゴ Pro W3"/>
              <a:cs typeface="ヒラギノ角ゴ Pro W3"/>
            </a:endParaRPr>
          </a:p>
          <a:p>
            <a:r>
              <a:rPr lang="en-US" noProof="0" dirty="0" smtClean="0">
                <a:ea typeface="ヒラギノ角ゴ Pro W3"/>
                <a:cs typeface="ヒラギノ角ゴ Pro W3"/>
              </a:rPr>
              <a:t>Partial discharges</a:t>
            </a:r>
            <a:r>
              <a:rPr lang="en-US" baseline="0" noProof="0" dirty="0" smtClean="0">
                <a:ea typeface="ヒラギノ角ゴ Pro W3"/>
                <a:cs typeface="ヒラギノ角ゴ Pro W3"/>
              </a:rPr>
              <a:t> can be detected with on-line or off-line partial discharge measurement or with thermal imaging. </a:t>
            </a:r>
            <a:endParaRPr lang="en-US" noProof="0" dirty="0" smtClean="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fld id="{CE75D873-DADD-44A0-8ED8-43EA17E94E9F}" type="slidenum">
              <a:rPr lang="fi-FI" sz="1200" smtClean="0"/>
              <a:pPr eaLnBrk="1" hangingPunct="1"/>
              <a:t>25</a:t>
            </a:fld>
            <a:endParaRPr lang="fi-FI"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ea typeface="ヒラギノ角ゴ Pro W3"/>
                <a:cs typeface="ヒラギノ角ゴ Pro W3"/>
              </a:rPr>
              <a:t>In the example case shown in the picture</a:t>
            </a:r>
            <a:r>
              <a:rPr lang="en-US" baseline="0" noProof="0" dirty="0" smtClean="0">
                <a:ea typeface="ヒラギノ角ゴ Pro W3"/>
                <a:cs typeface="ヒラギノ角ゴ Pro W3"/>
              </a:rPr>
              <a:t>, the partial discharges in the heat shrink termination are caused by insufficient heating of the heat shrink component of the termination during its installation. The termination was fixed by reheating the heat shrink component so that the clue between the component and the main insulation attached properly from each spot. After the repair there were no partial discharge activity in the termination. </a:t>
            </a:r>
            <a:endParaRPr lang="en-US" noProof="0" dirty="0" smtClean="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70" tIns="45935" rIns="91870" bIns="45935" numCol="1" anchor="t" anchorCtr="0" compatLnSpc="1">
            <a:prstTxWarp prst="textNoShape">
              <a:avLst/>
            </a:prstTxWarp>
          </a:bodyPr>
          <a:lstStyle/>
          <a:p>
            <a:endParaRPr lang="en-GB" dirty="0" smtClean="0">
              <a:latin typeface="Times" pitchFamily="18" charset="0"/>
              <a:ea typeface="ＭＳ Ｐゴシック" pitchFamily="34" charset="-128"/>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70" tIns="45935" rIns="91870" bIns="45935" numCol="1" anchor="t" anchorCtr="0" compatLnSpc="1">
            <a:prstTxWarp prst="textNoShape">
              <a:avLst/>
            </a:prstTxWarp>
          </a:bodyPr>
          <a:lstStyle/>
          <a:p>
            <a:endParaRPr lang="en-GB" dirty="0" smtClean="0">
              <a:latin typeface="Times" pitchFamily="18" charset="0"/>
              <a:ea typeface="ＭＳ Ｐゴシック" pitchFamily="34" charset="-128"/>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8F5998-FB55-4F67-B333-79C26FE22E09}" type="slidenum">
              <a:rPr lang="fi-FI" smtClean="0"/>
              <a:pPr>
                <a:defRPr/>
              </a:pPr>
              <a:t>29</a:t>
            </a:fld>
            <a:endParaRPr lang="fi-FI"/>
          </a:p>
        </p:txBody>
      </p:sp>
    </p:spTree>
    <p:extLst>
      <p:ext uri="{BB962C8B-B14F-4D97-AF65-F5344CB8AC3E}">
        <p14:creationId xmlns:p14="http://schemas.microsoft.com/office/powerpoint/2010/main" val="2160924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3" name="Picture 10" descr="taus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lee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7801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bfc_logo_RGB_nega.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7475" y="2495550"/>
            <a:ext cx="43846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Rectangle 22"/>
          <p:cNvSpPr>
            <a:spLocks noGrp="1" noChangeArrowheads="1"/>
          </p:cNvSpPr>
          <p:nvPr>
            <p:ph type="subTitle" idx="1"/>
          </p:nvPr>
        </p:nvSpPr>
        <p:spPr>
          <a:xfrm>
            <a:off x="1371600" y="4038600"/>
            <a:ext cx="7010400" cy="1828800"/>
          </a:xfrm>
        </p:spPr>
        <p:txBody>
          <a:bodyPr/>
          <a:lstStyle>
            <a:lvl1pPr marL="0" indent="0" algn="l">
              <a:buFontTx/>
              <a:buNone/>
              <a:defRPr sz="3400">
                <a:solidFill>
                  <a:schemeClr val="bg1">
                    <a:alpha val="50000"/>
                  </a:schemeClr>
                </a:solidFill>
              </a:defRPr>
            </a:lvl1pPr>
          </a:lstStyle>
          <a:p>
            <a:r>
              <a:rPr lang="en-US" smtClean="0"/>
              <a:t>Click to edit Master subtitle style</a:t>
            </a:r>
            <a:endParaRPr lang="en-US"/>
          </a:p>
        </p:txBody>
      </p:sp>
      <p:sp>
        <p:nvSpPr>
          <p:cNvPr id="6" name="Rectangle 18"/>
          <p:cNvSpPr>
            <a:spLocks noGrp="1" noChangeArrowheads="1"/>
          </p:cNvSpPr>
          <p:nvPr userDrawn="1">
            <p:ph type="dt" sz="half" idx="10"/>
          </p:nvPr>
        </p:nvSpPr>
        <p:spPr/>
        <p:txBody>
          <a:bodyPr/>
          <a:lstStyle>
            <a:lvl1pPr>
              <a:defRPr/>
            </a:lvl1pPr>
          </a:lstStyle>
          <a:p>
            <a:pPr>
              <a:defRPr/>
            </a:pPr>
            <a:r>
              <a:rPr lang="en-US" smtClean="0"/>
              <a:t>8.2.2012</a:t>
            </a:r>
            <a:endParaRPr lang="fi-FI"/>
          </a:p>
        </p:txBody>
      </p:sp>
      <p:sp>
        <p:nvSpPr>
          <p:cNvPr id="8" name="Rectangle 20"/>
          <p:cNvSpPr>
            <a:spLocks noGrp="1" noChangeArrowheads="1"/>
          </p:cNvSpPr>
          <p:nvPr userDrawn="1">
            <p:ph type="sldNum" sz="quarter" idx="12"/>
          </p:nvPr>
        </p:nvSpPr>
        <p:spPr>
          <a:xfrm>
            <a:off x="6934200" y="6248400"/>
            <a:ext cx="1905000" cy="457200"/>
          </a:xfrm>
        </p:spPr>
        <p:txBody>
          <a:bodyPr/>
          <a:lstStyle>
            <a:lvl1pPr>
              <a:defRPr/>
            </a:lvl1pPr>
          </a:lstStyle>
          <a:p>
            <a:pPr>
              <a:defRPr/>
            </a:pPr>
            <a:fld id="{AEB0B8E3-BCFC-4C09-A7C7-93E888E97D04}" type="slidenum">
              <a:rPr lang="en-US"/>
              <a:pPr>
                <a:defRPr/>
              </a:pPr>
              <a:t>‹#›</a:t>
            </a:fld>
            <a:endParaRPr lang="en-US" sz="900"/>
          </a:p>
        </p:txBody>
      </p:sp>
      <p:sp>
        <p:nvSpPr>
          <p:cNvPr id="9" name="Footer Placeholder 2"/>
          <p:cNvSpPr txBox="1">
            <a:spLocks/>
          </p:cNvSpPr>
          <p:nvPr userDrawn="1"/>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smtClean="0"/>
              <a:t>Pertti Pakonen, Ossi Bergius / TUT, Department of Electrical Energy Engineering</a:t>
            </a:r>
            <a:endParaRPr lang="fi-FI" dirty="0"/>
          </a:p>
        </p:txBody>
      </p:sp>
    </p:spTree>
    <p:extLst>
      <p:ext uri="{BB962C8B-B14F-4D97-AF65-F5344CB8AC3E}">
        <p14:creationId xmlns:p14="http://schemas.microsoft.com/office/powerpoint/2010/main" val="263178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228600"/>
            <a:ext cx="7010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71600" y="1905000"/>
            <a:ext cx="342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953000" y="1905000"/>
            <a:ext cx="342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71600" y="4114800"/>
            <a:ext cx="342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953000" y="4114800"/>
            <a:ext cx="342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a:xfrm>
            <a:off x="8686800" y="228600"/>
            <a:ext cx="304800" cy="381000"/>
          </a:xfrm>
        </p:spPr>
        <p:txBody>
          <a:bodyPr/>
          <a:lstStyle>
            <a:lvl1pPr>
              <a:defRPr/>
            </a:lvl1pPr>
          </a:lstStyle>
          <a:p>
            <a:pPr>
              <a:defRPr/>
            </a:pPr>
            <a:fld id="{1FB15680-D4D9-4F5B-A134-C2136A8B04F2}" type="slidenum">
              <a:rPr lang="en-US"/>
              <a:pPr>
                <a:defRPr/>
              </a:pPr>
              <a:t>‹#›</a:t>
            </a:fld>
            <a:endParaRPr lang="en-US">
              <a:latin typeface="Times" pitchFamily="18" charset="0"/>
            </a:endParaRPr>
          </a:p>
        </p:txBody>
      </p:sp>
      <p:sp>
        <p:nvSpPr>
          <p:cNvPr id="8" name="Footer Placeholder 7"/>
          <p:cNvSpPr>
            <a:spLocks noGrp="1"/>
          </p:cNvSpPr>
          <p:nvPr>
            <p:ph type="ftr" sz="quarter" idx="11"/>
          </p:nvPr>
        </p:nvSpPr>
        <p:spPr>
          <a:xfrm>
            <a:off x="3505200" y="6553200"/>
            <a:ext cx="3352800" cy="304800"/>
          </a:xfrm>
        </p:spPr>
        <p:txBody>
          <a:bodyPr/>
          <a:lstStyle>
            <a:lvl1pPr>
              <a:defRPr/>
            </a:lvl1pPr>
          </a:lstStyle>
          <a:p>
            <a:pPr>
              <a:defRPr/>
            </a:pPr>
            <a:r>
              <a:rPr lang="fi-FI" smtClean="0"/>
              <a:t>Pertti Pakonen, Ossi Bergius / TTY, Sähköenergiatekniikka</a:t>
            </a:r>
            <a:endParaRPr lang="fi-FI" sz="1000"/>
          </a:p>
        </p:txBody>
      </p:sp>
      <p:sp>
        <p:nvSpPr>
          <p:cNvPr id="9" name="Date Placeholder 8"/>
          <p:cNvSpPr>
            <a:spLocks noGrp="1"/>
          </p:cNvSpPr>
          <p:nvPr>
            <p:ph type="dt" sz="half" idx="12"/>
          </p:nvPr>
        </p:nvSpPr>
        <p:spPr>
          <a:xfrm>
            <a:off x="8305800" y="6553200"/>
            <a:ext cx="838200" cy="228600"/>
          </a:xfrm>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71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5" name="Rectangle 13"/>
          <p:cNvSpPr>
            <a:spLocks noGrp="1" noChangeArrowheads="1"/>
          </p:cNvSpPr>
          <p:nvPr>
            <p:ph type="sldNum" sz="quarter" idx="11"/>
          </p:nvPr>
        </p:nvSpPr>
        <p:spPr>
          <a:ln/>
        </p:spPr>
        <p:txBody>
          <a:bodyPr/>
          <a:lstStyle>
            <a:lvl1pPr>
              <a:defRPr/>
            </a:lvl1pPr>
          </a:lstStyle>
          <a:p>
            <a:pPr>
              <a:defRPr/>
            </a:pPr>
            <a:fld id="{9CC7D166-178E-4D26-A208-5D4C2DE43F6E}" type="slidenum">
              <a:rPr lang="en-US"/>
              <a:pPr>
                <a:defRPr/>
              </a:pPr>
              <a:t>‹#›</a:t>
            </a:fld>
            <a:endParaRPr lang="en-US" sz="900"/>
          </a:p>
        </p:txBody>
      </p:sp>
      <p:sp>
        <p:nvSpPr>
          <p:cNvPr id="6"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
        <p:nvSpPr>
          <p:cNvPr id="7" name="Footer Placeholder 2"/>
          <p:cNvSpPr txBox="1">
            <a:spLocks/>
          </p:cNvSpPr>
          <p:nvPr userDrawn="1"/>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endParaRPr lang="fi-FI" dirty="0"/>
          </a:p>
        </p:txBody>
      </p:sp>
      <p:sp>
        <p:nvSpPr>
          <p:cNvPr id="8" name="Footer Placeholder 2"/>
          <p:cNvSpPr>
            <a:spLocks noGrp="1"/>
          </p:cNvSpPr>
          <p:nvPr>
            <p:ph type="ftr" sz="quarter" idx="10"/>
          </p:nvPr>
        </p:nvSpPr>
        <p:spPr>
          <a:xfrm>
            <a:off x="2121500" y="6423672"/>
            <a:ext cx="3929204" cy="288925"/>
          </a:xfrm>
        </p:spPr>
        <p:txBody>
          <a:bodyPr/>
          <a:lstStyle/>
          <a:p>
            <a:pPr>
              <a:defRPr/>
            </a:pPr>
            <a:r>
              <a:rPr lang="fi-FI" dirty="0" smtClean="0"/>
              <a:t>Pertti Pakonen, Ossi </a:t>
            </a:r>
            <a:r>
              <a:rPr lang="fi-FI" dirty="0" err="1" smtClean="0"/>
              <a:t>Bergius</a:t>
            </a:r>
            <a:r>
              <a:rPr lang="fi-FI" dirty="0" smtClean="0"/>
              <a:t> / </a:t>
            </a:r>
            <a:r>
              <a:rPr lang="fi-FI" dirty="0"/>
              <a:t>TUT, Department of </a:t>
            </a:r>
            <a:r>
              <a:rPr lang="fi-FI" dirty="0" err="1"/>
              <a:t>Electrical</a:t>
            </a:r>
            <a:r>
              <a:rPr lang="fi-FI" dirty="0"/>
              <a:t> Energy Engineering</a:t>
            </a:r>
          </a:p>
        </p:txBody>
      </p:sp>
    </p:spTree>
    <p:extLst>
      <p:ext uri="{BB962C8B-B14F-4D97-AF65-F5344CB8AC3E}">
        <p14:creationId xmlns:p14="http://schemas.microsoft.com/office/powerpoint/2010/main" val="3504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i="0" cap="all" baseline="0">
                <a:latin typeface="Myriad Pro" pitchFamily="34" charset="0"/>
              </a:defRPr>
            </a:lvl1pPr>
          </a:lstStyle>
          <a:p>
            <a:r>
              <a:rPr lang="en-US" smtClean="0"/>
              <a:t>Click to edit Master title style</a:t>
            </a:r>
            <a:endParaRPr lang="fi-FI"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5" name="Rectangle 13"/>
          <p:cNvSpPr>
            <a:spLocks noGrp="1" noChangeArrowheads="1"/>
          </p:cNvSpPr>
          <p:nvPr>
            <p:ph type="sldNum" sz="quarter" idx="11"/>
          </p:nvPr>
        </p:nvSpPr>
        <p:spPr>
          <a:ln/>
        </p:spPr>
        <p:txBody>
          <a:bodyPr/>
          <a:lstStyle>
            <a:lvl1pPr>
              <a:defRPr/>
            </a:lvl1pPr>
          </a:lstStyle>
          <a:p>
            <a:pPr>
              <a:defRPr/>
            </a:pPr>
            <a:fld id="{4519C034-7FE7-4698-9E0F-67B92076D19C}" type="slidenum">
              <a:rPr lang="en-US"/>
              <a:pPr>
                <a:defRPr/>
              </a:pPr>
              <a:t>‹#›</a:t>
            </a:fld>
            <a:endParaRPr lang="en-US" sz="900"/>
          </a:p>
        </p:txBody>
      </p:sp>
      <p:sp>
        <p:nvSpPr>
          <p:cNvPr id="6"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344930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sz="half" idx="1"/>
          </p:nvPr>
        </p:nvSpPr>
        <p:spPr>
          <a:xfrm>
            <a:off x="1083737" y="1905000"/>
            <a:ext cx="3581400" cy="407245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817537" y="1905000"/>
            <a:ext cx="3581400" cy="407245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6" name="Rectangle 13"/>
          <p:cNvSpPr>
            <a:spLocks noGrp="1" noChangeArrowheads="1"/>
          </p:cNvSpPr>
          <p:nvPr>
            <p:ph type="sldNum" sz="quarter" idx="11"/>
          </p:nvPr>
        </p:nvSpPr>
        <p:spPr>
          <a:ln/>
        </p:spPr>
        <p:txBody>
          <a:bodyPr/>
          <a:lstStyle>
            <a:lvl1pPr>
              <a:defRPr/>
            </a:lvl1pPr>
          </a:lstStyle>
          <a:p>
            <a:pPr>
              <a:defRPr/>
            </a:pPr>
            <a:fld id="{EDB71257-EF63-4C82-B402-AEBB490297C0}" type="slidenum">
              <a:rPr lang="en-US"/>
              <a:pPr>
                <a:defRPr/>
              </a:pPr>
              <a:t>‹#›</a:t>
            </a:fld>
            <a:endParaRPr lang="en-US" sz="900"/>
          </a:p>
        </p:txBody>
      </p:sp>
      <p:sp>
        <p:nvSpPr>
          <p:cNvPr id="7"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407310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4" name="Rectangle 13"/>
          <p:cNvSpPr>
            <a:spLocks noGrp="1" noChangeArrowheads="1"/>
          </p:cNvSpPr>
          <p:nvPr>
            <p:ph type="sldNum" sz="quarter" idx="11"/>
          </p:nvPr>
        </p:nvSpPr>
        <p:spPr>
          <a:ln/>
        </p:spPr>
        <p:txBody>
          <a:bodyPr/>
          <a:lstStyle>
            <a:lvl1pPr>
              <a:defRPr/>
            </a:lvl1pPr>
          </a:lstStyle>
          <a:p>
            <a:pPr>
              <a:defRPr/>
            </a:pPr>
            <a:fld id="{9088B9ED-2D4D-4453-9C42-96C2C6E1C395}" type="slidenum">
              <a:rPr lang="en-US"/>
              <a:pPr>
                <a:defRPr/>
              </a:pPr>
              <a:t>‹#›</a:t>
            </a:fld>
            <a:endParaRPr lang="en-US" sz="900"/>
          </a:p>
        </p:txBody>
      </p:sp>
      <p:sp>
        <p:nvSpPr>
          <p:cNvPr id="5"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1785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3" name="Rectangle 13"/>
          <p:cNvSpPr>
            <a:spLocks noGrp="1" noChangeArrowheads="1"/>
          </p:cNvSpPr>
          <p:nvPr>
            <p:ph type="sldNum" sz="quarter" idx="11"/>
          </p:nvPr>
        </p:nvSpPr>
        <p:spPr>
          <a:ln/>
        </p:spPr>
        <p:txBody>
          <a:bodyPr/>
          <a:lstStyle>
            <a:lvl1pPr>
              <a:defRPr/>
            </a:lvl1pPr>
          </a:lstStyle>
          <a:p>
            <a:pPr>
              <a:defRPr/>
            </a:pPr>
            <a:fld id="{8248D1E4-7B41-4737-94F1-4A2162422F6E}" type="slidenum">
              <a:rPr lang="en-US"/>
              <a:pPr>
                <a:defRPr/>
              </a:pPr>
              <a:t>‹#›</a:t>
            </a:fld>
            <a:endParaRPr lang="en-US" sz="900"/>
          </a:p>
        </p:txBody>
      </p:sp>
      <p:sp>
        <p:nvSpPr>
          <p:cNvPr id="4"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58235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077030" y="4800600"/>
            <a:ext cx="7315200" cy="566738"/>
          </a:xfrm>
        </p:spPr>
        <p:txBody>
          <a:bodyPr/>
          <a:lstStyle>
            <a:lvl1pPr algn="l">
              <a:defRPr sz="1800" b="0"/>
            </a:lvl1pPr>
          </a:lstStyle>
          <a:p>
            <a:r>
              <a:rPr lang="en-US" smtClean="0"/>
              <a:t>Click to edit Master title style</a:t>
            </a:r>
            <a:endParaRPr lang="fi-FI" dirty="0"/>
          </a:p>
        </p:txBody>
      </p:sp>
      <p:sp>
        <p:nvSpPr>
          <p:cNvPr id="3" name="Picture Placeholder 2"/>
          <p:cNvSpPr>
            <a:spLocks noGrp="1"/>
          </p:cNvSpPr>
          <p:nvPr>
            <p:ph type="pic" idx="1"/>
          </p:nvPr>
        </p:nvSpPr>
        <p:spPr>
          <a:xfrm>
            <a:off x="1077030" y="1150939"/>
            <a:ext cx="7315200" cy="3576636"/>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a:p>
        </p:txBody>
      </p:sp>
      <p:sp>
        <p:nvSpPr>
          <p:cNvPr id="4" name="Text Placeholder 3"/>
          <p:cNvSpPr>
            <a:spLocks noGrp="1"/>
          </p:cNvSpPr>
          <p:nvPr>
            <p:ph type="body" sz="half" idx="2"/>
          </p:nvPr>
        </p:nvSpPr>
        <p:spPr>
          <a:xfrm>
            <a:off x="1077030" y="5367338"/>
            <a:ext cx="7315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6" name="Rectangle 13"/>
          <p:cNvSpPr>
            <a:spLocks noGrp="1" noChangeArrowheads="1"/>
          </p:cNvSpPr>
          <p:nvPr>
            <p:ph type="sldNum" sz="quarter" idx="11"/>
          </p:nvPr>
        </p:nvSpPr>
        <p:spPr>
          <a:ln/>
        </p:spPr>
        <p:txBody>
          <a:bodyPr/>
          <a:lstStyle>
            <a:lvl1pPr>
              <a:defRPr/>
            </a:lvl1pPr>
          </a:lstStyle>
          <a:p>
            <a:pPr>
              <a:defRPr/>
            </a:pPr>
            <a:fld id="{DF0AEB35-9D50-4612-BFDB-7D9692F41C5C}" type="slidenum">
              <a:rPr lang="en-US"/>
              <a:pPr>
                <a:defRPr/>
              </a:pPr>
              <a:t>‹#›</a:t>
            </a:fld>
            <a:endParaRPr lang="en-US" sz="900"/>
          </a:p>
        </p:txBody>
      </p:sp>
      <p:sp>
        <p:nvSpPr>
          <p:cNvPr id="7"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153900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958850"/>
            <a:ext cx="73152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084263" y="1636713"/>
            <a:ext cx="3581400"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18063" y="1636713"/>
            <a:ext cx="3581400"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6" name="Rectangle 13"/>
          <p:cNvSpPr>
            <a:spLocks noGrp="1" noChangeArrowheads="1"/>
          </p:cNvSpPr>
          <p:nvPr>
            <p:ph type="sldNum" sz="quarter" idx="11"/>
          </p:nvPr>
        </p:nvSpPr>
        <p:spPr>
          <a:ln/>
        </p:spPr>
        <p:txBody>
          <a:bodyPr/>
          <a:lstStyle>
            <a:lvl1pPr>
              <a:defRPr/>
            </a:lvl1pPr>
          </a:lstStyle>
          <a:p>
            <a:pPr>
              <a:defRPr/>
            </a:pPr>
            <a:fld id="{5B82F4F1-9D95-4341-89A0-FC3B38AB12A6}" type="slidenum">
              <a:rPr lang="en-US"/>
              <a:pPr>
                <a:defRPr/>
              </a:pPr>
              <a:t>‹#›</a:t>
            </a:fld>
            <a:endParaRPr lang="en-US" sz="900"/>
          </a:p>
        </p:txBody>
      </p:sp>
      <p:sp>
        <p:nvSpPr>
          <p:cNvPr id="7"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352223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958850"/>
            <a:ext cx="7315200" cy="590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84263" y="1636713"/>
            <a:ext cx="3581400"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18063" y="1636713"/>
            <a:ext cx="35814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18063" y="3989388"/>
            <a:ext cx="3581400" cy="220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2"/>
          <p:cNvSpPr>
            <a:spLocks noGrp="1" noChangeArrowheads="1"/>
          </p:cNvSpPr>
          <p:nvPr>
            <p:ph type="ftr" sz="quarter" idx="10"/>
          </p:nvPr>
        </p:nvSpPr>
        <p:spPr>
          <a:ln/>
        </p:spPr>
        <p:txBody>
          <a:bodyPr/>
          <a:lstStyle>
            <a:lvl1pPr>
              <a:defRPr/>
            </a:lvl1pPr>
          </a:lstStyle>
          <a:p>
            <a:pPr>
              <a:defRPr/>
            </a:pPr>
            <a:r>
              <a:rPr lang="fi-FI" smtClean="0"/>
              <a:t>Pertti Pakonen, Ossi Bergius / TTY, Sähköenergiatekniikka</a:t>
            </a:r>
            <a:endParaRPr lang="fi-FI"/>
          </a:p>
        </p:txBody>
      </p:sp>
      <p:sp>
        <p:nvSpPr>
          <p:cNvPr id="7" name="Rectangle 13"/>
          <p:cNvSpPr>
            <a:spLocks noGrp="1" noChangeArrowheads="1"/>
          </p:cNvSpPr>
          <p:nvPr>
            <p:ph type="sldNum" sz="quarter" idx="11"/>
          </p:nvPr>
        </p:nvSpPr>
        <p:spPr>
          <a:ln/>
        </p:spPr>
        <p:txBody>
          <a:bodyPr/>
          <a:lstStyle>
            <a:lvl1pPr>
              <a:defRPr/>
            </a:lvl1pPr>
          </a:lstStyle>
          <a:p>
            <a:pPr>
              <a:defRPr/>
            </a:pPr>
            <a:fld id="{276D492A-FF54-4D4F-B8B1-ED678B7A7A2A}" type="slidenum">
              <a:rPr lang="en-US"/>
              <a:pPr>
                <a:defRPr/>
              </a:pPr>
              <a:t>‹#›</a:t>
            </a:fld>
            <a:endParaRPr lang="en-US" sz="900"/>
          </a:p>
        </p:txBody>
      </p:sp>
      <p:sp>
        <p:nvSpPr>
          <p:cNvPr id="8" name="Rectangle 14"/>
          <p:cNvSpPr>
            <a:spLocks noGrp="1" noChangeArrowheads="1"/>
          </p:cNvSpPr>
          <p:nvPr>
            <p:ph type="dt" sz="half" idx="12"/>
          </p:nvPr>
        </p:nvSpPr>
        <p:spPr>
          <a:ln/>
        </p:spPr>
        <p:txBody>
          <a:bodyPr/>
          <a:lstStyle>
            <a:lvl1pPr>
              <a:defRPr/>
            </a:lvl1pPr>
          </a:lstStyle>
          <a:p>
            <a:pPr>
              <a:defRPr/>
            </a:pPr>
            <a:r>
              <a:rPr lang="en-US" smtClean="0"/>
              <a:t>8.2.2012</a:t>
            </a:r>
            <a:endParaRPr lang="fi-FI"/>
          </a:p>
        </p:txBody>
      </p:sp>
    </p:spTree>
    <p:extLst>
      <p:ext uri="{BB962C8B-B14F-4D97-AF65-F5344CB8AC3E}">
        <p14:creationId xmlns:p14="http://schemas.microsoft.com/office/powerpoint/2010/main" val="359365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tausta.jpg"/>
          <p:cNvPicPr>
            <a:picLocks noChangeAspect="1"/>
          </p:cNvPicPr>
          <p:nvPr/>
        </p:nvPicPr>
        <p:blipFill>
          <a:blip r:embed="rId12">
            <a:extLst>
              <a:ext uri="{28A0092B-C50C-407E-A947-70E740481C1C}">
                <a14:useLocalDpi xmlns:a14="http://schemas.microsoft.com/office/drawing/2010/main" val="0"/>
              </a:ext>
            </a:extLst>
          </a:blip>
          <a:srcRect t="93634"/>
          <a:stretch>
            <a:fillRect/>
          </a:stretch>
        </p:blipFill>
        <p:spPr bwMode="auto">
          <a:xfrm>
            <a:off x="0" y="6421438"/>
            <a:ext cx="9144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66800" y="958850"/>
            <a:ext cx="7315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smtClean="0"/>
              <a:t>Muokkaa perustyyl. napsautt.</a:t>
            </a:r>
            <a:endParaRPr lang="en-US" smtClean="0"/>
          </a:p>
        </p:txBody>
      </p:sp>
      <p:sp>
        <p:nvSpPr>
          <p:cNvPr id="1028" name="Rectangle 3"/>
          <p:cNvSpPr>
            <a:spLocks noGrp="1" noChangeArrowheads="1"/>
          </p:cNvSpPr>
          <p:nvPr>
            <p:ph type="body" idx="1"/>
          </p:nvPr>
        </p:nvSpPr>
        <p:spPr bwMode="auto">
          <a:xfrm>
            <a:off x="1084263" y="1636713"/>
            <a:ext cx="7315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smtClean="0"/>
          </a:p>
        </p:txBody>
      </p:sp>
      <p:sp>
        <p:nvSpPr>
          <p:cNvPr id="1036" name="Rectangle 12"/>
          <p:cNvSpPr>
            <a:spLocks noGrp="1" noChangeArrowheads="1"/>
          </p:cNvSpPr>
          <p:nvPr>
            <p:ph type="ftr" sz="quarter" idx="3"/>
          </p:nvPr>
        </p:nvSpPr>
        <p:spPr bwMode="auto">
          <a:xfrm>
            <a:off x="2201662" y="6416675"/>
            <a:ext cx="398607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800">
                <a:solidFill>
                  <a:schemeClr val="bg1">
                    <a:alpha val="50000"/>
                  </a:schemeClr>
                </a:solidFill>
                <a:latin typeface="Myriad Pro" charset="0"/>
                <a:ea typeface="ＭＳ Ｐゴシック" pitchFamily="-32" charset="-128"/>
                <a:cs typeface="ＭＳ Ｐゴシック" pitchFamily="-32" charset="-128"/>
              </a:defRPr>
            </a:lvl1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p>
        </p:txBody>
      </p:sp>
      <p:sp>
        <p:nvSpPr>
          <p:cNvPr id="1037" name="Rectangle 13"/>
          <p:cNvSpPr>
            <a:spLocks noGrp="1" noChangeArrowheads="1"/>
          </p:cNvSpPr>
          <p:nvPr>
            <p:ph type="sldNum" sz="quarter" idx="4"/>
          </p:nvPr>
        </p:nvSpPr>
        <p:spPr bwMode="auto">
          <a:xfrm>
            <a:off x="5867400" y="6426200"/>
            <a:ext cx="1905000" cy="279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800">
                <a:solidFill>
                  <a:srgbClr val="FFFFFF"/>
                </a:solidFill>
                <a:latin typeface="Myriad Pro" charset="0"/>
              </a:defRPr>
            </a:lvl1pPr>
          </a:lstStyle>
          <a:p>
            <a:pPr>
              <a:defRPr/>
            </a:pPr>
            <a:fld id="{6627408F-CFFB-4DDB-AA0E-231A67D8D51D}" type="slidenum">
              <a:rPr lang="en-US"/>
              <a:pPr>
                <a:defRPr/>
              </a:pPr>
              <a:t>‹#›</a:t>
            </a:fld>
            <a:endParaRPr lang="en-US" sz="900"/>
          </a:p>
        </p:txBody>
      </p:sp>
      <p:sp>
        <p:nvSpPr>
          <p:cNvPr id="1038" name="Rectangle 14"/>
          <p:cNvSpPr>
            <a:spLocks noGrp="1" noChangeArrowheads="1"/>
          </p:cNvSpPr>
          <p:nvPr>
            <p:ph type="dt" sz="half" idx="2"/>
          </p:nvPr>
        </p:nvSpPr>
        <p:spPr bwMode="auto">
          <a:xfrm>
            <a:off x="342900" y="6416675"/>
            <a:ext cx="1905000"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alpha val="50000"/>
                  </a:schemeClr>
                </a:solidFill>
                <a:latin typeface="Myriad Pro" charset="0"/>
                <a:ea typeface="ＭＳ Ｐゴシック" pitchFamily="-32" charset="-128"/>
                <a:cs typeface="ＭＳ Ｐゴシック" pitchFamily="-32" charset="-128"/>
              </a:defRPr>
            </a:lvl1pPr>
          </a:lstStyle>
          <a:p>
            <a:pPr>
              <a:defRPr/>
            </a:pPr>
            <a:r>
              <a:rPr lang="en-US" smtClean="0"/>
              <a:t>8.2.2012</a:t>
            </a:r>
            <a:endParaRPr lang="fi-FI"/>
          </a:p>
        </p:txBody>
      </p:sp>
      <p:pic>
        <p:nvPicPr>
          <p:cNvPr id="1032" name="Picture 14" descr="Cleen.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37488" y="6421438"/>
            <a:ext cx="13065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bfc_logo_RGB.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95263"/>
            <a:ext cx="23352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5" r:id="rId10"/>
  </p:sldLayoutIdLst>
  <p:timing>
    <p:tnLst>
      <p:par>
        <p:cTn id="1" dur="indefinite" restart="never" nodeType="tmRoot"/>
      </p:par>
    </p:tnLst>
  </p:timing>
  <p:hf hdr="0"/>
  <p:txStyles>
    <p:titleStyle>
      <a:lvl1pPr algn="l" rtl="0" eaLnBrk="0" fontAlgn="base" hangingPunct="0">
        <a:spcBef>
          <a:spcPct val="0"/>
        </a:spcBef>
        <a:spcAft>
          <a:spcPct val="0"/>
        </a:spcAft>
        <a:defRPr sz="2800">
          <a:solidFill>
            <a:schemeClr val="tx1"/>
          </a:solidFill>
          <a:latin typeface="Arial"/>
          <a:ea typeface="ＭＳ Ｐゴシック" pitchFamily="-32" charset="-128"/>
          <a:cs typeface="Arial"/>
        </a:defRPr>
      </a:lvl1pPr>
      <a:lvl2pPr algn="l" rtl="0" eaLnBrk="0" fontAlgn="base" hangingPunct="0">
        <a:spcBef>
          <a:spcPct val="0"/>
        </a:spcBef>
        <a:spcAft>
          <a:spcPct val="0"/>
        </a:spcAft>
        <a:defRPr sz="2800">
          <a:solidFill>
            <a:schemeClr val="tx1"/>
          </a:solidFill>
          <a:latin typeface="Arial" charset="0"/>
          <a:ea typeface="ＭＳ Ｐゴシック" pitchFamily="-32" charset="-128"/>
          <a:cs typeface="Arial" charset="0"/>
        </a:defRPr>
      </a:lvl2pPr>
      <a:lvl3pPr algn="l" rtl="0" eaLnBrk="0" fontAlgn="base" hangingPunct="0">
        <a:spcBef>
          <a:spcPct val="0"/>
        </a:spcBef>
        <a:spcAft>
          <a:spcPct val="0"/>
        </a:spcAft>
        <a:defRPr sz="2800">
          <a:solidFill>
            <a:schemeClr val="tx1"/>
          </a:solidFill>
          <a:latin typeface="Arial" charset="0"/>
          <a:ea typeface="ＭＳ Ｐゴシック" pitchFamily="-32" charset="-128"/>
          <a:cs typeface="Arial" charset="0"/>
        </a:defRPr>
      </a:lvl3pPr>
      <a:lvl4pPr algn="l" rtl="0" eaLnBrk="0" fontAlgn="base" hangingPunct="0">
        <a:spcBef>
          <a:spcPct val="0"/>
        </a:spcBef>
        <a:spcAft>
          <a:spcPct val="0"/>
        </a:spcAft>
        <a:defRPr sz="2800">
          <a:solidFill>
            <a:schemeClr val="tx1"/>
          </a:solidFill>
          <a:latin typeface="Arial" charset="0"/>
          <a:ea typeface="ＭＳ Ｐゴシック" pitchFamily="-32" charset="-128"/>
          <a:cs typeface="Arial" charset="0"/>
        </a:defRPr>
      </a:lvl4pPr>
      <a:lvl5pPr algn="l" rtl="0" eaLnBrk="0" fontAlgn="base" hangingPunct="0">
        <a:spcBef>
          <a:spcPct val="0"/>
        </a:spcBef>
        <a:spcAft>
          <a:spcPct val="0"/>
        </a:spcAft>
        <a:defRPr sz="2800">
          <a:solidFill>
            <a:schemeClr val="tx1"/>
          </a:solidFill>
          <a:latin typeface="Arial" charset="0"/>
          <a:ea typeface="ＭＳ Ｐゴシック" pitchFamily="-32" charset="-128"/>
          <a:cs typeface="Arial" charset="0"/>
        </a:defRPr>
      </a:lvl5pPr>
      <a:lvl6pPr marL="457200" algn="l" rtl="0" eaLnBrk="1" fontAlgn="base" hangingPunct="1">
        <a:spcBef>
          <a:spcPct val="0"/>
        </a:spcBef>
        <a:spcAft>
          <a:spcPct val="0"/>
        </a:spcAft>
        <a:defRPr sz="3600">
          <a:solidFill>
            <a:schemeClr val="tx2"/>
          </a:solidFill>
          <a:latin typeface="Myriad Pro" pitchFamily="96" charset="0"/>
        </a:defRPr>
      </a:lvl6pPr>
      <a:lvl7pPr marL="914400" algn="l" rtl="0" eaLnBrk="1" fontAlgn="base" hangingPunct="1">
        <a:spcBef>
          <a:spcPct val="0"/>
        </a:spcBef>
        <a:spcAft>
          <a:spcPct val="0"/>
        </a:spcAft>
        <a:defRPr sz="3600">
          <a:solidFill>
            <a:schemeClr val="tx2"/>
          </a:solidFill>
          <a:latin typeface="Myriad Pro" pitchFamily="96" charset="0"/>
        </a:defRPr>
      </a:lvl7pPr>
      <a:lvl8pPr marL="1371600" algn="l" rtl="0" eaLnBrk="1" fontAlgn="base" hangingPunct="1">
        <a:spcBef>
          <a:spcPct val="0"/>
        </a:spcBef>
        <a:spcAft>
          <a:spcPct val="0"/>
        </a:spcAft>
        <a:defRPr sz="3600">
          <a:solidFill>
            <a:schemeClr val="tx2"/>
          </a:solidFill>
          <a:latin typeface="Myriad Pro" pitchFamily="96" charset="0"/>
        </a:defRPr>
      </a:lvl8pPr>
      <a:lvl9pPr marL="1828800" algn="l" rtl="0" eaLnBrk="1" fontAlgn="base" hangingPunct="1">
        <a:spcBef>
          <a:spcPct val="0"/>
        </a:spcBef>
        <a:spcAft>
          <a:spcPct val="0"/>
        </a:spcAft>
        <a:defRPr sz="3600">
          <a:solidFill>
            <a:schemeClr val="tx2"/>
          </a:solidFill>
          <a:latin typeface="Myriad Pro" pitchFamily="96"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2" charset="-128"/>
          <a:cs typeface="ＭＳ Ｐゴシック" pitchFamily="-3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2" charset="-128"/>
          <a:cs typeface="ＭＳ Ｐゴシック" pitchFamily="-32" charset="-128"/>
        </a:defRPr>
      </a:lvl3pPr>
      <a:lvl4pPr marL="1562100" indent="-228600" algn="l" rtl="0" eaLnBrk="0" fontAlgn="base" hangingPunct="0">
        <a:spcBef>
          <a:spcPct val="20000"/>
        </a:spcBef>
        <a:spcAft>
          <a:spcPct val="0"/>
        </a:spcAft>
        <a:buChar char="–"/>
        <a:defRPr sz="1400">
          <a:solidFill>
            <a:schemeClr val="tx1"/>
          </a:solidFill>
          <a:latin typeface="+mn-lt"/>
          <a:ea typeface="ＭＳ Ｐゴシック" pitchFamily="-32" charset="-128"/>
          <a:cs typeface="ＭＳ Ｐゴシック" pitchFamily="-32" charset="-128"/>
        </a:defRPr>
      </a:lvl4pPr>
      <a:lvl5pPr marL="19812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2" charset="-128"/>
          <a:cs typeface="ＭＳ Ｐゴシック" pitchFamily="-32" charset="-128"/>
        </a:defRPr>
      </a:lvl5pPr>
      <a:lvl6pPr marL="2438400" indent="-228600" algn="l" rtl="0" eaLnBrk="1" fontAlgn="base" hangingPunct="1">
        <a:spcBef>
          <a:spcPct val="20000"/>
        </a:spcBef>
        <a:spcAft>
          <a:spcPct val="0"/>
        </a:spcAft>
        <a:buFont typeface="Times"/>
        <a:buChar char="•"/>
        <a:defRPr>
          <a:solidFill>
            <a:schemeClr val="tx1"/>
          </a:solidFill>
          <a:latin typeface="+mn-lt"/>
        </a:defRPr>
      </a:lvl6pPr>
      <a:lvl7pPr marL="2895600" indent="-228600" algn="l" rtl="0" eaLnBrk="1" fontAlgn="base" hangingPunct="1">
        <a:spcBef>
          <a:spcPct val="20000"/>
        </a:spcBef>
        <a:spcAft>
          <a:spcPct val="0"/>
        </a:spcAft>
        <a:buFont typeface="Times"/>
        <a:buChar char="•"/>
        <a:defRPr>
          <a:solidFill>
            <a:schemeClr val="tx1"/>
          </a:solidFill>
          <a:latin typeface="+mn-lt"/>
        </a:defRPr>
      </a:lvl7pPr>
      <a:lvl8pPr marL="3352800" indent="-228600" algn="l" rtl="0" eaLnBrk="1" fontAlgn="base" hangingPunct="1">
        <a:spcBef>
          <a:spcPct val="20000"/>
        </a:spcBef>
        <a:spcAft>
          <a:spcPct val="0"/>
        </a:spcAft>
        <a:buFont typeface="Times"/>
        <a:buChar char="•"/>
        <a:defRPr>
          <a:solidFill>
            <a:schemeClr val="tx1"/>
          </a:solidFill>
          <a:latin typeface="+mn-lt"/>
        </a:defRPr>
      </a:lvl8pPr>
      <a:lvl9pPr marL="3810000" indent="-228600" algn="l" rtl="0" eaLnBrk="1" fontAlgn="base" hangingPunct="1">
        <a:spcBef>
          <a:spcPct val="20000"/>
        </a:spcBef>
        <a:spcAft>
          <a:spcPct val="0"/>
        </a:spcAft>
        <a:buFont typeface="Times"/>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Tuotteet/Vaippavianhaku/LFT_Easytest20_eng_2007_0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8.wmf"/><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308100" y="4033838"/>
            <a:ext cx="7354888"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smtClean="0">
                <a:solidFill>
                  <a:srgbClr val="C0C0C0"/>
                </a:solidFill>
                <a:latin typeface="Arial" pitchFamily="34" charset="0"/>
              </a:rPr>
              <a:t>D2.3.9 State of the art in commissioning tests</a:t>
            </a:r>
            <a:endParaRPr lang="en-US" dirty="0" smtClean="0">
              <a:solidFill>
                <a:srgbClr val="DDDDDD"/>
              </a:solidFill>
              <a:latin typeface="Arial" pitchFamily="34" charset="0"/>
            </a:endParaRPr>
          </a:p>
          <a:p>
            <a:endParaRPr lang="fi-FI" dirty="0">
              <a:solidFill>
                <a:srgbClr val="DDDDDD"/>
              </a:solidFill>
              <a:latin typeface="Arial" pitchFamily="34" charset="0"/>
            </a:endParaRPr>
          </a:p>
          <a:p>
            <a:r>
              <a:rPr lang="fi-FI" sz="1800" dirty="0">
                <a:solidFill>
                  <a:srgbClr val="C0C0C0"/>
                </a:solidFill>
                <a:latin typeface="Arial" pitchFamily="34" charset="0"/>
              </a:rPr>
              <a:t>Pertti Pakonen, Ossi </a:t>
            </a:r>
            <a:r>
              <a:rPr lang="fi-FI" sz="1800" dirty="0" err="1">
                <a:solidFill>
                  <a:srgbClr val="C0C0C0"/>
                </a:solidFill>
                <a:latin typeface="Arial" pitchFamily="34" charset="0"/>
              </a:rPr>
              <a:t>Bergius</a:t>
            </a:r>
            <a:r>
              <a:rPr lang="fi-FI" sz="1800" dirty="0">
                <a:solidFill>
                  <a:srgbClr val="C0C0C0"/>
                </a:solidFill>
                <a:latin typeface="Arial" pitchFamily="34" charset="0"/>
              </a:rPr>
              <a:t>, </a:t>
            </a:r>
            <a:r>
              <a:rPr lang="fi-FI" sz="1800" dirty="0" smtClean="0">
                <a:solidFill>
                  <a:srgbClr val="C0C0C0"/>
                </a:solidFill>
                <a:latin typeface="Arial" pitchFamily="34" charset="0"/>
              </a:rPr>
              <a:t>8 </a:t>
            </a:r>
            <a:r>
              <a:rPr lang="fi-FI" sz="1800" dirty="0" err="1" smtClean="0">
                <a:solidFill>
                  <a:srgbClr val="C0C0C0"/>
                </a:solidFill>
                <a:latin typeface="Arial" pitchFamily="34" charset="0"/>
              </a:rPr>
              <a:t>February</a:t>
            </a:r>
            <a:r>
              <a:rPr lang="fi-FI" sz="1800" dirty="0" smtClean="0">
                <a:solidFill>
                  <a:srgbClr val="C0C0C0"/>
                </a:solidFill>
                <a:latin typeface="Arial" pitchFamily="34" charset="0"/>
              </a:rPr>
              <a:t>, </a:t>
            </a:r>
            <a:r>
              <a:rPr lang="fi-FI" sz="1800" dirty="0">
                <a:solidFill>
                  <a:srgbClr val="C0C0C0"/>
                </a:solidFill>
                <a:latin typeface="Arial" pitchFamily="34" charset="0"/>
              </a:rPr>
              <a:t>2012</a:t>
            </a:r>
            <a:endParaRPr lang="en-US" sz="1800" dirty="0">
              <a:solidFill>
                <a:srgbClr val="C0C0C0"/>
              </a:solidFill>
              <a:latin typeface="Arial" pitchFamily="34" charset="0"/>
            </a:endParaRPr>
          </a:p>
        </p:txBody>
      </p:sp>
      <p:sp>
        <p:nvSpPr>
          <p:cNvPr id="2" name="Date Placeholder 1"/>
          <p:cNvSpPr>
            <a:spLocks noGrp="1"/>
          </p:cNvSpPr>
          <p:nvPr>
            <p:ph type="dt" sz="half" idx="10"/>
          </p:nvPr>
        </p:nvSpPr>
        <p:spPr/>
        <p:txBody>
          <a:bodyPr/>
          <a:lstStyle/>
          <a:p>
            <a:pPr>
              <a:defRPr/>
            </a:pPr>
            <a:r>
              <a:rPr lang="en-US" smtClean="0"/>
              <a:t>8.2.2012</a:t>
            </a:r>
            <a:endParaRPr lang="fi-FI"/>
          </a:p>
        </p:txBody>
      </p:sp>
      <p:sp>
        <p:nvSpPr>
          <p:cNvPr id="4" name="Slide Number Placeholder 3"/>
          <p:cNvSpPr>
            <a:spLocks noGrp="1"/>
          </p:cNvSpPr>
          <p:nvPr>
            <p:ph type="sldNum" sz="quarter" idx="12"/>
          </p:nvPr>
        </p:nvSpPr>
        <p:spPr/>
        <p:txBody>
          <a:bodyPr/>
          <a:lstStyle/>
          <a:p>
            <a:pPr>
              <a:defRPr/>
            </a:pPr>
            <a:fld id="{AEB0B8E3-BCFC-4C09-A7C7-93E888E97D04}" type="slidenum">
              <a:rPr lang="en-US" smtClean="0"/>
              <a:pPr>
                <a:defRPr/>
              </a:pPr>
              <a:t>1</a:t>
            </a:fld>
            <a:endParaRPr lang="en-US" sz="9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2562225"/>
            <a:ext cx="29606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2"/>
          <p:cNvSpPr>
            <a:spLocks noGrp="1" noChangeArrowheads="1"/>
          </p:cNvSpPr>
          <p:nvPr>
            <p:ph type="title"/>
          </p:nvPr>
        </p:nvSpPr>
        <p:spPr/>
        <p:txBody>
          <a:bodyPr/>
          <a:lstStyle/>
          <a:p>
            <a:r>
              <a:rPr lang="en-US" dirty="0" smtClean="0"/>
              <a:t>Cable sheath integrity</a:t>
            </a:r>
          </a:p>
        </p:txBody>
      </p:sp>
      <p:sp>
        <p:nvSpPr>
          <p:cNvPr id="10245" name="Slide Number Placeholder 3"/>
          <p:cNvSpPr>
            <a:spLocks noGrp="1"/>
          </p:cNvSpPr>
          <p:nvPr>
            <p:ph type="sldNum" sz="quarter" idx="11"/>
          </p:nvPr>
        </p:nvSpPr>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9362561A-A0D9-4380-9143-E79134208BAC}" type="slidenum">
              <a:rPr lang="en-US" sz="800" smtClean="0">
                <a:solidFill>
                  <a:schemeClr val="bg1"/>
                </a:solidFill>
                <a:latin typeface="Myriad Pro"/>
              </a:rPr>
              <a:pPr/>
              <a:t>10</a:t>
            </a:fld>
            <a:endParaRPr lang="en-US" sz="800" dirty="0" smtClean="0">
              <a:solidFill>
                <a:schemeClr val="bg1"/>
              </a:solidFill>
              <a:latin typeface="Myriad Pro"/>
            </a:endParaRPr>
          </a:p>
        </p:txBody>
      </p:sp>
      <p:sp>
        <p:nvSpPr>
          <p:cNvPr id="10" name="Date Placeholder 5"/>
          <p:cNvSpPr>
            <a:spLocks noGrp="1"/>
          </p:cNvSpPr>
          <p:nvPr>
            <p:ph type="dt" sz="quarter" idx="12"/>
          </p:nvPr>
        </p:nvSpPr>
        <p:spPr/>
        <p:txBody>
          <a:bodyPr/>
          <a:lstStyle/>
          <a:p>
            <a:r>
              <a:rPr lang="en-US" smtClean="0"/>
              <a:t>8.2.2012</a:t>
            </a:r>
            <a:endParaRPr lang="fi-FI"/>
          </a:p>
        </p:txBody>
      </p:sp>
      <p:sp>
        <p:nvSpPr>
          <p:cNvPr id="10247" name="Date Placeholder 5"/>
          <p:cNvSpPr txBox="1">
            <a:spLocks noGrp="1"/>
          </p:cNvSpPr>
          <p:nvPr/>
        </p:nvSpPr>
        <p:spPr bwMode="auto">
          <a:xfrm>
            <a:off x="8305800" y="65532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fi-FI" sz="800">
              <a:solidFill>
                <a:schemeClr val="bg2"/>
              </a:solidFill>
              <a:latin typeface="Arial" pitchFamily="34" charset="0"/>
            </a:endParaRPr>
          </a:p>
        </p:txBody>
      </p:sp>
      <p:sp>
        <p:nvSpPr>
          <p:cNvPr id="10249" name="Rectangle 4"/>
          <p:cNvSpPr>
            <a:spLocks noChangeArrowheads="1"/>
          </p:cNvSpPr>
          <p:nvPr/>
        </p:nvSpPr>
        <p:spPr bwMode="auto">
          <a:xfrm>
            <a:off x="1571625" y="6519863"/>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fi-FI"/>
          </a:p>
        </p:txBody>
      </p:sp>
      <p:sp>
        <p:nvSpPr>
          <p:cNvPr id="10250" name="Rectangle 9"/>
          <p:cNvSpPr>
            <a:spLocks noChangeArrowheads="1"/>
          </p:cNvSpPr>
          <p:nvPr/>
        </p:nvSpPr>
        <p:spPr bwMode="auto">
          <a:xfrm>
            <a:off x="425450" y="1557338"/>
            <a:ext cx="61563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1800" dirty="0" smtClean="0">
                <a:latin typeface="Arial" pitchFamily="34" charset="0"/>
              </a:rPr>
              <a:t>Moisture can penetrate into a cable from a defect in cable sheath. The result can be</a:t>
            </a:r>
          </a:p>
          <a:p>
            <a:pPr marL="1143000" lvl="2" indent="-228600" eaLnBrk="0" hangingPunct="0">
              <a:spcBef>
                <a:spcPct val="20000"/>
              </a:spcBef>
              <a:buFont typeface="Times" pitchFamily="18" charset="0"/>
              <a:buChar char="•"/>
            </a:pPr>
            <a:r>
              <a:rPr lang="en-US" sz="1600" dirty="0" smtClean="0">
                <a:latin typeface="Arial" pitchFamily="34" charset="0"/>
              </a:rPr>
              <a:t>In polymeric cables formation of water trees in the main insulation</a:t>
            </a:r>
          </a:p>
          <a:p>
            <a:pPr marL="1600200" lvl="3" indent="-228600" eaLnBrk="0" hangingPunct="0">
              <a:spcBef>
                <a:spcPct val="20000"/>
              </a:spcBef>
              <a:buFont typeface="Symbol" pitchFamily="18" charset="2"/>
              <a:buChar char="Þ"/>
            </a:pPr>
            <a:r>
              <a:rPr lang="en-US" sz="1600" dirty="0" smtClean="0">
                <a:latin typeface="Arial" pitchFamily="34" charset="0"/>
              </a:rPr>
              <a:t> Dielectric breakdown of the main insulation</a:t>
            </a:r>
          </a:p>
          <a:p>
            <a:pPr marL="1143000" lvl="2" indent="-228600" eaLnBrk="0" hangingPunct="0">
              <a:spcBef>
                <a:spcPct val="20000"/>
              </a:spcBef>
              <a:buFontTx/>
              <a:buChar char="•"/>
            </a:pPr>
            <a:r>
              <a:rPr lang="en-US" sz="1600" dirty="0" smtClean="0">
                <a:latin typeface="Arial" pitchFamily="34" charset="0"/>
              </a:rPr>
              <a:t>Moisture migration to a joint (especially when the cable doesn’t have longitudinal moisture protection)</a:t>
            </a:r>
          </a:p>
          <a:p>
            <a:pPr marL="1600200" lvl="3" indent="-228600" eaLnBrk="0" hangingPunct="0">
              <a:spcBef>
                <a:spcPct val="20000"/>
              </a:spcBef>
              <a:buFont typeface="Symbol" pitchFamily="18" charset="2"/>
              <a:buChar char="Þ"/>
            </a:pPr>
            <a:r>
              <a:rPr lang="en-US" sz="1600" dirty="0" smtClean="0">
                <a:latin typeface="Arial" pitchFamily="34" charset="0"/>
              </a:rPr>
              <a:t>Dielectric breakdown of the joint</a:t>
            </a:r>
          </a:p>
          <a:p>
            <a:pPr marL="342900" indent="-342900" eaLnBrk="0" hangingPunct="0">
              <a:spcBef>
                <a:spcPct val="20000"/>
              </a:spcBef>
              <a:buFontTx/>
              <a:buChar char="•"/>
            </a:pPr>
            <a:r>
              <a:rPr lang="en-US" sz="1800" dirty="0" smtClean="0">
                <a:latin typeface="Arial" pitchFamily="34" charset="0"/>
              </a:rPr>
              <a:t>It can take months or years before a cable sheath defect leads to a cable failure </a:t>
            </a:r>
          </a:p>
          <a:p>
            <a:pPr marL="342900" indent="-342900" eaLnBrk="0" hangingPunct="0">
              <a:spcBef>
                <a:spcPct val="20000"/>
              </a:spcBef>
              <a:buFontTx/>
              <a:buChar char="•"/>
            </a:pPr>
            <a:r>
              <a:rPr lang="en-US" sz="1800" dirty="0" smtClean="0">
                <a:latin typeface="Arial" pitchFamily="34" charset="0"/>
              </a:rPr>
              <a:t>If the sheath defect is caused for example due to a hit or pressed by a rock, the cable shield might penetrate through the cable insulation shield into the main insulation</a:t>
            </a:r>
          </a:p>
          <a:p>
            <a:pPr marL="742950" lvl="1" indent="-285750" eaLnBrk="0" hangingPunct="0">
              <a:spcBef>
                <a:spcPct val="20000"/>
              </a:spcBef>
            </a:pPr>
            <a:r>
              <a:rPr lang="en-US" sz="1600" dirty="0" smtClean="0">
                <a:latin typeface="Arial" pitchFamily="34" charset="0"/>
              </a:rPr>
              <a:t>=&gt; The electric field distortion formed this way can cause partial discharges, which in process of time will lead to a breakdown</a:t>
            </a:r>
            <a:endParaRPr lang="en-US" sz="1600" dirty="0">
              <a:latin typeface="Arial" pitchFamily="34" charset="0"/>
            </a:endParaRPr>
          </a:p>
        </p:txBody>
      </p:sp>
      <p:sp>
        <p:nvSpPr>
          <p:cNvPr id="11"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smtClean="0">
                <a:latin typeface="Arial" pitchFamily="34" charset="0"/>
                <a:ea typeface="ＭＳ Ｐゴシック" pitchFamily="34" charset="-128"/>
                <a:cs typeface="Arial" pitchFamily="34" charset="0"/>
              </a:rPr>
              <a:t>Sheath integrity test</a:t>
            </a:r>
          </a:p>
        </p:txBody>
      </p:sp>
      <p:sp>
        <p:nvSpPr>
          <p:cNvPr id="12291" name="Content Placeholder 2"/>
          <p:cNvSpPr>
            <a:spLocks noGrp="1"/>
          </p:cNvSpPr>
          <p:nvPr>
            <p:ph idx="1"/>
          </p:nvPr>
        </p:nvSpPr>
        <p:spPr>
          <a:xfrm>
            <a:off x="468086" y="1500718"/>
            <a:ext cx="5692775" cy="2750230"/>
          </a:xfrm>
        </p:spPr>
        <p:txBody>
          <a:bodyPr/>
          <a:lstStyle/>
          <a:p>
            <a:pPr eaLnBrk="1" hangingPunct="1"/>
            <a:r>
              <a:rPr lang="en-US" sz="1800" dirty="0" smtClean="0">
                <a:solidFill>
                  <a:srgbClr val="505150"/>
                </a:solidFill>
                <a:latin typeface="Arial" pitchFamily="34" charset="0"/>
              </a:rPr>
              <a:t>Sheath</a:t>
            </a:r>
            <a:r>
              <a:rPr lang="fi-FI" sz="1800" dirty="0" smtClean="0">
                <a:solidFill>
                  <a:srgbClr val="505150"/>
                </a:solidFill>
                <a:latin typeface="Arial" pitchFamily="34" charset="0"/>
              </a:rPr>
              <a:t> </a:t>
            </a:r>
            <a:r>
              <a:rPr lang="en-US" sz="1800" dirty="0" smtClean="0">
                <a:solidFill>
                  <a:srgbClr val="505150"/>
                </a:solidFill>
                <a:latin typeface="Arial" pitchFamily="34" charset="0"/>
              </a:rPr>
              <a:t>integrity test is used to check that the outer sheath of a cable is unharmed</a:t>
            </a:r>
            <a:endParaRPr lang="en-US" sz="1800" dirty="0" smtClean="0">
              <a:solidFill>
                <a:srgbClr val="505150"/>
              </a:solidFill>
              <a:ea typeface="ＭＳ Ｐゴシック" pitchFamily="34" charset="-128"/>
            </a:endParaRPr>
          </a:p>
          <a:p>
            <a:pPr eaLnBrk="1" hangingPunct="1"/>
            <a:r>
              <a:rPr lang="en-GB" sz="1800" dirty="0" smtClean="0">
                <a:ea typeface="ＭＳ Ｐゴシック" pitchFamily="34" charset="-128"/>
              </a:rPr>
              <a:t>For instance LNI Network Inc. requires that sheath integrity test is performed as a part of the cable commissioning</a:t>
            </a:r>
          </a:p>
          <a:p>
            <a:pPr eaLnBrk="1" hangingPunct="1"/>
            <a:r>
              <a:rPr lang="en-US" sz="1800" dirty="0" smtClean="0">
                <a:ea typeface="ＭＳ Ｐゴシック" pitchFamily="34" charset="-128"/>
              </a:rPr>
              <a:t>Must be taken into account when cable joints are installed. The construction of a cable joint has to be such that earth leakage is avoided</a:t>
            </a:r>
          </a:p>
          <a:p>
            <a:pPr eaLnBrk="1" hangingPunct="1"/>
            <a:r>
              <a:rPr lang="en-US" sz="1800" dirty="0" smtClean="0">
                <a:ea typeface="ＭＳ Ｐゴシック" pitchFamily="34" charset="-128"/>
              </a:rPr>
              <a:t>The measurement can be done with insulation resistance meter</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1698625"/>
            <a:ext cx="283527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68086" y="4459736"/>
            <a:ext cx="8545739" cy="18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2" charset="-128"/>
                <a:cs typeface="ＭＳ Ｐゴシック" pitchFamily="-3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2" charset="-128"/>
                <a:cs typeface="ＭＳ Ｐゴシック" pitchFamily="-32" charset="-128"/>
              </a:defRPr>
            </a:lvl3pPr>
            <a:lvl4pPr marL="1562100" indent="-228600" algn="l" rtl="0" eaLnBrk="0" fontAlgn="base" hangingPunct="0">
              <a:spcBef>
                <a:spcPct val="20000"/>
              </a:spcBef>
              <a:spcAft>
                <a:spcPct val="0"/>
              </a:spcAft>
              <a:buChar char="–"/>
              <a:defRPr sz="1400">
                <a:solidFill>
                  <a:schemeClr val="tx1"/>
                </a:solidFill>
                <a:latin typeface="+mn-lt"/>
                <a:ea typeface="ＭＳ Ｐゴシック" pitchFamily="-32" charset="-128"/>
                <a:cs typeface="ＭＳ Ｐゴシック" pitchFamily="-32" charset="-128"/>
              </a:defRPr>
            </a:lvl4pPr>
            <a:lvl5pPr marL="19812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2" charset="-128"/>
                <a:cs typeface="ＭＳ Ｐゴシック" pitchFamily="-32" charset="-128"/>
              </a:defRPr>
            </a:lvl5pPr>
            <a:lvl6pPr marL="2438400" indent="-228600" algn="l" rtl="0" eaLnBrk="1" fontAlgn="base" hangingPunct="1">
              <a:spcBef>
                <a:spcPct val="20000"/>
              </a:spcBef>
              <a:spcAft>
                <a:spcPct val="0"/>
              </a:spcAft>
              <a:buFont typeface="Times"/>
              <a:buChar char="•"/>
              <a:defRPr>
                <a:solidFill>
                  <a:schemeClr val="tx1"/>
                </a:solidFill>
                <a:latin typeface="+mn-lt"/>
              </a:defRPr>
            </a:lvl6pPr>
            <a:lvl7pPr marL="2895600" indent="-228600" algn="l" rtl="0" eaLnBrk="1" fontAlgn="base" hangingPunct="1">
              <a:spcBef>
                <a:spcPct val="20000"/>
              </a:spcBef>
              <a:spcAft>
                <a:spcPct val="0"/>
              </a:spcAft>
              <a:buFont typeface="Times"/>
              <a:buChar char="•"/>
              <a:defRPr>
                <a:solidFill>
                  <a:schemeClr val="tx1"/>
                </a:solidFill>
                <a:latin typeface="+mn-lt"/>
              </a:defRPr>
            </a:lvl7pPr>
            <a:lvl8pPr marL="3352800" indent="-228600" algn="l" rtl="0" eaLnBrk="1" fontAlgn="base" hangingPunct="1">
              <a:spcBef>
                <a:spcPct val="20000"/>
              </a:spcBef>
              <a:spcAft>
                <a:spcPct val="0"/>
              </a:spcAft>
              <a:buFont typeface="Times"/>
              <a:buChar char="•"/>
              <a:defRPr>
                <a:solidFill>
                  <a:schemeClr val="tx1"/>
                </a:solidFill>
                <a:latin typeface="+mn-lt"/>
              </a:defRPr>
            </a:lvl8pPr>
            <a:lvl9pPr marL="3810000" indent="-228600" algn="l" rtl="0" eaLnBrk="1" fontAlgn="base" hangingPunct="1">
              <a:spcBef>
                <a:spcPct val="20000"/>
              </a:spcBef>
              <a:spcAft>
                <a:spcPct val="0"/>
              </a:spcAft>
              <a:buFont typeface="Times"/>
              <a:buChar char="•"/>
              <a:defRPr>
                <a:solidFill>
                  <a:schemeClr val="tx1"/>
                </a:solidFill>
                <a:latin typeface="+mn-lt"/>
              </a:defRPr>
            </a:lvl9pPr>
          </a:lstStyle>
          <a:p>
            <a:pPr eaLnBrk="1" hangingPunct="1"/>
            <a:r>
              <a:rPr lang="en-GB" sz="1800" dirty="0" smtClean="0">
                <a:ea typeface="ＭＳ Ｐゴシック" pitchFamily="34" charset="-128"/>
              </a:rPr>
              <a:t>The requirement can be for example: With 5 kV DC voltage the cable sheaths insulation resistance must be at least 500 </a:t>
            </a:r>
            <a:r>
              <a:rPr lang="en-GB" sz="1800" dirty="0">
                <a:ea typeface="ＭＳ Ｐゴシック" pitchFamily="34" charset="-128"/>
              </a:rPr>
              <a:t>M</a:t>
            </a:r>
            <a:r>
              <a:rPr lang="el-GR" sz="1800" dirty="0">
                <a:ea typeface="ＭＳ Ｐゴシック" pitchFamily="34" charset="-128"/>
              </a:rPr>
              <a:t>Ω</a:t>
            </a:r>
            <a:r>
              <a:rPr lang="en-GB" sz="1800" dirty="0">
                <a:ea typeface="ＭＳ Ｐゴシック" pitchFamily="34" charset="-128"/>
              </a:rPr>
              <a:t>/km </a:t>
            </a:r>
            <a:r>
              <a:rPr lang="en-GB" sz="1800" dirty="0" smtClean="0">
                <a:ea typeface="ＭＳ Ｐゴシック" pitchFamily="34" charset="-128"/>
              </a:rPr>
              <a:t>(Leakage current under </a:t>
            </a:r>
            <a:r>
              <a:rPr lang="en-GB" sz="1800" dirty="0">
                <a:ea typeface="ＭＳ Ｐゴシック" pitchFamily="34" charset="-128"/>
              </a:rPr>
              <a:t>10 </a:t>
            </a:r>
            <a:r>
              <a:rPr lang="el-GR" sz="1800" dirty="0">
                <a:ea typeface="ＭＳ Ｐゴシック" pitchFamily="34" charset="-128"/>
              </a:rPr>
              <a:t>μ</a:t>
            </a:r>
            <a:r>
              <a:rPr lang="en-GB" sz="1800" dirty="0">
                <a:ea typeface="ＭＳ Ｐゴシック" pitchFamily="34" charset="-128"/>
              </a:rPr>
              <a:t>A/km)</a:t>
            </a:r>
          </a:p>
          <a:p>
            <a:pPr eaLnBrk="1" hangingPunct="1"/>
            <a:r>
              <a:rPr lang="en-GB" sz="1800" dirty="0" smtClean="0">
                <a:ea typeface="ＭＳ Ｐゴシック" pitchFamily="34" charset="-128"/>
              </a:rPr>
              <a:t>If the requirement is not met the defect must be located and repaired</a:t>
            </a:r>
          </a:p>
          <a:p>
            <a:pPr lvl="1" eaLnBrk="1" hangingPunct="1"/>
            <a:r>
              <a:rPr lang="en-GB" sz="1600" dirty="0" smtClean="0">
                <a:ea typeface="ＭＳ Ｐゴシック" pitchFamily="34" charset="-128"/>
              </a:rPr>
              <a:t>Requires special measurement equipment (rough location for example with a bridge measurement, precise location with pulsed DC voltage source and earth electrodes + electrometer)</a:t>
            </a:r>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11</a:t>
            </a:fld>
            <a:endParaRPr lang="en-US" sz="900"/>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317310"/>
            <a:ext cx="3059112"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338" name="Title 1"/>
          <p:cNvSpPr>
            <a:spLocks noGrp="1"/>
          </p:cNvSpPr>
          <p:nvPr>
            <p:ph type="title"/>
          </p:nvPr>
        </p:nvSpPr>
        <p:spPr/>
        <p:txBody>
          <a:bodyPr/>
          <a:lstStyle/>
          <a:p>
            <a:pPr eaLnBrk="1" hangingPunct="1"/>
            <a:r>
              <a:rPr lang="en-GB" dirty="0" smtClean="0">
                <a:latin typeface="Arial" pitchFamily="34" charset="0"/>
                <a:ea typeface="ＭＳ Ｐゴシック" pitchFamily="34" charset="-128"/>
                <a:cs typeface="Arial" pitchFamily="34" charset="0"/>
              </a:rPr>
              <a:t>High voltage test</a:t>
            </a:r>
          </a:p>
        </p:txBody>
      </p:sp>
      <p:sp>
        <p:nvSpPr>
          <p:cNvPr id="14339" name="Content Placeholder 2"/>
          <p:cNvSpPr>
            <a:spLocks noGrp="1"/>
          </p:cNvSpPr>
          <p:nvPr>
            <p:ph idx="1"/>
          </p:nvPr>
        </p:nvSpPr>
        <p:spPr>
          <a:xfrm>
            <a:off x="435881" y="1616075"/>
            <a:ext cx="5943147" cy="2919711"/>
          </a:xfrm>
        </p:spPr>
        <p:txBody>
          <a:bodyPr/>
          <a:lstStyle/>
          <a:p>
            <a:pPr eaLnBrk="1" hangingPunct="1"/>
            <a:r>
              <a:rPr lang="en-GB" sz="1800" dirty="0" smtClean="0">
                <a:ea typeface="ＭＳ Ｐゴシック" pitchFamily="34" charset="-128"/>
              </a:rPr>
              <a:t>The capacitance can be very high in case of long cables and thus powering up these cables at 50 Hz frequency with transferrable equipment is problematic </a:t>
            </a:r>
          </a:p>
          <a:p>
            <a:pPr eaLnBrk="1" hangingPunct="1"/>
            <a:r>
              <a:rPr lang="en-GB" sz="1800" dirty="0" smtClean="0">
                <a:ea typeface="ＭＳ Ｐゴシック" pitchFamily="34" charset="-128"/>
              </a:rPr>
              <a:t>In VLF (very low frequency)-method the frequency of the test voltage is usually below 1 Hz. Thus it is possible to make reasonable size equipment</a:t>
            </a:r>
          </a:p>
          <a:p>
            <a:pPr lvl="1" eaLnBrk="1" hangingPunct="1"/>
            <a:r>
              <a:rPr lang="en-GB" sz="1600" dirty="0" smtClean="0">
                <a:ea typeface="ＭＳ Ｐゴシック" pitchFamily="34" charset="-128"/>
              </a:rPr>
              <a:t>On the other hand, for example the results of a partial discharge test are not directly comparable with 50 Hz measurements</a:t>
            </a:r>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12</a:t>
            </a:fld>
            <a:endParaRPr lang="en-US" sz="900"/>
          </a:p>
        </p:txBody>
      </p:sp>
      <p:sp>
        <p:nvSpPr>
          <p:cNvPr id="5" name="Rectangle 4"/>
          <p:cNvSpPr/>
          <p:nvPr/>
        </p:nvSpPr>
        <p:spPr>
          <a:xfrm>
            <a:off x="467964" y="4366438"/>
            <a:ext cx="8555526" cy="1846659"/>
          </a:xfrm>
          <a:prstGeom prst="rect">
            <a:avLst/>
          </a:prstGeom>
        </p:spPr>
        <p:txBody>
          <a:bodyPr wrap="square">
            <a:spAutoFit/>
          </a:bodyPr>
          <a:lstStyle/>
          <a:p>
            <a:pPr marL="285750" indent="-285750" eaLnBrk="1" hangingPunct="1">
              <a:buFont typeface="Arial" pitchFamily="34" charset="0"/>
              <a:buChar char="•"/>
            </a:pPr>
            <a:r>
              <a:rPr lang="en-GB" sz="1800" dirty="0">
                <a:latin typeface="+mn-lt"/>
              </a:rPr>
              <a:t>VLF-test can be made as</a:t>
            </a:r>
          </a:p>
          <a:p>
            <a:pPr lvl="1" eaLnBrk="1" hangingPunct="1"/>
            <a:r>
              <a:rPr lang="en-GB" sz="1600" dirty="0">
                <a:latin typeface="+mn-lt"/>
              </a:rPr>
              <a:t>Withstand test (U = 2,0…3,0 ∙U</a:t>
            </a:r>
            <a:r>
              <a:rPr lang="en-GB" sz="1600" baseline="-25000" dirty="0">
                <a:latin typeface="+mn-lt"/>
              </a:rPr>
              <a:t>0</a:t>
            </a:r>
            <a:r>
              <a:rPr lang="en-GB" sz="1600" dirty="0">
                <a:latin typeface="+mn-lt"/>
              </a:rPr>
              <a:t>, t = 15…60 min)</a:t>
            </a:r>
          </a:p>
          <a:p>
            <a:pPr lvl="2" eaLnBrk="1" hangingPunct="1"/>
            <a:r>
              <a:rPr lang="en-GB" sz="1600" dirty="0">
                <a:latin typeface="+mn-lt"/>
              </a:rPr>
              <a:t>D</a:t>
            </a:r>
            <a:r>
              <a:rPr lang="en-GB" sz="1600" dirty="0" smtClean="0">
                <a:latin typeface="+mn-lt"/>
              </a:rPr>
              <a:t>estructive test, big electrical trees and severe mechanical defects will lead to a breakdown</a:t>
            </a:r>
            <a:endParaRPr lang="en-GB" sz="1600" dirty="0">
              <a:latin typeface="+mn-lt"/>
            </a:endParaRPr>
          </a:p>
          <a:p>
            <a:pPr lvl="1" eaLnBrk="1" hangingPunct="1"/>
            <a:r>
              <a:rPr lang="en-GB" sz="1600" dirty="0">
                <a:latin typeface="+mn-lt"/>
              </a:rPr>
              <a:t>Diagnostic test </a:t>
            </a:r>
            <a:r>
              <a:rPr lang="en-GB" sz="1600" dirty="0" smtClean="0">
                <a:latin typeface="+mn-lt"/>
              </a:rPr>
              <a:t>(PD and </a:t>
            </a:r>
            <a:r>
              <a:rPr lang="en-GB" sz="1600" dirty="0">
                <a:latin typeface="+mn-lt"/>
              </a:rPr>
              <a:t>Tan </a:t>
            </a:r>
            <a:r>
              <a:rPr lang="el-GR" sz="1600" dirty="0" smtClean="0">
                <a:latin typeface="+mn-lt"/>
              </a:rPr>
              <a:t>δ</a:t>
            </a:r>
            <a:r>
              <a:rPr lang="en-GB" sz="1600" dirty="0" smtClean="0">
                <a:latin typeface="+mn-lt"/>
              </a:rPr>
              <a:t> are measured at the same time)</a:t>
            </a:r>
            <a:endParaRPr lang="en-GB" sz="1600" dirty="0">
              <a:latin typeface="+mn-lt"/>
            </a:endParaRPr>
          </a:p>
          <a:p>
            <a:pPr lvl="2" eaLnBrk="1" hangingPunct="1"/>
            <a:r>
              <a:rPr lang="en-GB" sz="1600" dirty="0">
                <a:latin typeface="+mn-lt"/>
              </a:rPr>
              <a:t>N</a:t>
            </a:r>
            <a:r>
              <a:rPr lang="en-GB" sz="1600" dirty="0" smtClean="0">
                <a:latin typeface="+mn-lt"/>
              </a:rPr>
              <a:t>on-destructive test, reveals even the smallest defects which won’t lead in to a breakdown in short time but might do so over weeks, months or years</a:t>
            </a:r>
            <a:endParaRPr lang="en-GB" sz="1600" dirty="0">
              <a:latin typeface="+mn-lt"/>
            </a:endParaRPr>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voltage test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93344794"/>
              </p:ext>
            </p:extLst>
          </p:nvPr>
        </p:nvGraphicFramePr>
        <p:xfrm>
          <a:off x="849538" y="2796991"/>
          <a:ext cx="7505322" cy="1381760"/>
        </p:xfrm>
        <a:graphic>
          <a:graphicData uri="http://schemas.openxmlformats.org/drawingml/2006/table">
            <a:tbl>
              <a:tblPr firstRow="1" bandRow="1">
                <a:tableStyleId>{5C22544A-7EE6-4342-B048-85BDC9FD1C3A}</a:tableStyleId>
              </a:tblPr>
              <a:tblGrid>
                <a:gridCol w="1921535"/>
                <a:gridCol w="1921535"/>
                <a:gridCol w="1921535"/>
                <a:gridCol w="1740717"/>
              </a:tblGrid>
              <a:tr h="370840">
                <a:tc>
                  <a:txBody>
                    <a:bodyPr/>
                    <a:lstStyle/>
                    <a:p>
                      <a:r>
                        <a:rPr lang="en-GB" dirty="0" smtClean="0"/>
                        <a:t>Method</a:t>
                      </a:r>
                      <a:endParaRPr lang="en-GB" dirty="0"/>
                    </a:p>
                  </a:txBody>
                  <a:tcPr/>
                </a:tc>
                <a:tc>
                  <a:txBody>
                    <a:bodyPr/>
                    <a:lstStyle/>
                    <a:p>
                      <a:r>
                        <a:rPr lang="en-GB" dirty="0" smtClean="0"/>
                        <a:t>Frequency</a:t>
                      </a:r>
                      <a:endParaRPr lang="en-GB" dirty="0"/>
                    </a:p>
                  </a:txBody>
                  <a:tcPr/>
                </a:tc>
                <a:tc>
                  <a:txBody>
                    <a:bodyPr/>
                    <a:lstStyle/>
                    <a:p>
                      <a:r>
                        <a:rPr lang="en-GB" dirty="0" smtClean="0"/>
                        <a:t>Test Voltage (</a:t>
                      </a:r>
                      <a:r>
                        <a:rPr lang="en-GB" dirty="0" err="1" smtClean="0"/>
                        <a:t>rms</a:t>
                      </a:r>
                      <a:r>
                        <a:rPr lang="en-GB" dirty="0" smtClean="0"/>
                        <a:t>)</a:t>
                      </a:r>
                      <a:endParaRPr lang="en-GB" dirty="0"/>
                    </a:p>
                  </a:txBody>
                  <a:tcPr/>
                </a:tc>
                <a:tc>
                  <a:txBody>
                    <a:bodyPr/>
                    <a:lstStyle/>
                    <a:p>
                      <a:r>
                        <a:rPr lang="en-GB" dirty="0" smtClean="0"/>
                        <a:t>Test time</a:t>
                      </a:r>
                      <a:endParaRPr lang="en-GB" dirty="0"/>
                    </a:p>
                  </a:txBody>
                  <a:tcPr/>
                </a:tc>
              </a:tr>
              <a:tr h="370840">
                <a:tc>
                  <a:txBody>
                    <a:bodyPr/>
                    <a:lstStyle/>
                    <a:p>
                      <a:r>
                        <a:rPr lang="en-GB" dirty="0" smtClean="0"/>
                        <a:t>VLF</a:t>
                      </a:r>
                      <a:endParaRPr lang="en-GB" dirty="0"/>
                    </a:p>
                  </a:txBody>
                  <a:tcPr/>
                </a:tc>
                <a:tc>
                  <a:txBody>
                    <a:bodyPr/>
                    <a:lstStyle/>
                    <a:p>
                      <a:r>
                        <a:rPr lang="en-GB" dirty="0" smtClean="0"/>
                        <a:t>0,1 Hz</a:t>
                      </a:r>
                      <a:endParaRPr lang="en-GB" dirty="0"/>
                    </a:p>
                  </a:txBody>
                  <a:tcPr/>
                </a:tc>
                <a:tc>
                  <a:txBody>
                    <a:bodyPr/>
                    <a:lstStyle/>
                    <a:p>
                      <a:r>
                        <a:rPr lang="en-GB" dirty="0" smtClean="0"/>
                        <a:t>3 x U0</a:t>
                      </a:r>
                      <a:endParaRPr lang="en-GB" dirty="0"/>
                    </a:p>
                  </a:txBody>
                  <a:tcPr/>
                </a:tc>
                <a:tc>
                  <a:txBody>
                    <a:bodyPr/>
                    <a:lstStyle/>
                    <a:p>
                      <a:r>
                        <a:rPr lang="en-GB" dirty="0" smtClean="0"/>
                        <a:t>60 min</a:t>
                      </a:r>
                      <a:endParaRPr lang="en-GB" dirty="0"/>
                    </a:p>
                  </a:txBody>
                  <a:tcPr/>
                </a:tc>
              </a:tr>
              <a:tr h="370840">
                <a:tc>
                  <a:txBody>
                    <a:bodyPr/>
                    <a:lstStyle/>
                    <a:p>
                      <a:r>
                        <a:rPr lang="en-GB" dirty="0" smtClean="0"/>
                        <a:t>Power</a:t>
                      </a:r>
                      <a:r>
                        <a:rPr lang="en-GB" baseline="0" dirty="0" smtClean="0"/>
                        <a:t> frequency</a:t>
                      </a:r>
                      <a:endParaRPr lang="en-GB" dirty="0"/>
                    </a:p>
                  </a:txBody>
                  <a:tcPr/>
                </a:tc>
                <a:tc>
                  <a:txBody>
                    <a:bodyPr/>
                    <a:lstStyle/>
                    <a:p>
                      <a:r>
                        <a:rPr lang="en-GB" dirty="0" smtClean="0"/>
                        <a:t>50 Hz</a:t>
                      </a:r>
                      <a:endParaRPr lang="en-GB" dirty="0"/>
                    </a:p>
                  </a:txBody>
                  <a:tcPr/>
                </a:tc>
                <a:tc>
                  <a:txBody>
                    <a:bodyPr/>
                    <a:lstStyle/>
                    <a:p>
                      <a:r>
                        <a:rPr lang="en-GB" dirty="0" smtClean="0"/>
                        <a:t>2 x U0</a:t>
                      </a:r>
                      <a:endParaRPr lang="en-GB" dirty="0"/>
                    </a:p>
                  </a:txBody>
                  <a:tcPr/>
                </a:tc>
                <a:tc>
                  <a:txBody>
                    <a:bodyPr/>
                    <a:lstStyle/>
                    <a:p>
                      <a:r>
                        <a:rPr lang="en-GB" dirty="0" smtClean="0"/>
                        <a:t>60 min</a:t>
                      </a:r>
                      <a:endParaRPr lang="en-GB" dirty="0"/>
                    </a:p>
                  </a:txBody>
                  <a:tcPr/>
                </a:tc>
              </a:tr>
            </a:tbl>
          </a:graphicData>
        </a:graphic>
      </p:graphicFrame>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13</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sp>
        <p:nvSpPr>
          <p:cNvPr id="8" name="Content Placeholder 2"/>
          <p:cNvSpPr txBox="1">
            <a:spLocks/>
          </p:cNvSpPr>
          <p:nvPr/>
        </p:nvSpPr>
        <p:spPr bwMode="auto">
          <a:xfrm>
            <a:off x="435881" y="1616075"/>
            <a:ext cx="6672490" cy="458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2" charset="-128"/>
                <a:cs typeface="ＭＳ Ｐゴシック" pitchFamily="-3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2" charset="-128"/>
                <a:cs typeface="ＭＳ Ｐゴシック" pitchFamily="-32" charset="-128"/>
              </a:defRPr>
            </a:lvl3pPr>
            <a:lvl4pPr marL="1562100" indent="-228600" algn="l" rtl="0" eaLnBrk="0" fontAlgn="base" hangingPunct="0">
              <a:spcBef>
                <a:spcPct val="20000"/>
              </a:spcBef>
              <a:spcAft>
                <a:spcPct val="0"/>
              </a:spcAft>
              <a:buChar char="–"/>
              <a:defRPr sz="1400">
                <a:solidFill>
                  <a:schemeClr val="tx1"/>
                </a:solidFill>
                <a:latin typeface="+mn-lt"/>
                <a:ea typeface="ＭＳ Ｐゴシック" pitchFamily="-32" charset="-128"/>
                <a:cs typeface="ＭＳ Ｐゴシック" pitchFamily="-32" charset="-128"/>
              </a:defRPr>
            </a:lvl4pPr>
            <a:lvl5pPr marL="19812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2" charset="-128"/>
                <a:cs typeface="ＭＳ Ｐゴシック" pitchFamily="-32" charset="-128"/>
              </a:defRPr>
            </a:lvl5pPr>
            <a:lvl6pPr marL="2438400" indent="-228600" algn="l" rtl="0" eaLnBrk="1" fontAlgn="base" hangingPunct="1">
              <a:spcBef>
                <a:spcPct val="20000"/>
              </a:spcBef>
              <a:spcAft>
                <a:spcPct val="0"/>
              </a:spcAft>
              <a:buFont typeface="Times"/>
              <a:buChar char="•"/>
              <a:defRPr>
                <a:solidFill>
                  <a:schemeClr val="tx1"/>
                </a:solidFill>
                <a:latin typeface="+mn-lt"/>
              </a:defRPr>
            </a:lvl6pPr>
            <a:lvl7pPr marL="2895600" indent="-228600" algn="l" rtl="0" eaLnBrk="1" fontAlgn="base" hangingPunct="1">
              <a:spcBef>
                <a:spcPct val="20000"/>
              </a:spcBef>
              <a:spcAft>
                <a:spcPct val="0"/>
              </a:spcAft>
              <a:buFont typeface="Times"/>
              <a:buChar char="•"/>
              <a:defRPr>
                <a:solidFill>
                  <a:schemeClr val="tx1"/>
                </a:solidFill>
                <a:latin typeface="+mn-lt"/>
              </a:defRPr>
            </a:lvl7pPr>
            <a:lvl8pPr marL="3352800" indent="-228600" algn="l" rtl="0" eaLnBrk="1" fontAlgn="base" hangingPunct="1">
              <a:spcBef>
                <a:spcPct val="20000"/>
              </a:spcBef>
              <a:spcAft>
                <a:spcPct val="0"/>
              </a:spcAft>
              <a:buFont typeface="Times"/>
              <a:buChar char="•"/>
              <a:defRPr>
                <a:solidFill>
                  <a:schemeClr val="tx1"/>
                </a:solidFill>
                <a:latin typeface="+mn-lt"/>
              </a:defRPr>
            </a:lvl8pPr>
            <a:lvl9pPr marL="3810000" indent="-228600" algn="l" rtl="0" eaLnBrk="1" fontAlgn="base" hangingPunct="1">
              <a:spcBef>
                <a:spcPct val="20000"/>
              </a:spcBef>
              <a:spcAft>
                <a:spcPct val="0"/>
              </a:spcAft>
              <a:buFont typeface="Times"/>
              <a:buChar char="•"/>
              <a:defRPr>
                <a:solidFill>
                  <a:schemeClr val="tx1"/>
                </a:solidFill>
                <a:latin typeface="+mn-lt"/>
              </a:defRPr>
            </a:lvl9pPr>
          </a:lstStyle>
          <a:p>
            <a:pPr eaLnBrk="1" hangingPunct="1"/>
            <a:r>
              <a:rPr lang="en-GB" sz="1800" dirty="0" smtClean="0">
                <a:ea typeface="ＭＳ Ｐゴシック" pitchFamily="34" charset="-128"/>
              </a:rPr>
              <a:t>European standard for Cable After Laying Test CENELEC HD 620 S1 and HD 621 S1</a:t>
            </a:r>
          </a:p>
          <a:p>
            <a:pPr eaLnBrk="1" hangingPunct="1"/>
            <a:endParaRPr lang="en-GB" sz="1800" dirty="0">
              <a:ea typeface="ＭＳ Ｐゴシック" pitchFamily="34" charset="-128"/>
            </a:endParaRPr>
          </a:p>
          <a:p>
            <a:pPr eaLnBrk="1" hangingPunct="1"/>
            <a:endParaRPr lang="en-GB" sz="1800" dirty="0" smtClean="0">
              <a:ea typeface="ＭＳ Ｐゴシック" pitchFamily="34" charset="-128"/>
            </a:endParaRPr>
          </a:p>
          <a:p>
            <a:pPr eaLnBrk="1" hangingPunct="1"/>
            <a:endParaRPr lang="en-GB" sz="1800" dirty="0">
              <a:ea typeface="ＭＳ Ｐゴシック" pitchFamily="34" charset="-128"/>
            </a:endParaRPr>
          </a:p>
          <a:p>
            <a:pPr eaLnBrk="1" hangingPunct="1"/>
            <a:endParaRPr lang="en-GB" sz="1800" dirty="0" smtClean="0">
              <a:ea typeface="ＭＳ Ｐゴシック" pitchFamily="34" charset="-128"/>
            </a:endParaRPr>
          </a:p>
          <a:p>
            <a:pPr eaLnBrk="1" hangingPunct="1"/>
            <a:endParaRPr lang="en-GB" sz="1800" dirty="0">
              <a:ea typeface="ＭＳ Ｐゴシック" pitchFamily="34" charset="-128"/>
            </a:endParaRPr>
          </a:p>
          <a:p>
            <a:pPr marL="0" indent="0" eaLnBrk="1" hangingPunct="1">
              <a:buNone/>
            </a:pPr>
            <a:endParaRPr lang="en-GB" sz="1800" dirty="0">
              <a:ea typeface="ＭＳ Ｐゴシック" pitchFamily="34" charset="-128"/>
            </a:endParaRPr>
          </a:p>
          <a:p>
            <a:pPr eaLnBrk="1" hangingPunct="1"/>
            <a:r>
              <a:rPr lang="en-GB" sz="1800" dirty="0" smtClean="0">
                <a:ea typeface="ＭＳ Ｐゴシック" pitchFamily="34" charset="-128"/>
              </a:rPr>
              <a:t>The growth rate of an electrical tree</a:t>
            </a:r>
          </a:p>
          <a:p>
            <a:pPr lvl="1" eaLnBrk="1" hangingPunct="1"/>
            <a:r>
              <a:rPr lang="en-GB" sz="1600" dirty="0" smtClean="0">
                <a:ea typeface="ＭＳ Ｐゴシック" pitchFamily="34" charset="-128"/>
              </a:rPr>
              <a:t>50 Hz frequency: 1,7 mm/h</a:t>
            </a:r>
          </a:p>
          <a:p>
            <a:pPr lvl="1" eaLnBrk="1" hangingPunct="1"/>
            <a:r>
              <a:rPr lang="en-GB" sz="1600" dirty="0" smtClean="0">
                <a:ea typeface="ＭＳ Ｐゴシック" pitchFamily="34" charset="-128"/>
              </a:rPr>
              <a:t>0,1 Hz frequency cosine square wave: 7,8 mm/h</a:t>
            </a:r>
          </a:p>
          <a:p>
            <a:pPr lvl="1" eaLnBrk="1" hangingPunct="1"/>
            <a:r>
              <a:rPr lang="en-GB" sz="1600" dirty="0" smtClean="0">
                <a:ea typeface="ＭＳ Ｐゴシック" pitchFamily="34" charset="-128"/>
              </a:rPr>
              <a:t>0,1 Hz frequency sine wave: 12,3 mm/h</a:t>
            </a:r>
            <a:endParaRPr lang="en-GB" sz="1800" dirty="0" smtClean="0">
              <a:ea typeface="ＭＳ Ｐゴシック" pitchFamily="34" charset="-128"/>
            </a:endParaRPr>
          </a:p>
          <a:p>
            <a:pPr eaLnBrk="1" hangingPunct="1"/>
            <a:endParaRPr lang="en-GB" sz="1800" dirty="0" smtClean="0">
              <a:ea typeface="ＭＳ Ｐゴシック" pitchFamily="34" charset="-128"/>
            </a:endParaRPr>
          </a:p>
          <a:p>
            <a:pPr eaLnBrk="1" hangingPunct="1"/>
            <a:r>
              <a:rPr lang="en-GB" sz="1800" dirty="0" smtClean="0">
                <a:ea typeface="ＭＳ Ｐゴシック" pitchFamily="34" charset="-128"/>
              </a:rPr>
              <a:t>VLF-testing is used to some extent in Central Europe, but not yet in Finland</a:t>
            </a:r>
            <a:endParaRPr lang="en-GB" sz="1600" dirty="0" smtClean="0">
              <a:ea typeface="ＭＳ Ｐゴシック" pitchFamily="34" charset="-128"/>
            </a:endParaRPr>
          </a:p>
          <a:p>
            <a:pPr lvl="1" eaLnBrk="1" hangingPunct="1"/>
            <a:endParaRPr lang="en-GB" sz="1600" dirty="0" smtClean="0">
              <a:ea typeface="ＭＳ Ｐゴシック" pitchFamily="34" charset="-128"/>
            </a:endParaRPr>
          </a:p>
        </p:txBody>
      </p:sp>
      <p:sp>
        <p:nvSpPr>
          <p:cNvPr id="9" name="TextBox 8"/>
          <p:cNvSpPr txBox="1"/>
          <p:nvPr/>
        </p:nvSpPr>
        <p:spPr>
          <a:xfrm>
            <a:off x="849538" y="2367902"/>
            <a:ext cx="4449423" cy="338554"/>
          </a:xfrm>
          <a:prstGeom prst="rect">
            <a:avLst/>
          </a:prstGeom>
          <a:noFill/>
        </p:spPr>
        <p:txBody>
          <a:bodyPr wrap="none" rtlCol="0">
            <a:spAutoFit/>
          </a:bodyPr>
          <a:lstStyle/>
          <a:p>
            <a:r>
              <a:rPr lang="en-GB" sz="1600" dirty="0" smtClean="0">
                <a:latin typeface="+mj-lt"/>
              </a:rPr>
              <a:t>HV Test for PE or XLPE cables from 6 to 36 kV</a:t>
            </a:r>
            <a:endParaRPr lang="en-GB" sz="1600" dirty="0">
              <a:latin typeface="+mj-lt"/>
            </a:endParaRPr>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399373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voltage test pros and cons</a:t>
            </a:r>
            <a:endParaRPr lang="en-US" dirty="0"/>
          </a:p>
        </p:txBody>
      </p:sp>
      <p:sp>
        <p:nvSpPr>
          <p:cNvPr id="3" name="Content Placeholder 2"/>
          <p:cNvSpPr>
            <a:spLocks noGrp="1"/>
          </p:cNvSpPr>
          <p:nvPr>
            <p:ph idx="1"/>
          </p:nvPr>
        </p:nvSpPr>
        <p:spPr>
          <a:xfrm>
            <a:off x="586324" y="1636713"/>
            <a:ext cx="5778264" cy="4552950"/>
          </a:xfrm>
        </p:spPr>
        <p:txBody>
          <a:bodyPr/>
          <a:lstStyle/>
          <a:p>
            <a:pPr marL="0" indent="0">
              <a:buNone/>
            </a:pPr>
            <a:endParaRPr lang="fi-FI" sz="1400" dirty="0" smtClean="0"/>
          </a:p>
          <a:p>
            <a:pPr>
              <a:buFont typeface="Arial" pitchFamily="34" charset="0"/>
              <a:buChar char="+"/>
            </a:pPr>
            <a:r>
              <a:rPr lang="en-US" sz="1600" dirty="0" smtClean="0"/>
              <a:t>Requires simple and relatively inexpensive equipment</a:t>
            </a:r>
          </a:p>
          <a:p>
            <a:pPr>
              <a:buFont typeface="Arial" pitchFamily="34" charset="0"/>
              <a:buChar char="+"/>
            </a:pPr>
            <a:r>
              <a:rPr lang="en-US" sz="1600" dirty="0" smtClean="0"/>
              <a:t>Uses very simple procedures</a:t>
            </a:r>
          </a:p>
          <a:p>
            <a:pPr>
              <a:buFont typeface="Arial" pitchFamily="34" charset="0"/>
              <a:buChar char="+"/>
            </a:pPr>
            <a:r>
              <a:rPr lang="en-US" sz="1600" dirty="0" smtClean="0"/>
              <a:t>Does not require a trained analyst to interpret results</a:t>
            </a:r>
          </a:p>
          <a:p>
            <a:pPr marL="0" indent="0">
              <a:buNone/>
            </a:pPr>
            <a:endParaRPr lang="fi-FI" sz="1600" dirty="0" smtClean="0"/>
          </a:p>
          <a:p>
            <a:pPr marL="0" indent="0">
              <a:buNone/>
            </a:pPr>
            <a:endParaRPr lang="fi-FI" sz="1600" dirty="0" smtClean="0"/>
          </a:p>
          <a:p>
            <a:pPr>
              <a:buFont typeface="Arial" pitchFamily="34" charset="0"/>
              <a:buChar char="–"/>
            </a:pPr>
            <a:r>
              <a:rPr lang="en-US" sz="1600" dirty="0" smtClean="0"/>
              <a:t>Does not monitor the effect of the test on the cable during the voltage application</a:t>
            </a:r>
          </a:p>
          <a:p>
            <a:pPr>
              <a:buFont typeface="Arial" pitchFamily="34" charset="0"/>
              <a:buChar char="–"/>
            </a:pPr>
            <a:r>
              <a:rPr lang="en-US" sz="1600" dirty="0" smtClean="0"/>
              <a:t>Relies on ‘pass or fail’, thus exposing it to the ‘destructive test’ label</a:t>
            </a:r>
          </a:p>
          <a:p>
            <a:pPr>
              <a:buFont typeface="Arial" pitchFamily="34" charset="0"/>
              <a:buChar char="–"/>
            </a:pPr>
            <a:r>
              <a:rPr lang="en-US" sz="1600" dirty="0" smtClean="0"/>
              <a:t>Weakens all defects simultaneously, but fails only one at a time</a:t>
            </a:r>
          </a:p>
          <a:p>
            <a:pPr>
              <a:buFont typeface="Arial" pitchFamily="34" charset="0"/>
              <a:buChar char="–"/>
            </a:pPr>
            <a:r>
              <a:rPr lang="en-US" sz="1600" dirty="0" smtClean="0"/>
              <a:t>Can initiate test/fail/repair/test cycles which can be costly and onerous</a:t>
            </a:r>
            <a:endParaRPr lang="en-US" dirty="0" smtClean="0"/>
          </a:p>
          <a:p>
            <a:pPr marL="0" indent="0">
              <a:buNone/>
            </a:pPr>
            <a:endParaRPr lang="en-GB" sz="1600"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14</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437" y="2372009"/>
            <a:ext cx="2400395" cy="237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
        <p:nvSpPr>
          <p:cNvPr id="10" name="TextBox 9"/>
          <p:cNvSpPr txBox="1"/>
          <p:nvPr/>
        </p:nvSpPr>
        <p:spPr>
          <a:xfrm>
            <a:off x="72428" y="6201231"/>
            <a:ext cx="2688557" cy="215444"/>
          </a:xfrm>
          <a:prstGeom prst="rect">
            <a:avLst/>
          </a:prstGeom>
          <a:noFill/>
        </p:spPr>
        <p:txBody>
          <a:bodyPr wrap="none" rtlCol="0">
            <a:spAutoFit/>
          </a:bodyPr>
          <a:lstStyle/>
          <a:p>
            <a:r>
              <a:rPr lang="en-GB" sz="800" dirty="0" err="1" smtClean="0"/>
              <a:t>Lanz</a:t>
            </a:r>
            <a:r>
              <a:rPr lang="en-GB" sz="800" dirty="0" smtClean="0"/>
              <a:t> B., Cable Testing Options Compared, IMCORP, 2004 </a:t>
            </a:r>
            <a:endParaRPr lang="en-GB" sz="800" dirty="0"/>
          </a:p>
        </p:txBody>
      </p:sp>
    </p:spTree>
    <p:extLst>
      <p:ext uri="{BB962C8B-B14F-4D97-AF65-F5344CB8AC3E}">
        <p14:creationId xmlns:p14="http://schemas.microsoft.com/office/powerpoint/2010/main" val="823203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
        <p:nvSpPr>
          <p:cNvPr id="15362" name="Title 1"/>
          <p:cNvSpPr>
            <a:spLocks noGrp="1"/>
          </p:cNvSpPr>
          <p:nvPr>
            <p:ph type="title"/>
          </p:nvPr>
        </p:nvSpPr>
        <p:spPr>
          <a:xfrm>
            <a:off x="1066799" y="958850"/>
            <a:ext cx="7826829" cy="590550"/>
          </a:xfrm>
        </p:spPr>
        <p:txBody>
          <a:bodyPr/>
          <a:lstStyle/>
          <a:p>
            <a:pPr eaLnBrk="1" hangingPunct="1"/>
            <a:r>
              <a:rPr lang="en-GB" dirty="0" smtClean="0">
                <a:latin typeface="Arial" pitchFamily="34" charset="0"/>
                <a:ea typeface="ＭＳ Ｐゴシック" pitchFamily="34" charset="-128"/>
                <a:cs typeface="Arial" pitchFamily="34" charset="0"/>
              </a:rPr>
              <a:t>Partial discharge measurement</a:t>
            </a:r>
          </a:p>
        </p:txBody>
      </p:sp>
      <p:sp>
        <p:nvSpPr>
          <p:cNvPr id="15363" name="Content Placeholder 2"/>
          <p:cNvSpPr>
            <a:spLocks noGrp="1"/>
          </p:cNvSpPr>
          <p:nvPr>
            <p:ph idx="1"/>
          </p:nvPr>
        </p:nvSpPr>
        <p:spPr>
          <a:xfrm>
            <a:off x="555625" y="1636713"/>
            <a:ext cx="5649913" cy="4552950"/>
          </a:xfrm>
        </p:spPr>
        <p:txBody>
          <a:bodyPr/>
          <a:lstStyle/>
          <a:p>
            <a:pPr eaLnBrk="1" hangingPunct="1"/>
            <a:r>
              <a:rPr lang="en-GB" sz="1800" dirty="0" smtClean="0">
                <a:ea typeface="ＭＳ Ｐゴシック" pitchFamily="34" charset="-128"/>
              </a:rPr>
              <a:t>For example voids, cracks, contaminants, protrusions and deficient electric stress control in insulation structure cause partial discharges</a:t>
            </a:r>
          </a:p>
          <a:p>
            <a:pPr eaLnBrk="1" hangingPunct="1"/>
            <a:r>
              <a:rPr lang="en-GB" sz="1800" dirty="0" smtClean="0">
                <a:ea typeface="ＭＳ Ｐゴシック" pitchFamily="34" charset="-128"/>
              </a:rPr>
              <a:t>Partial discharges accelerate the aging of the insulation and often lead in to a breakdown (time to a breakdown can be very short)</a:t>
            </a:r>
          </a:p>
          <a:p>
            <a:pPr eaLnBrk="1" hangingPunct="1"/>
            <a:r>
              <a:rPr lang="en-GB" sz="1800" dirty="0" smtClean="0">
                <a:ea typeface="ＭＳ Ｐゴシック" pitchFamily="34" charset="-128"/>
              </a:rPr>
              <a:t>Partial discharge measurement is suitable for</a:t>
            </a:r>
          </a:p>
          <a:p>
            <a:pPr lvl="1" eaLnBrk="1" hangingPunct="1"/>
            <a:r>
              <a:rPr lang="en-GB" sz="1600" dirty="0" smtClean="0">
                <a:ea typeface="ＭＳ Ｐゴシック" pitchFamily="34" charset="-128"/>
              </a:rPr>
              <a:t>Quality assurance before commissioning</a:t>
            </a:r>
          </a:p>
          <a:p>
            <a:pPr lvl="1" eaLnBrk="1" hangingPunct="1"/>
            <a:r>
              <a:rPr lang="en-GB" sz="1600" dirty="0" smtClean="0">
                <a:ea typeface="ＭＳ Ｐゴシック" pitchFamily="34" charset="-128"/>
              </a:rPr>
              <a:t>Condition monitoring during cable operation</a:t>
            </a:r>
          </a:p>
          <a:p>
            <a:pPr eaLnBrk="1" hangingPunct="1"/>
            <a:r>
              <a:rPr lang="en-GB" sz="1800" dirty="0" smtClean="0">
                <a:ea typeface="ＭＳ Ｐゴシック" pitchFamily="34" charset="-128"/>
              </a:rPr>
              <a:t>For the time being not used in Finland as quality assurance method, also elsewhere rarely used for medium voltage cables</a:t>
            </a:r>
          </a:p>
          <a:p>
            <a:pPr eaLnBrk="1" hangingPunct="1"/>
            <a:r>
              <a:rPr lang="en-GB" sz="1800" dirty="0" smtClean="0">
                <a:ea typeface="ＭＳ Ｐゴシック" pitchFamily="34" charset="-128"/>
              </a:rPr>
              <a:t>Measurement method can be divided to</a:t>
            </a:r>
          </a:p>
          <a:p>
            <a:pPr lvl="1" eaLnBrk="1" hangingPunct="1"/>
            <a:r>
              <a:rPr lang="en-GB" sz="1600" dirty="0" smtClean="0">
                <a:ea typeface="ＭＳ Ｐゴシック" pitchFamily="34" charset="-128"/>
              </a:rPr>
              <a:t>Off-line measurements</a:t>
            </a:r>
          </a:p>
          <a:p>
            <a:pPr lvl="1" eaLnBrk="1" hangingPunct="1"/>
            <a:r>
              <a:rPr lang="en-GB" sz="1600" dirty="0" smtClean="0">
                <a:ea typeface="ＭＳ Ｐゴシック" pitchFamily="34" charset="-128"/>
              </a:rPr>
              <a:t>Periodic on-line measurements </a:t>
            </a:r>
          </a:p>
          <a:p>
            <a:pPr lvl="1" eaLnBrk="1" hangingPunct="1"/>
            <a:r>
              <a:rPr lang="en-GB" sz="1600" dirty="0" smtClean="0">
                <a:ea typeface="ＭＳ Ｐゴシック" pitchFamily="34" charset="-128"/>
              </a:rPr>
              <a:t>Continuous on-line measurements</a:t>
            </a:r>
            <a:endParaRPr lang="en-GB" dirty="0" smtClean="0">
              <a:ea typeface="ＭＳ Ｐゴシック" pitchFamily="34" charset="-128"/>
            </a:endParaRPr>
          </a:p>
          <a:p>
            <a:pPr eaLnBrk="1" hangingPunct="1"/>
            <a:endParaRPr lang="en-GB" dirty="0" smtClean="0">
              <a:ea typeface="ＭＳ Ｐゴシック" pitchFamily="34" charset="-128"/>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727200"/>
            <a:ext cx="28765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1"/>
          <p:cNvSpPr txBox="1">
            <a:spLocks noChangeArrowheads="1"/>
          </p:cNvSpPr>
          <p:nvPr/>
        </p:nvSpPr>
        <p:spPr bwMode="auto">
          <a:xfrm>
            <a:off x="6029325" y="3843338"/>
            <a:ext cx="2920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GB" sz="1600" dirty="0" smtClean="0"/>
              <a:t>A void between the stress control</a:t>
            </a:r>
          </a:p>
          <a:p>
            <a:pPr eaLnBrk="1" hangingPunct="1"/>
            <a:r>
              <a:rPr lang="en-GB" sz="1600" dirty="0" smtClean="0"/>
              <a:t>Layer of a termination and  the </a:t>
            </a:r>
          </a:p>
          <a:p>
            <a:pPr eaLnBrk="1" hangingPunct="1"/>
            <a:r>
              <a:rPr lang="en-GB" sz="1600" dirty="0" smtClean="0"/>
              <a:t>Outer insulation layer</a:t>
            </a:r>
            <a:endParaRPr lang="en-GB" dirty="0"/>
          </a:p>
        </p:txBody>
      </p:sp>
      <p:sp>
        <p:nvSpPr>
          <p:cNvPr id="2" name="Date Placeholder 1"/>
          <p:cNvSpPr>
            <a:spLocks noGrp="1"/>
          </p:cNvSpPr>
          <p:nvPr>
            <p:ph type="dt" sz="half" idx="12"/>
          </p:nvPr>
        </p:nvSpPr>
        <p:spPr/>
        <p:txBody>
          <a:bodyPr/>
          <a:lstStyle/>
          <a:p>
            <a:pPr>
              <a:defRPr/>
            </a:pPr>
            <a:r>
              <a:rPr lang="en-US" dirty="0" smtClean="0"/>
              <a:t>8.2.2012</a:t>
            </a:r>
            <a:endParaRPr lang="fi-FI" dirty="0"/>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15</a:t>
            </a:fld>
            <a:endParaRPr lang="en-US"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854075"/>
            <a:ext cx="337661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387" name="Title 1"/>
          <p:cNvSpPr>
            <a:spLocks noGrp="1"/>
          </p:cNvSpPr>
          <p:nvPr>
            <p:ph type="title"/>
          </p:nvPr>
        </p:nvSpPr>
        <p:spPr/>
        <p:txBody>
          <a:bodyPr/>
          <a:lstStyle/>
          <a:p>
            <a:r>
              <a:rPr lang="en-GB" dirty="0" smtClean="0">
                <a:latin typeface="Arial" pitchFamily="34" charset="0"/>
                <a:ea typeface="ＭＳ Ｐゴシック" pitchFamily="34" charset="-128"/>
                <a:cs typeface="Arial" pitchFamily="34" charset="0"/>
              </a:rPr>
              <a:t>Off-line PD measurement</a:t>
            </a:r>
          </a:p>
        </p:txBody>
      </p:sp>
      <p:sp>
        <p:nvSpPr>
          <p:cNvPr id="16388" name="Content Placeholder 2"/>
          <p:cNvSpPr>
            <a:spLocks noGrp="1"/>
          </p:cNvSpPr>
          <p:nvPr>
            <p:ph idx="1"/>
          </p:nvPr>
        </p:nvSpPr>
        <p:spPr>
          <a:xfrm>
            <a:off x="663575" y="1636713"/>
            <a:ext cx="5181600" cy="4552950"/>
          </a:xfrm>
        </p:spPr>
        <p:txBody>
          <a:bodyPr/>
          <a:lstStyle/>
          <a:p>
            <a:r>
              <a:rPr lang="en-GB" dirty="0" smtClean="0">
                <a:ea typeface="ＭＳ Ｐゴシック" pitchFamily="34" charset="-128"/>
              </a:rPr>
              <a:t>Test voltage either with VLF equipment or resonance circuit (OWTS)</a:t>
            </a:r>
          </a:p>
          <a:p>
            <a:r>
              <a:rPr lang="en-GB" dirty="0" smtClean="0">
                <a:ea typeface="ＭＳ Ｐゴシック" pitchFamily="34" charset="-128"/>
              </a:rPr>
              <a:t>Oscillating wave test system (OWTS)</a:t>
            </a:r>
          </a:p>
          <a:p>
            <a:pPr lvl="1"/>
            <a:r>
              <a:rPr lang="en-GB" dirty="0" smtClean="0">
                <a:ea typeface="ＭＳ Ｐゴシック" pitchFamily="34" charset="-128"/>
              </a:rPr>
              <a:t>Makes possible to define the magnitude of the partial discharges and the extinction voltage </a:t>
            </a:r>
          </a:p>
          <a:p>
            <a:pPr lvl="1"/>
            <a:r>
              <a:rPr lang="en-GB" dirty="0" smtClean="0">
                <a:ea typeface="ＭＳ Ｐゴシック" pitchFamily="34" charset="-128"/>
              </a:rPr>
              <a:t>Enables defect location</a:t>
            </a:r>
          </a:p>
          <a:p>
            <a:pPr lvl="1"/>
            <a:r>
              <a:rPr lang="en-GB" dirty="0" smtClean="0">
                <a:ea typeface="ＭＳ Ｐゴシック" pitchFamily="34" charset="-128"/>
              </a:rPr>
              <a:t>Enables the measurement of the cable capacitance and the dielectric loss</a:t>
            </a:r>
          </a:p>
        </p:txBody>
      </p:sp>
      <p:sp>
        <p:nvSpPr>
          <p:cNvPr id="16389" name="TextBox 4"/>
          <p:cNvSpPr txBox="1">
            <a:spLocks noChangeArrowheads="1"/>
          </p:cNvSpPr>
          <p:nvPr/>
        </p:nvSpPr>
        <p:spPr bwMode="auto">
          <a:xfrm>
            <a:off x="5627688" y="2286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GB" sz="1800"/>
              <a:t>OWTS</a:t>
            </a:r>
          </a:p>
        </p:txBody>
      </p:sp>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340" y="3571308"/>
            <a:ext cx="3636448" cy="243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631" y="4581525"/>
            <a:ext cx="4541837"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9743" y="4934276"/>
            <a:ext cx="730585" cy="307777"/>
          </a:xfrm>
          <a:prstGeom prst="rect">
            <a:avLst/>
          </a:prstGeom>
          <a:noFill/>
        </p:spPr>
        <p:txBody>
          <a:bodyPr wrap="none" rtlCol="0">
            <a:spAutoFit/>
          </a:bodyPr>
          <a:lstStyle/>
          <a:p>
            <a:r>
              <a:rPr lang="en-GB" sz="1400" dirty="0" smtClean="0"/>
              <a:t>Voltage</a:t>
            </a:r>
            <a:endParaRPr lang="en-GB" sz="1400" dirty="0"/>
          </a:p>
        </p:txBody>
      </p:sp>
      <p:sp>
        <p:nvSpPr>
          <p:cNvPr id="9" name="TextBox 8"/>
          <p:cNvSpPr txBox="1"/>
          <p:nvPr/>
        </p:nvSpPr>
        <p:spPr>
          <a:xfrm>
            <a:off x="260005" y="5511218"/>
            <a:ext cx="413896" cy="307777"/>
          </a:xfrm>
          <a:prstGeom prst="rect">
            <a:avLst/>
          </a:prstGeom>
          <a:noFill/>
        </p:spPr>
        <p:txBody>
          <a:bodyPr wrap="none" rtlCol="0">
            <a:spAutoFit/>
          </a:bodyPr>
          <a:lstStyle/>
          <a:p>
            <a:r>
              <a:rPr lang="en-GB" sz="1400" dirty="0" smtClean="0"/>
              <a:t>PD</a:t>
            </a:r>
            <a:endParaRPr lang="en-GB" sz="1400" dirty="0"/>
          </a:p>
        </p:txBody>
      </p:sp>
      <p:sp>
        <p:nvSpPr>
          <p:cNvPr id="3" name="Date Placeholder 2"/>
          <p:cNvSpPr>
            <a:spLocks noGrp="1"/>
          </p:cNvSpPr>
          <p:nvPr>
            <p:ph type="dt" sz="half" idx="12"/>
          </p:nvPr>
        </p:nvSpPr>
        <p:spPr/>
        <p:txBody>
          <a:bodyPr/>
          <a:lstStyle/>
          <a:p>
            <a:pPr>
              <a:defRPr/>
            </a:pPr>
            <a:r>
              <a:rPr lang="en-US" smtClean="0"/>
              <a:t>8.2.2012</a:t>
            </a:r>
            <a:endParaRPr lang="fi-FI"/>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16</a:t>
            </a:fld>
            <a:endParaRPr lang="en-US" sz="900"/>
          </a:p>
        </p:txBody>
      </p:sp>
      <p:sp>
        <p:nvSpPr>
          <p:cNvPr id="14"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latin typeface="Arial" pitchFamily="34" charset="0"/>
                <a:ea typeface="ＭＳ Ｐゴシック" pitchFamily="34" charset="-128"/>
                <a:cs typeface="Arial" pitchFamily="34" charset="0"/>
              </a:rPr>
              <a:t>OWTS</a:t>
            </a:r>
          </a:p>
        </p:txBody>
      </p:sp>
      <p:sp>
        <p:nvSpPr>
          <p:cNvPr id="17411" name="Content Placeholder 2"/>
          <p:cNvSpPr>
            <a:spLocks noGrp="1"/>
          </p:cNvSpPr>
          <p:nvPr>
            <p:ph idx="1"/>
          </p:nvPr>
        </p:nvSpPr>
        <p:spPr>
          <a:xfrm>
            <a:off x="576263" y="1636713"/>
            <a:ext cx="8316912" cy="1160462"/>
          </a:xfrm>
        </p:spPr>
        <p:txBody>
          <a:bodyPr/>
          <a:lstStyle/>
          <a:p>
            <a:r>
              <a:rPr lang="en-GB" dirty="0" smtClean="0">
                <a:ea typeface="ＭＳ Ｐゴシック" pitchFamily="34" charset="-128"/>
              </a:rPr>
              <a:t>The equipment locates the source of the measured partial discharges</a:t>
            </a:r>
          </a:p>
          <a:p>
            <a:r>
              <a:rPr lang="en-GB" dirty="0" smtClean="0">
                <a:ea typeface="ＭＳ Ｐゴシック" pitchFamily="34" charset="-128"/>
              </a:rPr>
              <a:t>The defected site is found from the spot where most of the partial discharges are concentrated</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895" y="2684877"/>
            <a:ext cx="5137899" cy="344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017534"/>
            <a:ext cx="1367682" cy="523220"/>
          </a:xfrm>
          <a:prstGeom prst="rect">
            <a:avLst/>
          </a:prstGeom>
          <a:noFill/>
        </p:spPr>
        <p:txBody>
          <a:bodyPr wrap="none" rtlCol="0">
            <a:spAutoFit/>
          </a:bodyPr>
          <a:lstStyle/>
          <a:p>
            <a:r>
              <a:rPr lang="en-GB" sz="1400" dirty="0" smtClean="0"/>
              <a:t>Discharge</a:t>
            </a:r>
          </a:p>
          <a:p>
            <a:r>
              <a:rPr lang="en-GB" sz="1400" dirty="0"/>
              <a:t>p</a:t>
            </a:r>
            <a:r>
              <a:rPr lang="en-GB" sz="1400" dirty="0" smtClean="0"/>
              <a:t>ulse magnitude</a:t>
            </a:r>
            <a:endParaRPr lang="en-GB" sz="1400" dirty="0"/>
          </a:p>
        </p:txBody>
      </p:sp>
      <p:sp>
        <p:nvSpPr>
          <p:cNvPr id="6" name="TextBox 5"/>
          <p:cNvSpPr txBox="1"/>
          <p:nvPr/>
        </p:nvSpPr>
        <p:spPr>
          <a:xfrm>
            <a:off x="4126458" y="6111639"/>
            <a:ext cx="1117614" cy="307777"/>
          </a:xfrm>
          <a:prstGeom prst="rect">
            <a:avLst/>
          </a:prstGeom>
          <a:noFill/>
        </p:spPr>
        <p:txBody>
          <a:bodyPr wrap="none" rtlCol="0">
            <a:spAutoFit/>
          </a:bodyPr>
          <a:lstStyle/>
          <a:p>
            <a:r>
              <a:rPr lang="en-GB" sz="1400" dirty="0" smtClean="0"/>
              <a:t>Distance [m]</a:t>
            </a:r>
            <a:endParaRPr lang="en-GB" sz="1400" dirty="0"/>
          </a:p>
        </p:txBody>
      </p:sp>
      <p:sp>
        <p:nvSpPr>
          <p:cNvPr id="3" name="Date Placeholder 2"/>
          <p:cNvSpPr>
            <a:spLocks noGrp="1"/>
          </p:cNvSpPr>
          <p:nvPr>
            <p:ph type="dt" sz="half" idx="12"/>
          </p:nvPr>
        </p:nvSpPr>
        <p:spPr/>
        <p:txBody>
          <a:bodyPr/>
          <a:lstStyle/>
          <a:p>
            <a:pPr>
              <a:defRPr/>
            </a:pPr>
            <a:r>
              <a:rPr lang="en-US" smtClean="0"/>
              <a:t>8.2.2012</a:t>
            </a:r>
            <a:endParaRPr lang="fi-FI"/>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17</a:t>
            </a:fld>
            <a:endParaRPr lang="en-US" sz="900"/>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measurement pros and cons</a:t>
            </a:r>
            <a:endParaRPr lang="en-US" dirty="0"/>
          </a:p>
        </p:txBody>
      </p:sp>
      <p:sp>
        <p:nvSpPr>
          <p:cNvPr id="3" name="Content Placeholder 2"/>
          <p:cNvSpPr>
            <a:spLocks noGrp="1"/>
          </p:cNvSpPr>
          <p:nvPr>
            <p:ph idx="1"/>
          </p:nvPr>
        </p:nvSpPr>
        <p:spPr>
          <a:xfrm>
            <a:off x="612055" y="1636713"/>
            <a:ext cx="5868798" cy="4552950"/>
          </a:xfrm>
        </p:spPr>
        <p:txBody>
          <a:bodyPr/>
          <a:lstStyle/>
          <a:p>
            <a:pPr marL="0" indent="0">
              <a:buNone/>
            </a:pPr>
            <a:endParaRPr lang="en-GB" sz="1600" dirty="0" smtClean="0"/>
          </a:p>
          <a:p>
            <a:pPr>
              <a:buFont typeface="Arial" pitchFamily="34" charset="0"/>
              <a:buChar char="+"/>
            </a:pPr>
            <a:r>
              <a:rPr lang="en-US" sz="1600" dirty="0" smtClean="0"/>
              <a:t>Is a non-destructive test</a:t>
            </a:r>
          </a:p>
          <a:p>
            <a:pPr>
              <a:buFont typeface="Arial" pitchFamily="34" charset="0"/>
              <a:buChar char="+"/>
            </a:pPr>
            <a:r>
              <a:rPr lang="en-US" sz="1600" dirty="0" smtClean="0"/>
              <a:t>Is the only testing method which can detect and locate high impedance defects such as voids, cuts electrical trees and tracking</a:t>
            </a:r>
          </a:p>
          <a:p>
            <a:pPr>
              <a:buFont typeface="Arial" pitchFamily="34" charset="0"/>
              <a:buChar char="+"/>
            </a:pPr>
            <a:r>
              <a:rPr lang="en-US" sz="1600" dirty="0" smtClean="0"/>
              <a:t>Is effective at locating defects in mixed dielectric systems</a:t>
            </a:r>
          </a:p>
          <a:p>
            <a:pPr marL="0" indent="0">
              <a:buNone/>
            </a:pPr>
            <a:endParaRPr lang="fi-FI" sz="1600" dirty="0" smtClean="0"/>
          </a:p>
          <a:p>
            <a:pPr marL="0" indent="0">
              <a:buNone/>
            </a:pPr>
            <a:endParaRPr lang="fi-FI" sz="1600" dirty="0" smtClean="0"/>
          </a:p>
          <a:p>
            <a:pPr>
              <a:buFont typeface="Arial" pitchFamily="34" charset="0"/>
              <a:buChar char="–"/>
            </a:pPr>
            <a:r>
              <a:rPr lang="en-US" sz="1600" dirty="0" smtClean="0"/>
              <a:t>Is limited to cables with a continuous neutral shield</a:t>
            </a:r>
          </a:p>
          <a:p>
            <a:pPr>
              <a:buFont typeface="Arial" pitchFamily="34" charset="0"/>
              <a:buChar char="–"/>
            </a:pPr>
            <a:r>
              <a:rPr lang="en-US" sz="1600" dirty="0" smtClean="0"/>
              <a:t>Requires a trained analyst to interpret measurements</a:t>
            </a:r>
          </a:p>
          <a:p>
            <a:pPr>
              <a:buFont typeface="Arial" pitchFamily="34" charset="0"/>
              <a:buChar char="–"/>
            </a:pPr>
            <a:r>
              <a:rPr lang="en-US" sz="1600" dirty="0" smtClean="0"/>
              <a:t>Cannot detect and locate conduction type defects</a:t>
            </a:r>
          </a:p>
          <a:p>
            <a:pPr>
              <a:buFont typeface="Arial" pitchFamily="34" charset="0"/>
              <a:buChar char="–"/>
            </a:pPr>
            <a:r>
              <a:rPr lang="en-US" sz="1600" dirty="0" smtClean="0"/>
              <a:t>Becomes complex, onerous and loses accuracy in branched network applications</a:t>
            </a:r>
            <a:endParaRPr lang="en-US" sz="1600"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18</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6296" y1="6695" x2="89259" y2="6276"/>
                        <a14:foregroundMark x1="89259" y1="6276" x2="88148" y2="11715"/>
                        <a14:foregroundMark x1="88148" y1="11715" x2="43333" y2="10042"/>
                        <a14:foregroundMark x1="43333" y1="10042" x2="45556" y2="5439"/>
                      </a14:backgroundRemoval>
                    </a14:imgEffect>
                  </a14:imgLayer>
                </a14:imgProps>
              </a:ext>
              <a:ext uri="{28A0092B-C50C-407E-A947-70E740481C1C}">
                <a14:useLocalDpi xmlns:a14="http://schemas.microsoft.com/office/drawing/2010/main" val="0"/>
              </a:ext>
            </a:extLst>
          </a:blip>
          <a:srcRect/>
          <a:stretch>
            <a:fillRect/>
          </a:stretch>
        </p:blipFill>
        <p:spPr bwMode="auto">
          <a:xfrm>
            <a:off x="6335997" y="2103243"/>
            <a:ext cx="2420604" cy="214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
        <p:nvSpPr>
          <p:cNvPr id="9" name="TextBox 8"/>
          <p:cNvSpPr txBox="1"/>
          <p:nvPr/>
        </p:nvSpPr>
        <p:spPr>
          <a:xfrm>
            <a:off x="72428" y="6201231"/>
            <a:ext cx="2688557" cy="215444"/>
          </a:xfrm>
          <a:prstGeom prst="rect">
            <a:avLst/>
          </a:prstGeom>
          <a:noFill/>
        </p:spPr>
        <p:txBody>
          <a:bodyPr wrap="none" rtlCol="0">
            <a:spAutoFit/>
          </a:bodyPr>
          <a:lstStyle/>
          <a:p>
            <a:r>
              <a:rPr lang="en-GB" sz="800" dirty="0" err="1" smtClean="0"/>
              <a:t>Lanz</a:t>
            </a:r>
            <a:r>
              <a:rPr lang="en-GB" sz="800" dirty="0" smtClean="0"/>
              <a:t> B., Cable Testing Options Compared, IMCORP, 2004 </a:t>
            </a:r>
            <a:endParaRPr lang="en-GB" sz="800" dirty="0"/>
          </a:p>
        </p:txBody>
      </p:sp>
    </p:spTree>
    <p:extLst>
      <p:ext uri="{BB962C8B-B14F-4D97-AF65-F5344CB8AC3E}">
        <p14:creationId xmlns:p14="http://schemas.microsoft.com/office/powerpoint/2010/main" val="257098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commissioning tests</a:t>
            </a:r>
            <a:endParaRPr lang="en-US"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19</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sp>
        <p:nvSpPr>
          <p:cNvPr id="7"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12" y="1665791"/>
            <a:ext cx="8184051" cy="429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428" y="6201231"/>
            <a:ext cx="2688557" cy="215444"/>
          </a:xfrm>
          <a:prstGeom prst="rect">
            <a:avLst/>
          </a:prstGeom>
          <a:noFill/>
        </p:spPr>
        <p:txBody>
          <a:bodyPr wrap="none" rtlCol="0">
            <a:spAutoFit/>
          </a:bodyPr>
          <a:lstStyle/>
          <a:p>
            <a:r>
              <a:rPr lang="en-GB" sz="800" dirty="0" err="1" smtClean="0"/>
              <a:t>Lanz</a:t>
            </a:r>
            <a:r>
              <a:rPr lang="en-GB" sz="800" dirty="0" smtClean="0"/>
              <a:t> B., Cable Testing Options Compared, IMCORP, 2004 </a:t>
            </a:r>
            <a:endParaRPr lang="en-GB" sz="800" dirty="0"/>
          </a:p>
        </p:txBody>
      </p:sp>
    </p:spTree>
    <p:extLst>
      <p:ext uri="{BB962C8B-B14F-4D97-AF65-F5344CB8AC3E}">
        <p14:creationId xmlns:p14="http://schemas.microsoft.com/office/powerpoint/2010/main" val="36497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dirty="0" smtClean="0">
                <a:latin typeface="Arial" pitchFamily="34" charset="0"/>
                <a:ea typeface="ＭＳ Ｐゴシック" pitchFamily="34" charset="-128"/>
                <a:cs typeface="Arial" pitchFamily="34" charset="0"/>
              </a:rPr>
              <a:t>Commissioning tests</a:t>
            </a:r>
          </a:p>
        </p:txBody>
      </p:sp>
      <p:sp>
        <p:nvSpPr>
          <p:cNvPr id="5123" name="Content Placeholder 2"/>
          <p:cNvSpPr>
            <a:spLocks noGrp="1"/>
          </p:cNvSpPr>
          <p:nvPr>
            <p:ph idx="1"/>
          </p:nvPr>
        </p:nvSpPr>
        <p:spPr>
          <a:xfrm>
            <a:off x="1073150" y="1766888"/>
            <a:ext cx="7315200" cy="4492625"/>
          </a:xfrm>
        </p:spPr>
        <p:txBody>
          <a:bodyPr/>
          <a:lstStyle/>
          <a:p>
            <a:pPr eaLnBrk="1" hangingPunct="1"/>
            <a:r>
              <a:rPr lang="en-GB" dirty="0" smtClean="0">
                <a:ea typeface="ＭＳ Ｐゴシック" pitchFamily="34" charset="-128"/>
              </a:rPr>
              <a:t>Cables and accessories – what kind of defects should be tried to exclude with commissioning tests?</a:t>
            </a:r>
          </a:p>
          <a:p>
            <a:pPr marL="0" indent="0" eaLnBrk="1" hangingPunct="1">
              <a:buNone/>
            </a:pPr>
            <a:endParaRPr lang="en-GB" dirty="0" smtClean="0">
              <a:ea typeface="ＭＳ Ｐゴシック" pitchFamily="34" charset="-128"/>
            </a:endParaRPr>
          </a:p>
          <a:p>
            <a:pPr eaLnBrk="1" hangingPunct="1"/>
            <a:r>
              <a:rPr lang="en-GB" dirty="0" smtClean="0">
                <a:ea typeface="ＭＳ Ｐゴシック" pitchFamily="34" charset="-128"/>
              </a:rPr>
              <a:t>Commissioning test methods</a:t>
            </a:r>
          </a:p>
          <a:p>
            <a:pPr lvl="1" eaLnBrk="1" hangingPunct="1"/>
            <a:r>
              <a:rPr lang="en-GB" dirty="0" smtClean="0">
                <a:ea typeface="ＭＳ Ｐゴシック" pitchFamily="34" charset="-128"/>
              </a:rPr>
              <a:t>Insulation resistance test</a:t>
            </a:r>
          </a:p>
          <a:p>
            <a:pPr lvl="1" eaLnBrk="1" hangingPunct="1"/>
            <a:r>
              <a:rPr lang="en-GB" dirty="0" smtClean="0">
                <a:ea typeface="ＭＳ Ｐゴシック" pitchFamily="34" charset="-128"/>
              </a:rPr>
              <a:t>Sheath integrity test</a:t>
            </a:r>
          </a:p>
          <a:p>
            <a:pPr lvl="1" eaLnBrk="1" hangingPunct="1"/>
            <a:r>
              <a:rPr lang="en-GB" dirty="0" smtClean="0">
                <a:ea typeface="ＭＳ Ｐゴシック" pitchFamily="34" charset="-128"/>
              </a:rPr>
              <a:t>High voltage test</a:t>
            </a:r>
          </a:p>
          <a:p>
            <a:pPr lvl="1" eaLnBrk="1" hangingPunct="1"/>
            <a:r>
              <a:rPr lang="en-GB" dirty="0" smtClean="0">
                <a:ea typeface="ＭＳ Ｐゴシック" pitchFamily="34" charset="-128"/>
              </a:rPr>
              <a:t>Partial discharge measurement</a:t>
            </a:r>
          </a:p>
          <a:p>
            <a:pPr lvl="1" eaLnBrk="1" hangingPunct="1"/>
            <a:r>
              <a:rPr lang="en-GB" dirty="0" smtClean="0">
                <a:ea typeface="ＭＳ Ｐゴシック" pitchFamily="34" charset="-128"/>
              </a:rPr>
              <a:t>Dielectric loss measurement (Tan </a:t>
            </a:r>
            <a:r>
              <a:rPr lang="el-GR" dirty="0" smtClean="0">
                <a:ea typeface="ＭＳ Ｐゴシック" pitchFamily="34" charset="-128"/>
              </a:rPr>
              <a:t>δ</a:t>
            </a:r>
            <a:r>
              <a:rPr lang="en-GB" dirty="0" smtClean="0">
                <a:ea typeface="ＭＳ Ｐゴシック" pitchFamily="34" charset="-128"/>
              </a:rPr>
              <a:t>), dielectric spectroscopy</a:t>
            </a:r>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3" name="Footer Placeholder 2"/>
          <p:cNvSpPr>
            <a:spLocks noGrp="1"/>
          </p:cNvSpPr>
          <p:nvPr>
            <p:ph type="ftr" sz="quarter" idx="10"/>
          </p:nvPr>
        </p:nvSpPr>
        <p:spPr>
          <a:xfrm>
            <a:off x="2272421" y="6416675"/>
            <a:ext cx="3929204" cy="288925"/>
          </a:xfrm>
        </p:spPr>
        <p:txBody>
          <a:bodyPr/>
          <a:lstStyle/>
          <a:p>
            <a:pPr>
              <a:defRPr/>
            </a:pPr>
            <a:r>
              <a:rPr lang="fi-FI" dirty="0" smtClean="0"/>
              <a:t>Pertti Pakonen, Ossi </a:t>
            </a:r>
            <a:r>
              <a:rPr lang="fi-FI" dirty="0" err="1" smtClean="0"/>
              <a:t>Bergius</a:t>
            </a:r>
            <a:r>
              <a:rPr lang="fi-FI" dirty="0" smtClean="0"/>
              <a:t> / </a:t>
            </a:r>
            <a:r>
              <a:rPr lang="fi-FI" dirty="0"/>
              <a:t>TUT, Department of </a:t>
            </a:r>
            <a:r>
              <a:rPr lang="fi-FI" dirty="0" err="1"/>
              <a:t>Electrical</a:t>
            </a:r>
            <a:r>
              <a:rPr lang="fi-FI" dirty="0"/>
              <a:t> Energy Engineering</a:t>
            </a:r>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2</a:t>
            </a:fld>
            <a:endParaRPr lang="en-US"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37" y="4157662"/>
            <a:ext cx="4233863"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p:cNvSpPr>
          <p:nvPr>
            <p:ph type="title"/>
          </p:nvPr>
        </p:nvSpPr>
        <p:spPr/>
        <p:txBody>
          <a:bodyPr/>
          <a:lstStyle/>
          <a:p>
            <a:r>
              <a:rPr lang="en-GB" dirty="0" smtClean="0">
                <a:latin typeface="Arial" pitchFamily="34" charset="0"/>
                <a:ea typeface="ＭＳ Ｐゴシック" pitchFamily="34" charset="-128"/>
                <a:cs typeface="Arial" pitchFamily="34" charset="0"/>
              </a:rPr>
              <a:t>Dielectric loss measurement (Tan </a:t>
            </a:r>
            <a:r>
              <a:rPr lang="el-GR" dirty="0" smtClean="0">
                <a:latin typeface="Arial" pitchFamily="34" charset="0"/>
                <a:ea typeface="ＭＳ Ｐゴシック" pitchFamily="34" charset="-128"/>
                <a:cs typeface="Arial" pitchFamily="34" charset="0"/>
              </a:rPr>
              <a:t>δ</a:t>
            </a:r>
            <a:r>
              <a:rPr lang="en-GB" dirty="0" smtClean="0">
                <a:latin typeface="Arial" pitchFamily="34" charset="0"/>
                <a:ea typeface="ＭＳ Ｐゴシック" pitchFamily="34" charset="-128"/>
                <a:cs typeface="Arial" pitchFamily="34" charset="0"/>
              </a:rPr>
              <a:t>) </a:t>
            </a:r>
          </a:p>
        </p:txBody>
      </p:sp>
      <p:sp>
        <p:nvSpPr>
          <p:cNvPr id="20483" name="Content Placeholder 2"/>
          <p:cNvSpPr>
            <a:spLocks noGrp="1"/>
          </p:cNvSpPr>
          <p:nvPr>
            <p:ph idx="1"/>
          </p:nvPr>
        </p:nvSpPr>
        <p:spPr>
          <a:xfrm>
            <a:off x="420007" y="1598613"/>
            <a:ext cx="5399768" cy="4552950"/>
          </a:xfrm>
        </p:spPr>
        <p:txBody>
          <a:bodyPr/>
          <a:lstStyle/>
          <a:p>
            <a:r>
              <a:rPr lang="en-GB" sz="1800" dirty="0" smtClean="0">
                <a:ea typeface="ＭＳ Ｐゴシック" pitchFamily="34" charset="-128"/>
              </a:rPr>
              <a:t>Dielectric loss measurement can detect e.g. moisture (water trees) and contaminants in cable insulation </a:t>
            </a:r>
          </a:p>
          <a:p>
            <a:r>
              <a:rPr lang="en-GB" sz="1800" dirty="0" smtClean="0">
                <a:ea typeface="ＭＳ Ｐゴシック" pitchFamily="34" charset="-128"/>
              </a:rPr>
              <a:t>Dielectric loss measurement describes the condition of the whole system (it doesn’t locate possible defects)</a:t>
            </a:r>
          </a:p>
          <a:p>
            <a:r>
              <a:rPr lang="en-GB" sz="1800" dirty="0" smtClean="0">
                <a:ea typeface="ＭＳ Ｐゴシック" pitchFamily="34" charset="-128"/>
              </a:rPr>
              <a:t>The measurement is done off-line e.g.</a:t>
            </a:r>
          </a:p>
          <a:p>
            <a:pPr lvl="1"/>
            <a:r>
              <a:rPr lang="en-GB" sz="1600" dirty="0" smtClean="0">
                <a:ea typeface="ＭＳ Ｐゴシック" pitchFamily="34" charset="-128"/>
              </a:rPr>
              <a:t>With OWTS-equipment at the same time with off-line partial discharge measurement </a:t>
            </a:r>
          </a:p>
          <a:p>
            <a:pPr lvl="1"/>
            <a:r>
              <a:rPr lang="en-GB" sz="1600" dirty="0" smtClean="0">
                <a:ea typeface="ＭＳ Ｐゴシック" pitchFamily="34" charset="-128"/>
              </a:rPr>
              <a:t>With separate dielectric loss measurement equipment</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26" y="4806923"/>
            <a:ext cx="2850118" cy="160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1817688"/>
            <a:ext cx="27590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20</a:t>
            </a:fld>
            <a:endParaRPr lang="en-US" sz="900"/>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Diagnostics</a:t>
            </a:r>
            <a:endParaRPr lang="en-GB" dirty="0"/>
          </a:p>
        </p:txBody>
      </p:sp>
      <p:sp>
        <p:nvSpPr>
          <p:cNvPr id="3" name="Content Placeholder 2"/>
          <p:cNvSpPr>
            <a:spLocks noGrp="1"/>
          </p:cNvSpPr>
          <p:nvPr>
            <p:ph idx="1"/>
          </p:nvPr>
        </p:nvSpPr>
        <p:spPr>
          <a:xfrm>
            <a:off x="718457" y="1636714"/>
            <a:ext cx="4582886" cy="2000358"/>
          </a:xfrm>
        </p:spPr>
        <p:txBody>
          <a:bodyPr/>
          <a:lstStyle/>
          <a:p>
            <a:r>
              <a:rPr lang="en-GB" sz="1800" dirty="0" smtClean="0"/>
              <a:t>Dissipation factor for a new XLPE-cable at measurement voltage 2 x U</a:t>
            </a:r>
            <a:r>
              <a:rPr lang="en-GB" sz="1800" baseline="-25000" dirty="0" smtClean="0"/>
              <a:t>0</a:t>
            </a:r>
            <a:r>
              <a:rPr lang="en-GB" sz="1800" dirty="0"/>
              <a:t> </a:t>
            </a:r>
            <a:r>
              <a:rPr lang="en-GB" sz="1800" dirty="0" smtClean="0"/>
              <a:t>should be tan</a:t>
            </a:r>
            <a:r>
              <a:rPr lang="el-GR" sz="1800" dirty="0" smtClean="0"/>
              <a:t>δ</a:t>
            </a:r>
            <a:r>
              <a:rPr lang="en-GB" sz="1800" dirty="0" smtClean="0"/>
              <a:t> &lt; 1.2 x10</a:t>
            </a:r>
            <a:r>
              <a:rPr lang="en-GB" sz="1800" baseline="30000" dirty="0" smtClean="0"/>
              <a:t>-3</a:t>
            </a:r>
            <a:r>
              <a:rPr lang="en-GB" sz="1800" dirty="0"/>
              <a:t> </a:t>
            </a:r>
            <a:endParaRPr lang="en-GB" sz="1800" dirty="0" smtClean="0"/>
          </a:p>
          <a:p>
            <a:r>
              <a:rPr lang="en-GB" sz="1800" dirty="0" smtClean="0"/>
              <a:t>Dissipation factor increases when cable is aging and/or the moisture content is increasing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45" y="3469527"/>
            <a:ext cx="3313341" cy="271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549" y="1198789"/>
            <a:ext cx="2809194" cy="487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2"/>
          </p:nvPr>
        </p:nvSpPr>
        <p:spPr/>
        <p:txBody>
          <a:bodyPr/>
          <a:lstStyle/>
          <a:p>
            <a:pPr>
              <a:defRPr/>
            </a:pPr>
            <a:r>
              <a:rPr lang="en-US" smtClean="0"/>
              <a:t>8.2.2012</a:t>
            </a:r>
            <a:endParaRPr lang="fi-FI"/>
          </a:p>
        </p:txBody>
      </p:sp>
      <p:sp>
        <p:nvSpPr>
          <p:cNvPr id="6" name="Slide Number Placeholder 5"/>
          <p:cNvSpPr>
            <a:spLocks noGrp="1"/>
          </p:cNvSpPr>
          <p:nvPr>
            <p:ph type="sldNum" sz="quarter" idx="11"/>
          </p:nvPr>
        </p:nvSpPr>
        <p:spPr/>
        <p:txBody>
          <a:bodyPr/>
          <a:lstStyle/>
          <a:p>
            <a:pPr>
              <a:defRPr/>
            </a:pPr>
            <a:fld id="{9CC7D166-178E-4D26-A208-5D4C2DE43F6E}" type="slidenum">
              <a:rPr lang="en-US" smtClean="0"/>
              <a:pPr>
                <a:defRPr/>
              </a:pPr>
              <a:t>21</a:t>
            </a:fld>
            <a:endParaRPr lang="en-US" sz="900"/>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201094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z0912200922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11188" y="1628775"/>
            <a:ext cx="3024187" cy="2251075"/>
          </a:xfrm>
        </p:spPr>
      </p:pic>
      <p:sp>
        <p:nvSpPr>
          <p:cNvPr id="11267" name="Rectangle 2"/>
          <p:cNvSpPr>
            <a:spLocks noGrp="1" noChangeArrowheads="1"/>
          </p:cNvSpPr>
          <p:nvPr>
            <p:ph type="title" idx="4294967295"/>
          </p:nvPr>
        </p:nvSpPr>
        <p:spPr/>
        <p:txBody>
          <a:bodyPr/>
          <a:lstStyle/>
          <a:p>
            <a:r>
              <a:rPr lang="en-US" dirty="0" smtClean="0">
                <a:latin typeface="Arial" pitchFamily="34" charset="0"/>
                <a:ea typeface="ＭＳ Ｐゴシック" pitchFamily="34" charset="-128"/>
                <a:cs typeface="Arial" pitchFamily="34" charset="0"/>
              </a:rPr>
              <a:t>Sheath defects</a:t>
            </a:r>
          </a:p>
        </p:txBody>
      </p:sp>
      <p:pic>
        <p:nvPicPr>
          <p:cNvPr id="11268" name="Picture 6" descr="09122009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4005263"/>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230720090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1857375"/>
            <a:ext cx="30543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3319463"/>
            <a:ext cx="30083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22</a:t>
            </a:fld>
            <a:endParaRPr lang="en-US" sz="900"/>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latin typeface="Arial" pitchFamily="34" charset="0"/>
                <a:ea typeface="ＭＳ Ｐゴシック" pitchFamily="34" charset="-128"/>
                <a:cs typeface="Arial" pitchFamily="34" charset="0"/>
              </a:rPr>
              <a:t>Location of sheath defect</a:t>
            </a:r>
          </a:p>
        </p:txBody>
      </p:sp>
      <p:pic>
        <p:nvPicPr>
          <p:cNvPr id="13315" name="Picture 4" descr="rP108093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79725" y="3357563"/>
            <a:ext cx="5045075" cy="283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3863" y="1785938"/>
            <a:ext cx="3711575" cy="3449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4"/>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5232903" y="1119609"/>
            <a:ext cx="3693610" cy="21411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23</a:t>
            </a:fld>
            <a:endParaRPr lang="en-US" sz="900"/>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696686" y="1157352"/>
            <a:ext cx="7696200" cy="984704"/>
          </a:xfrm>
        </p:spPr>
        <p:txBody>
          <a:bodyPr/>
          <a:lstStyle/>
          <a:p>
            <a:r>
              <a:rPr lang="en-US" dirty="0" smtClean="0"/>
              <a:t>Example: On-line partial discharge measurement of heat shrink terminations in medium voltage cable network (1)</a:t>
            </a:r>
          </a:p>
        </p:txBody>
      </p:sp>
      <p:pic>
        <p:nvPicPr>
          <p:cNvPr id="18439" name="Picture 5" descr="rDSC_01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56325" y="1844675"/>
            <a:ext cx="2834640" cy="4264429"/>
          </a:xfrm>
        </p:spPr>
      </p:pic>
      <p:sp>
        <p:nvSpPr>
          <p:cNvPr id="7" name="Slide Number Placeholder 3"/>
          <p:cNvSpPr>
            <a:spLocks noGrp="1"/>
          </p:cNvSpPr>
          <p:nvPr>
            <p:ph type="sldNum" sz="quarter" idx="11"/>
          </p:nvPr>
        </p:nvSpPr>
        <p:spPr/>
        <p:txBody>
          <a:bodyPr/>
          <a:lstStyle/>
          <a:p>
            <a:fld id="{9245EB1E-FE40-432E-8B73-39EAE3DB363F}" type="slidenum">
              <a:rPr lang="en-US" smtClean="0"/>
              <a:pPr/>
              <a:t>24</a:t>
            </a:fld>
            <a:endParaRPr lang="en-US"/>
          </a:p>
        </p:txBody>
      </p:sp>
      <p:sp>
        <p:nvSpPr>
          <p:cNvPr id="9" name="Date Placeholder 5"/>
          <p:cNvSpPr>
            <a:spLocks noGrp="1"/>
          </p:cNvSpPr>
          <p:nvPr>
            <p:ph type="dt" sz="quarter" idx="12"/>
          </p:nvPr>
        </p:nvSpPr>
        <p:spPr/>
        <p:txBody>
          <a:bodyPr/>
          <a:lstStyle/>
          <a:p>
            <a:r>
              <a:rPr lang="en-US" dirty="0" smtClean="0"/>
              <a:t>8.2.2012</a:t>
            </a:r>
            <a:endParaRPr lang="fi-FI" dirty="0"/>
          </a:p>
        </p:txBody>
      </p:sp>
      <p:sp>
        <p:nvSpPr>
          <p:cNvPr id="18438" name="Rectangle 4"/>
          <p:cNvSpPr>
            <a:spLocks noChangeArrowheads="1"/>
          </p:cNvSpPr>
          <p:nvPr/>
        </p:nvSpPr>
        <p:spPr bwMode="auto">
          <a:xfrm>
            <a:off x="395288" y="1844675"/>
            <a:ext cx="5761037" cy="43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fi-FI" sz="1600" dirty="0">
              <a:latin typeface="Arial" pitchFamily="34" charset="0"/>
            </a:endParaRPr>
          </a:p>
          <a:p>
            <a:pPr marL="342900" indent="-342900">
              <a:spcBef>
                <a:spcPct val="20000"/>
              </a:spcBef>
            </a:pPr>
            <a:r>
              <a:rPr lang="en-US" sz="1600" dirty="0" smtClean="0">
                <a:latin typeface="Arial" pitchFamily="34" charset="0"/>
              </a:rPr>
              <a:t>Example of the use of on-line partial discharge measurements:</a:t>
            </a:r>
          </a:p>
          <a:p>
            <a:pPr marL="342900" indent="-342900">
              <a:spcBef>
                <a:spcPct val="20000"/>
              </a:spcBef>
            </a:pPr>
            <a:r>
              <a:rPr lang="en-US" sz="1600" dirty="0" smtClean="0">
                <a:latin typeface="Arial" pitchFamily="34" charset="0"/>
              </a:rPr>
              <a:t>Partial discharges have been spotted and failures have been occurred in heat shrink terminations of 20 kV cables due workmanship errors</a:t>
            </a:r>
          </a:p>
          <a:p>
            <a:pPr marL="742950" lvl="1" indent="-285750">
              <a:spcBef>
                <a:spcPct val="20000"/>
              </a:spcBef>
              <a:buFont typeface="Times" pitchFamily="18" charset="0"/>
              <a:buChar char="•"/>
            </a:pPr>
            <a:r>
              <a:rPr lang="en-US" sz="1400" dirty="0" smtClean="0">
                <a:latin typeface="Arial" pitchFamily="34" charset="0"/>
              </a:rPr>
              <a:t>the stress relief at the end of insulation shield is improperly made or</a:t>
            </a:r>
          </a:p>
          <a:p>
            <a:pPr marL="742950" lvl="1" indent="-285750">
              <a:spcBef>
                <a:spcPct val="20000"/>
              </a:spcBef>
              <a:buFont typeface="Times" pitchFamily="18" charset="0"/>
              <a:buChar char="•"/>
            </a:pPr>
            <a:r>
              <a:rPr lang="en-US" sz="1400" dirty="0" smtClean="0">
                <a:latin typeface="Arial" pitchFamily="34" charset="0"/>
              </a:rPr>
              <a:t>the heat shrink component is not heated enough so that the clue on the inner surface of the heat shrink component doesn’t attach properly from every spot to the surface of the stress relief layer and the cable insulation</a:t>
            </a:r>
          </a:p>
          <a:p>
            <a:pPr marL="742950" lvl="1" indent="-285750">
              <a:spcBef>
                <a:spcPct val="20000"/>
              </a:spcBef>
              <a:buFont typeface="Symbol" pitchFamily="18" charset="2"/>
              <a:buChar char="Þ"/>
            </a:pPr>
            <a:r>
              <a:rPr lang="en-US" sz="1400" dirty="0" smtClean="0">
                <a:latin typeface="Arial" pitchFamily="34" charset="0"/>
              </a:rPr>
              <a:t>At the spot where the insulation shield ends partial discharges are ignited, which can be detected with partial discharge measurement or with thermal imaging</a:t>
            </a:r>
          </a:p>
          <a:p>
            <a:pPr marL="342900" indent="-342900">
              <a:spcBef>
                <a:spcPct val="20000"/>
              </a:spcBef>
              <a:buFont typeface="Symbol" pitchFamily="18" charset="2"/>
              <a:buNone/>
            </a:pPr>
            <a:r>
              <a:rPr lang="en-US" sz="1600" dirty="0" smtClean="0">
                <a:latin typeface="Arial" pitchFamily="34" charset="0"/>
              </a:rPr>
              <a:t>For instance with </a:t>
            </a:r>
            <a:r>
              <a:rPr lang="en-US" sz="1600" dirty="0" err="1" smtClean="0">
                <a:latin typeface="Arial" pitchFamily="34" charset="0"/>
              </a:rPr>
              <a:t>Rogowski</a:t>
            </a:r>
            <a:r>
              <a:rPr lang="en-US" sz="1600" dirty="0" smtClean="0">
                <a:latin typeface="Arial" pitchFamily="34" charset="0"/>
              </a:rPr>
              <a:t>-sensor the partial discharge measurement can be done without an interruption</a:t>
            </a:r>
          </a:p>
          <a:p>
            <a:pPr marL="342900" indent="-342900">
              <a:spcBef>
                <a:spcPct val="20000"/>
              </a:spcBef>
              <a:buFont typeface="Symbol" pitchFamily="18" charset="2"/>
              <a:buNone/>
            </a:pPr>
            <a:r>
              <a:rPr lang="en-US" sz="1600" dirty="0" smtClean="0">
                <a:latin typeface="Arial" pitchFamily="34" charset="0"/>
              </a:rPr>
              <a:t>The defect can also be detected with an off-line measurement</a:t>
            </a:r>
            <a:endParaRPr lang="en-US" sz="1600" dirty="0">
              <a:latin typeface="Arial" pitchFamily="34" charset="0"/>
            </a:endParaRPr>
          </a:p>
        </p:txBody>
      </p:sp>
      <p:sp>
        <p:nvSpPr>
          <p:cNvPr id="18440" name="Text Box 7"/>
          <p:cNvSpPr txBox="1">
            <a:spLocks noChangeArrowheads="1"/>
          </p:cNvSpPr>
          <p:nvPr/>
        </p:nvSpPr>
        <p:spPr bwMode="auto">
          <a:xfrm>
            <a:off x="6659563" y="2060575"/>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err="1" smtClean="0">
                <a:solidFill>
                  <a:schemeClr val="bg1"/>
                </a:solidFill>
              </a:rPr>
              <a:t>Rogowski</a:t>
            </a:r>
            <a:r>
              <a:rPr lang="en-US" sz="1400" dirty="0" smtClean="0">
                <a:solidFill>
                  <a:schemeClr val="bg1"/>
                </a:solidFill>
              </a:rPr>
              <a:t>-sensor</a:t>
            </a:r>
            <a:endParaRPr lang="en-US" sz="1400" dirty="0">
              <a:solidFill>
                <a:schemeClr val="bg1"/>
              </a:solidFill>
            </a:endParaRPr>
          </a:p>
        </p:txBody>
      </p:sp>
      <p:sp>
        <p:nvSpPr>
          <p:cNvPr id="18441" name="Line 8"/>
          <p:cNvSpPr>
            <a:spLocks noChangeShapeType="1"/>
          </p:cNvSpPr>
          <p:nvPr/>
        </p:nvSpPr>
        <p:spPr bwMode="auto">
          <a:xfrm>
            <a:off x="7164388" y="2365375"/>
            <a:ext cx="71438" cy="165576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0"/>
          </p:nvPr>
        </p:nvSpPr>
        <p:spPr>
          <a:xfrm>
            <a:off x="7489031" y="6335485"/>
            <a:ext cx="304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2F821CDC-07F4-4B69-B358-4230FF23F3D1}" type="slidenum">
              <a:rPr lang="en-US" sz="800" smtClean="0">
                <a:solidFill>
                  <a:srgbClr val="FFFFFF"/>
                </a:solidFill>
                <a:latin typeface="Myriad Pro"/>
              </a:rPr>
              <a:pPr/>
              <a:t>25</a:t>
            </a:fld>
            <a:endParaRPr lang="en-US" sz="800" dirty="0" smtClean="0">
              <a:solidFill>
                <a:srgbClr val="FFFFFF"/>
              </a:solidFill>
            </a:endParaRPr>
          </a:p>
        </p:txBody>
      </p:sp>
      <p:sp>
        <p:nvSpPr>
          <p:cNvPr id="20" name="Date Placeholder 8"/>
          <p:cNvSpPr>
            <a:spLocks noGrp="1"/>
          </p:cNvSpPr>
          <p:nvPr>
            <p:ph type="dt" sz="quarter" idx="12"/>
          </p:nvPr>
        </p:nvSpPr>
        <p:spPr>
          <a:xfrm>
            <a:off x="326571" y="6487885"/>
            <a:ext cx="838200" cy="228600"/>
          </a:xfrm>
        </p:spPr>
        <p:txBody>
          <a:bodyPr/>
          <a:lstStyle/>
          <a:p>
            <a:pPr>
              <a:defRPr/>
            </a:pPr>
            <a:r>
              <a:rPr lang="en-US" dirty="0" smtClean="0"/>
              <a:t>8.2.2012</a:t>
            </a:r>
            <a:endParaRPr lang="fi-FI" dirty="0"/>
          </a:p>
        </p:txBody>
      </p:sp>
      <p:sp>
        <p:nvSpPr>
          <p:cNvPr id="19461" name="Rectangle 2"/>
          <p:cNvSpPr>
            <a:spLocks noGrp="1" noChangeArrowheads="1"/>
          </p:cNvSpPr>
          <p:nvPr>
            <p:ph type="title" sz="quarter"/>
          </p:nvPr>
        </p:nvSpPr>
        <p:spPr>
          <a:xfrm>
            <a:off x="939800" y="941389"/>
            <a:ext cx="7305675" cy="1143000"/>
          </a:xfrm>
        </p:spPr>
        <p:txBody>
          <a:bodyPr/>
          <a:lstStyle/>
          <a:p>
            <a:pPr eaLnBrk="1" hangingPunct="1"/>
            <a:r>
              <a:rPr lang="en-US" dirty="0"/>
              <a:t>On-line partial discharge measurement of heat shrink terminations in medium voltage cable network </a:t>
            </a:r>
            <a:r>
              <a:rPr lang="en-US" dirty="0" smtClean="0"/>
              <a:t>(2)</a:t>
            </a:r>
            <a:endParaRPr lang="en-US" dirty="0" smtClean="0">
              <a:latin typeface="Arial" pitchFamily="34" charset="0"/>
              <a:ea typeface="ＭＳ Ｐゴシック" pitchFamily="34" charset="-128"/>
              <a:cs typeface="Arial" pitchFamily="34" charset="0"/>
            </a:endParaRPr>
          </a:p>
        </p:txBody>
      </p:sp>
      <p:pic>
        <p:nvPicPr>
          <p:cNvPr id="19462" name="Picture 11" descr="screencapture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284273" y="4445259"/>
            <a:ext cx="2791433" cy="191027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8" descr="screencapture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334901" y="2556762"/>
            <a:ext cx="2743528" cy="187660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4" name="Picture 1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364163" y="2420938"/>
            <a:ext cx="3384550" cy="2522537"/>
          </a:xfrm>
          <a:noFill/>
        </p:spPr>
      </p:pic>
      <p:sp>
        <p:nvSpPr>
          <p:cNvPr id="19465" name="Text Box 17"/>
          <p:cNvSpPr txBox="1">
            <a:spLocks noChangeArrowheads="1"/>
          </p:cNvSpPr>
          <p:nvPr/>
        </p:nvSpPr>
        <p:spPr bwMode="auto">
          <a:xfrm>
            <a:off x="1397495" y="2175645"/>
            <a:ext cx="26547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smtClean="0"/>
              <a:t>PD-measurement before the repair</a:t>
            </a:r>
            <a:endParaRPr lang="en-US" sz="1400" dirty="0"/>
          </a:p>
        </p:txBody>
      </p:sp>
      <p:sp>
        <p:nvSpPr>
          <p:cNvPr id="19466" name="Text Box 18"/>
          <p:cNvSpPr txBox="1">
            <a:spLocks noChangeArrowheads="1"/>
          </p:cNvSpPr>
          <p:nvPr/>
        </p:nvSpPr>
        <p:spPr bwMode="auto">
          <a:xfrm>
            <a:off x="1284273" y="4580731"/>
            <a:ext cx="295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smtClean="0"/>
              <a:t>PD measurement after repair </a:t>
            </a:r>
          </a:p>
          <a:p>
            <a:pPr eaLnBrk="1" hangingPunct="1"/>
            <a:r>
              <a:rPr lang="en-US" sz="1400" dirty="0" smtClean="0"/>
              <a:t>(the termination is properly reheated)</a:t>
            </a:r>
            <a:endParaRPr lang="en-US" sz="1400" dirty="0"/>
          </a:p>
        </p:txBody>
      </p:sp>
      <p:sp>
        <p:nvSpPr>
          <p:cNvPr id="19467" name="Text Box 20"/>
          <p:cNvSpPr txBox="1">
            <a:spLocks noChangeArrowheads="1"/>
          </p:cNvSpPr>
          <p:nvPr/>
        </p:nvSpPr>
        <p:spPr bwMode="auto">
          <a:xfrm>
            <a:off x="5580063" y="5445125"/>
            <a:ext cx="31746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smtClean="0"/>
              <a:t>Discharge location at the end of the insulation shield</a:t>
            </a:r>
          </a:p>
          <a:p>
            <a:pPr eaLnBrk="1" hangingPunct="1"/>
            <a:r>
              <a:rPr lang="en-US" sz="1400" dirty="0" smtClean="0"/>
              <a:t>(The rise of temperature about 1 degree).</a:t>
            </a:r>
            <a:endParaRPr lang="en-US" sz="1400" dirty="0"/>
          </a:p>
        </p:txBody>
      </p:sp>
      <p:sp>
        <p:nvSpPr>
          <p:cNvPr id="19468" name="Line 21"/>
          <p:cNvSpPr>
            <a:spLocks noChangeShapeType="1"/>
          </p:cNvSpPr>
          <p:nvPr/>
        </p:nvSpPr>
        <p:spPr bwMode="auto">
          <a:xfrm flipH="1" flipV="1">
            <a:off x="6084888" y="3933825"/>
            <a:ext cx="647700"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9" name="Line 22"/>
          <p:cNvSpPr>
            <a:spLocks noChangeShapeType="1"/>
          </p:cNvSpPr>
          <p:nvPr/>
        </p:nvSpPr>
        <p:spPr bwMode="auto">
          <a:xfrm flipV="1">
            <a:off x="6732588" y="4005263"/>
            <a:ext cx="358775"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0" name="Line 23"/>
          <p:cNvSpPr>
            <a:spLocks noChangeShapeType="1"/>
          </p:cNvSpPr>
          <p:nvPr/>
        </p:nvSpPr>
        <p:spPr bwMode="auto">
          <a:xfrm flipV="1">
            <a:off x="6732588" y="3716338"/>
            <a:ext cx="1512887"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1" name="Text Box 24"/>
          <p:cNvSpPr txBox="1">
            <a:spLocks noChangeArrowheads="1"/>
          </p:cNvSpPr>
          <p:nvPr/>
        </p:nvSpPr>
        <p:spPr bwMode="auto">
          <a:xfrm>
            <a:off x="1936028" y="3786956"/>
            <a:ext cx="165576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smtClean="0"/>
              <a:t>Partial discharges</a:t>
            </a:r>
            <a:endParaRPr lang="en-US" sz="1400" dirty="0"/>
          </a:p>
        </p:txBody>
      </p:sp>
      <p:sp>
        <p:nvSpPr>
          <p:cNvPr id="19472" name="Line 25"/>
          <p:cNvSpPr>
            <a:spLocks noChangeShapeType="1"/>
          </p:cNvSpPr>
          <p:nvPr/>
        </p:nvSpPr>
        <p:spPr bwMode="auto">
          <a:xfrm flipV="1">
            <a:off x="2679991" y="3152836"/>
            <a:ext cx="1035192" cy="634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3" name="Line 26"/>
          <p:cNvSpPr>
            <a:spLocks noChangeShapeType="1"/>
          </p:cNvSpPr>
          <p:nvPr/>
        </p:nvSpPr>
        <p:spPr bwMode="auto">
          <a:xfrm flipH="1" flipV="1">
            <a:off x="1982874" y="3152836"/>
            <a:ext cx="647700" cy="634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4" name="Text Box 30"/>
          <p:cNvSpPr txBox="1">
            <a:spLocks noChangeArrowheads="1"/>
          </p:cNvSpPr>
          <p:nvPr/>
        </p:nvSpPr>
        <p:spPr bwMode="auto">
          <a:xfrm>
            <a:off x="5580063" y="1916113"/>
            <a:ext cx="30972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US" sz="1400" dirty="0" smtClean="0"/>
              <a:t>Thermal image before the repair</a:t>
            </a:r>
            <a:endParaRPr lang="en-US" sz="1400" dirty="0"/>
          </a:p>
        </p:txBody>
      </p:sp>
      <p:sp>
        <p:nvSpPr>
          <p:cNvPr id="19475" name="Line 31"/>
          <p:cNvSpPr>
            <a:spLocks noChangeShapeType="1"/>
          </p:cNvSpPr>
          <p:nvPr/>
        </p:nvSpPr>
        <p:spPr bwMode="auto">
          <a:xfrm>
            <a:off x="1397495" y="2935808"/>
            <a:ext cx="265470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6" name="Text Box 32"/>
          <p:cNvSpPr txBox="1">
            <a:spLocks noChangeArrowheads="1"/>
          </p:cNvSpPr>
          <p:nvPr/>
        </p:nvSpPr>
        <p:spPr bwMode="auto">
          <a:xfrm>
            <a:off x="2400203" y="2696155"/>
            <a:ext cx="64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fi-FI" sz="1400" dirty="0"/>
              <a:t>20 ms</a:t>
            </a:r>
            <a:endParaRPr lang="en-US" sz="1400" dirty="0"/>
          </a:p>
        </p:txBody>
      </p:sp>
      <p:sp>
        <p:nvSpPr>
          <p:cNvPr id="21"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3337388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88024" y="4293096"/>
            <a:ext cx="3679259" cy="2071349"/>
          </a:xfrm>
          <a:noFill/>
        </p:spPr>
      </p:pic>
      <p:sp>
        <p:nvSpPr>
          <p:cNvPr id="21507" name="Title 1"/>
          <p:cNvSpPr>
            <a:spLocks noGrp="1"/>
          </p:cNvSpPr>
          <p:nvPr>
            <p:ph type="title"/>
          </p:nvPr>
        </p:nvSpPr>
        <p:spPr>
          <a:xfrm>
            <a:off x="1201093" y="1091776"/>
            <a:ext cx="7315200" cy="590550"/>
          </a:xfrm>
        </p:spPr>
        <p:txBody>
          <a:bodyPr/>
          <a:lstStyle/>
          <a:p>
            <a:r>
              <a:rPr lang="en-GB" dirty="0" smtClean="0">
                <a:latin typeface="Arial" pitchFamily="34" charset="0"/>
                <a:ea typeface="ＭＳ Ｐゴシック" pitchFamily="34" charset="-128"/>
                <a:cs typeface="Arial" pitchFamily="34" charset="0"/>
              </a:rPr>
              <a:t>An example of an improperly assembled termination</a:t>
            </a:r>
          </a:p>
        </p:txBody>
      </p:sp>
      <p:sp>
        <p:nvSpPr>
          <p:cNvPr id="6" name="Content Placeholder 2"/>
          <p:cNvSpPr>
            <a:spLocks noGrp="1"/>
          </p:cNvSpPr>
          <p:nvPr>
            <p:ph idx="1"/>
          </p:nvPr>
        </p:nvSpPr>
        <p:spPr>
          <a:xfrm>
            <a:off x="539750" y="1636713"/>
            <a:ext cx="8260218" cy="2435225"/>
          </a:xfrm>
        </p:spPr>
        <p:txBody>
          <a:bodyPr/>
          <a:lstStyle/>
          <a:p>
            <a:pPr>
              <a:defRPr/>
            </a:pPr>
            <a:r>
              <a:rPr lang="en-GB" dirty="0" smtClean="0">
                <a:ea typeface="ＭＳ Ｐゴシック" pitchFamily="34" charset="-128"/>
              </a:rPr>
              <a:t>The heat shrink part of the termination shown in the picture below hasn’t been heated enough from every spot and thus the shrink parts clue surface hasn’t attached properly to the surface of the main insulation at each point </a:t>
            </a:r>
          </a:p>
          <a:p>
            <a:pPr>
              <a:defRPr/>
            </a:pPr>
            <a:r>
              <a:rPr lang="en-GB" dirty="0" smtClean="0">
                <a:ea typeface="ＭＳ Ｐゴシック" pitchFamily="34" charset="-128"/>
              </a:rPr>
              <a:t>Inside the born interfacial cavity partial discharges can take place and moisture can be accumulated</a:t>
            </a:r>
            <a:endParaRPr lang="en-GB" dirty="0">
              <a:ea typeface="ＭＳ Ｐゴシック" pitchFamily="34" charset="-128"/>
            </a:endParaRPr>
          </a:p>
          <a:p>
            <a:pPr marL="0" indent="0">
              <a:buFontTx/>
              <a:buNone/>
              <a:defRPr/>
            </a:pPr>
            <a:r>
              <a:rPr lang="en-GB" dirty="0" smtClean="0">
                <a:ea typeface="ＭＳ Ｐゴシック" pitchFamily="34" charset="-128"/>
              </a:rPr>
              <a:t>	=&gt; Risk of a dielectric breakdown (in this case the breakdown 	happened under 2 years after the installation of the termination)</a:t>
            </a:r>
          </a:p>
        </p:txBody>
      </p:sp>
      <p:sp>
        <p:nvSpPr>
          <p:cNvPr id="21509" name="TextBox 1"/>
          <p:cNvSpPr txBox="1">
            <a:spLocks noChangeArrowheads="1"/>
          </p:cNvSpPr>
          <p:nvPr/>
        </p:nvSpPr>
        <p:spPr bwMode="auto">
          <a:xfrm>
            <a:off x="856482" y="4352925"/>
            <a:ext cx="33805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GB" sz="1600" dirty="0"/>
              <a:t>A = </a:t>
            </a:r>
            <a:r>
              <a:rPr lang="en-GB" sz="1600" dirty="0" smtClean="0"/>
              <a:t>The surface of the main insulation</a:t>
            </a:r>
            <a:endParaRPr lang="en-GB" sz="1600" dirty="0"/>
          </a:p>
          <a:p>
            <a:pPr eaLnBrk="1" hangingPunct="1"/>
            <a:endParaRPr lang="en-GB" sz="1600" dirty="0"/>
          </a:p>
          <a:p>
            <a:pPr eaLnBrk="1" hangingPunct="1"/>
            <a:r>
              <a:rPr lang="en-GB" sz="1600" dirty="0"/>
              <a:t>B = </a:t>
            </a:r>
            <a:r>
              <a:rPr lang="en-GB" sz="1600" dirty="0" smtClean="0"/>
              <a:t>The clue surface of the heat shrink</a:t>
            </a:r>
            <a:endParaRPr lang="en-GB" sz="1600" dirty="0"/>
          </a:p>
          <a:p>
            <a:pPr eaLnBrk="1" hangingPunct="1"/>
            <a:endParaRPr lang="en-GB" sz="1600" dirty="0"/>
          </a:p>
          <a:p>
            <a:pPr eaLnBrk="1" hangingPunct="1"/>
            <a:r>
              <a:rPr lang="en-GB" sz="1600" dirty="0"/>
              <a:t>C = </a:t>
            </a:r>
            <a:r>
              <a:rPr lang="en-GB" sz="1600" dirty="0" smtClean="0"/>
              <a:t>The stress relief at the end of the </a:t>
            </a:r>
          </a:p>
          <a:p>
            <a:pPr eaLnBrk="1" hangingPunct="1"/>
            <a:r>
              <a:rPr lang="en-GB" sz="1600" dirty="0" smtClean="0"/>
              <a:t>       insulation shield</a:t>
            </a:r>
            <a:endParaRPr lang="en-GB" sz="1600" dirty="0"/>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26</a:t>
            </a:fld>
            <a:endParaRPr lang="en-US" sz="900"/>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27</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sp>
        <p:nvSpPr>
          <p:cNvPr id="7" name="Rectangle 3"/>
          <p:cNvSpPr txBox="1">
            <a:spLocks noChangeArrowheads="1"/>
          </p:cNvSpPr>
          <p:nvPr/>
        </p:nvSpPr>
        <p:spPr bwMode="auto">
          <a:xfrm>
            <a:off x="755650" y="1700213"/>
            <a:ext cx="8064500" cy="47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2" charset="-128"/>
                <a:cs typeface="ＭＳ Ｐゴシック" pitchFamily="-3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2" charset="-128"/>
                <a:cs typeface="ＭＳ Ｐゴシック" pitchFamily="-32" charset="-128"/>
              </a:defRPr>
            </a:lvl3pPr>
            <a:lvl4pPr marL="1562100" indent="-228600" algn="l" rtl="0" eaLnBrk="0" fontAlgn="base" hangingPunct="0">
              <a:spcBef>
                <a:spcPct val="20000"/>
              </a:spcBef>
              <a:spcAft>
                <a:spcPct val="0"/>
              </a:spcAft>
              <a:buChar char="–"/>
              <a:defRPr sz="1400">
                <a:solidFill>
                  <a:schemeClr val="tx1"/>
                </a:solidFill>
                <a:latin typeface="+mn-lt"/>
                <a:ea typeface="ＭＳ Ｐゴシック" pitchFamily="-32" charset="-128"/>
                <a:cs typeface="ＭＳ Ｐゴシック" pitchFamily="-32" charset="-128"/>
              </a:defRPr>
            </a:lvl4pPr>
            <a:lvl5pPr marL="19812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2" charset="-128"/>
                <a:cs typeface="ＭＳ Ｐゴシック" pitchFamily="-32" charset="-128"/>
              </a:defRPr>
            </a:lvl5pPr>
            <a:lvl6pPr marL="2438400" indent="-228600" algn="l" rtl="0" eaLnBrk="1" fontAlgn="base" hangingPunct="1">
              <a:spcBef>
                <a:spcPct val="20000"/>
              </a:spcBef>
              <a:spcAft>
                <a:spcPct val="0"/>
              </a:spcAft>
              <a:buFont typeface="Times"/>
              <a:buChar char="•"/>
              <a:defRPr>
                <a:solidFill>
                  <a:schemeClr val="tx1"/>
                </a:solidFill>
                <a:latin typeface="+mn-lt"/>
              </a:defRPr>
            </a:lvl6pPr>
            <a:lvl7pPr marL="2895600" indent="-228600" algn="l" rtl="0" eaLnBrk="1" fontAlgn="base" hangingPunct="1">
              <a:spcBef>
                <a:spcPct val="20000"/>
              </a:spcBef>
              <a:spcAft>
                <a:spcPct val="0"/>
              </a:spcAft>
              <a:buFont typeface="Times"/>
              <a:buChar char="•"/>
              <a:defRPr>
                <a:solidFill>
                  <a:schemeClr val="tx1"/>
                </a:solidFill>
                <a:latin typeface="+mn-lt"/>
              </a:defRPr>
            </a:lvl7pPr>
            <a:lvl8pPr marL="3352800" indent="-228600" algn="l" rtl="0" eaLnBrk="1" fontAlgn="base" hangingPunct="1">
              <a:spcBef>
                <a:spcPct val="20000"/>
              </a:spcBef>
              <a:spcAft>
                <a:spcPct val="0"/>
              </a:spcAft>
              <a:buFont typeface="Times"/>
              <a:buChar char="•"/>
              <a:defRPr>
                <a:solidFill>
                  <a:schemeClr val="tx1"/>
                </a:solidFill>
                <a:latin typeface="+mn-lt"/>
              </a:defRPr>
            </a:lvl8pPr>
            <a:lvl9pPr marL="3810000" indent="-228600" algn="l" rtl="0" eaLnBrk="1" fontAlgn="base" hangingPunct="1">
              <a:spcBef>
                <a:spcPct val="20000"/>
              </a:spcBef>
              <a:spcAft>
                <a:spcPct val="0"/>
              </a:spcAft>
              <a:buFont typeface="Times"/>
              <a:buChar char="•"/>
              <a:defRPr>
                <a:solidFill>
                  <a:schemeClr val="tx1"/>
                </a:solidFill>
                <a:latin typeface="+mn-lt"/>
              </a:defRPr>
            </a:lvl9pPr>
          </a:lstStyle>
          <a:p>
            <a:r>
              <a:rPr lang="en-US" sz="1800" dirty="0" smtClean="0">
                <a:latin typeface="Tahoma" pitchFamily="34" charset="0"/>
                <a:ea typeface="ＭＳ Ｐゴシック" pitchFamily="34" charset="-128"/>
              </a:rPr>
              <a:t>Damage or workmanship errors during the transportation, storage or installation (damage caused during cable plowing, workmanship errors in cable joint and termination assembly, bad installation conditions) often lead to a failure of the cable after some time</a:t>
            </a:r>
          </a:p>
          <a:p>
            <a:r>
              <a:rPr lang="en-US" sz="1800" dirty="0" smtClean="0">
                <a:latin typeface="Tahoma" pitchFamily="34" charset="0"/>
                <a:ea typeface="ＭＳ Ｐゴシック" pitchFamily="34" charset="-128"/>
              </a:rPr>
              <a:t>The failure may happen after some months or years </a:t>
            </a:r>
          </a:p>
          <a:p>
            <a:r>
              <a:rPr lang="en-US" sz="1800" dirty="0" smtClean="0">
                <a:latin typeface="Tahoma" pitchFamily="34" charset="0"/>
                <a:ea typeface="ＭＳ Ｐゴシック" pitchFamily="34" charset="-128"/>
              </a:rPr>
              <a:t>With extensive enough commissioning measurements defected components could be detected and repaired already before the actual commissioning of the cable</a:t>
            </a:r>
          </a:p>
          <a:p>
            <a:pPr lvl="1"/>
            <a:r>
              <a:rPr lang="en-US" sz="1600" dirty="0" smtClean="0">
                <a:latin typeface="Tahoma" pitchFamily="34" charset="0"/>
                <a:ea typeface="ＭＳ Ｐゴシック" pitchFamily="34" charset="-128"/>
              </a:rPr>
              <a:t>With sheath integrity measurements damages in cable sheath can be detected</a:t>
            </a:r>
          </a:p>
          <a:p>
            <a:pPr lvl="1"/>
            <a:r>
              <a:rPr lang="en-US" sz="1600" dirty="0" smtClean="0">
                <a:latin typeface="Tahoma" pitchFamily="34" charset="0"/>
                <a:ea typeface="ＭＳ Ｐゴシック" pitchFamily="34" charset="-128"/>
              </a:rPr>
              <a:t>Cable joint and termination installation errors can be detected with partial discharge measurements </a:t>
            </a:r>
          </a:p>
          <a:p>
            <a:pPr lvl="1"/>
            <a:r>
              <a:rPr lang="en-US" sz="1600" dirty="0" smtClean="0">
                <a:latin typeface="Tahoma" pitchFamily="34" charset="0"/>
                <a:ea typeface="ＭＳ Ｐゴシック" pitchFamily="34" charset="-128"/>
              </a:rPr>
              <a:t>Dielectric loss measurement reveals the moisture inside the main insulation</a:t>
            </a:r>
          </a:p>
          <a:p>
            <a:r>
              <a:rPr lang="en-US" sz="1800" dirty="0" smtClean="0">
                <a:latin typeface="Tahoma" pitchFamily="34" charset="0"/>
                <a:ea typeface="ＭＳ Ｐゴシック" pitchFamily="34" charset="-128"/>
              </a:rPr>
              <a:t>In urban areas construction work (buildings, roads and other infrastructure) might damage the structure or surface of a cable, the failure of the cable can happen only after years</a:t>
            </a:r>
          </a:p>
          <a:p>
            <a:pPr lvl="1"/>
            <a:r>
              <a:rPr lang="en-US" sz="1600" dirty="0" smtClean="0">
                <a:latin typeface="Tahoma" pitchFamily="34" charset="0"/>
                <a:ea typeface="ＭＳ Ｐゴシック" pitchFamily="34" charset="-128"/>
              </a:rPr>
              <a:t>Condition monitoring during the whole life cycle of the cable</a:t>
            </a:r>
          </a:p>
        </p:txBody>
      </p:sp>
      <p:sp>
        <p:nvSpPr>
          <p:cNvPr id="8"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216943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4294967295"/>
          </p:nvPr>
        </p:nvSpPr>
        <p:spPr>
          <a:xfrm>
            <a:off x="755650" y="1700213"/>
            <a:ext cx="8064500" cy="4733244"/>
          </a:xfrm>
        </p:spPr>
        <p:txBody>
          <a:bodyPr/>
          <a:lstStyle/>
          <a:p>
            <a:r>
              <a:rPr lang="en-US" sz="1800" dirty="0" smtClean="0">
                <a:latin typeface="Tahoma" pitchFamily="34" charset="0"/>
                <a:ea typeface="ＭＳ Ｐゴシック" pitchFamily="34" charset="-128"/>
              </a:rPr>
              <a:t>New challenges in MV underground cabling are caused by:</a:t>
            </a:r>
          </a:p>
          <a:p>
            <a:pPr lvl="1"/>
            <a:r>
              <a:rPr lang="en-US" sz="1600" dirty="0" smtClean="0">
                <a:latin typeface="Tahoma" pitchFamily="34" charset="0"/>
                <a:ea typeface="ＭＳ Ｐゴシック" pitchFamily="34" charset="-128"/>
              </a:rPr>
              <a:t>”New” installation techniques (e.g. cable plowing) </a:t>
            </a:r>
          </a:p>
          <a:p>
            <a:pPr lvl="1"/>
            <a:r>
              <a:rPr lang="en-US" sz="1600" dirty="0" smtClean="0">
                <a:latin typeface="Tahoma" pitchFamily="34" charset="0"/>
                <a:ea typeface="ＭＳ Ｐゴシック" pitchFamily="34" charset="-128"/>
              </a:rPr>
              <a:t>New cable types and accessories</a:t>
            </a:r>
          </a:p>
          <a:p>
            <a:pPr lvl="1"/>
            <a:r>
              <a:rPr lang="en-US" sz="1600" dirty="0" smtClean="0">
                <a:latin typeface="Tahoma" pitchFamily="34" charset="0"/>
                <a:ea typeface="ＭＳ Ｐゴシック" pitchFamily="34" charset="-128"/>
              </a:rPr>
              <a:t>The changes in operation models in network construction </a:t>
            </a:r>
          </a:p>
          <a:p>
            <a:pPr lvl="2"/>
            <a:r>
              <a:rPr lang="en-US" sz="1400" dirty="0" smtClean="0">
                <a:latin typeface="Tahoma" pitchFamily="34" charset="0"/>
                <a:ea typeface="ＭＳ Ｐゴシック" pitchFamily="34" charset="-128"/>
              </a:rPr>
              <a:t>Cable excavation work or plowing is done by building contractor, which might not have any electro technical knowledge</a:t>
            </a:r>
          </a:p>
          <a:p>
            <a:pPr lvl="2"/>
            <a:r>
              <a:rPr lang="en-US" sz="1400" dirty="0" smtClean="0">
                <a:latin typeface="Tahoma" pitchFamily="34" charset="0"/>
                <a:ea typeface="ＭＳ Ｐゴシック" pitchFamily="34" charset="-128"/>
              </a:rPr>
              <a:t>Longer contracting chains, more players (liability distribution, contracts, motivation, expertise, quality assurance)</a:t>
            </a:r>
          </a:p>
          <a:p>
            <a:pPr lvl="2"/>
            <a:r>
              <a:rPr lang="en-US" sz="1400" dirty="0" smtClean="0">
                <a:latin typeface="Tahoma" pitchFamily="34" charset="0"/>
                <a:ea typeface="ＭＳ Ｐゴシック" pitchFamily="34" charset="-128"/>
              </a:rPr>
              <a:t>Cost and time schedule pressures created by competitive bidding </a:t>
            </a:r>
          </a:p>
          <a:p>
            <a:pPr lvl="2"/>
            <a:r>
              <a:rPr lang="en-US" sz="1400" dirty="0" smtClean="0">
                <a:latin typeface="Tahoma" pitchFamily="34" charset="0"/>
                <a:ea typeface="ＭＳ Ｐゴシック" pitchFamily="34" charset="-128"/>
              </a:rPr>
              <a:t>The changes in work distribution e.g. in planning and material purchases</a:t>
            </a:r>
          </a:p>
          <a:p>
            <a:r>
              <a:rPr lang="en-US" sz="1800" dirty="0" smtClean="0">
                <a:latin typeface="Tahoma" pitchFamily="34" charset="0"/>
                <a:ea typeface="ＭＳ Ｐゴシック" pitchFamily="34" charset="-128"/>
              </a:rPr>
              <a:t>Development needs in quality assurance and commissioning measurements</a:t>
            </a:r>
          </a:p>
          <a:p>
            <a:pPr lvl="1"/>
            <a:r>
              <a:rPr lang="en-US" sz="1600" dirty="0" smtClean="0">
                <a:latin typeface="Tahoma" pitchFamily="34" charset="0"/>
                <a:ea typeface="ＭＳ Ｐゴシック" pitchFamily="34" charset="-128"/>
              </a:rPr>
              <a:t>The definition of measurement methods</a:t>
            </a:r>
          </a:p>
          <a:p>
            <a:pPr lvl="1"/>
            <a:r>
              <a:rPr lang="en-US" sz="1600" dirty="0" smtClean="0">
                <a:latin typeface="Tahoma" pitchFamily="34" charset="0"/>
                <a:ea typeface="ＭＳ Ｐゴシック" pitchFamily="34" charset="-128"/>
              </a:rPr>
              <a:t>The definition of limit values</a:t>
            </a:r>
          </a:p>
          <a:p>
            <a:pPr lvl="1"/>
            <a:r>
              <a:rPr lang="en-US" sz="1600" dirty="0" smtClean="0">
                <a:latin typeface="Tahoma" pitchFamily="34" charset="0"/>
                <a:ea typeface="ＭＳ Ｐゴシック" pitchFamily="34" charset="-128"/>
              </a:rPr>
              <a:t>The development of electric documentation and documentation systems</a:t>
            </a:r>
          </a:p>
          <a:p>
            <a:pPr lvl="1"/>
            <a:r>
              <a:rPr lang="en-US" sz="1600" dirty="0" smtClean="0">
                <a:latin typeface="Tahoma" pitchFamily="34" charset="0"/>
                <a:ea typeface="ＭＳ Ｐゴシック" pitchFamily="34" charset="-128"/>
              </a:rPr>
              <a:t>How makes the measurements? </a:t>
            </a:r>
          </a:p>
        </p:txBody>
      </p:sp>
      <p:sp>
        <p:nvSpPr>
          <p:cNvPr id="4" name="Title 1"/>
          <p:cNvSpPr>
            <a:spLocks noGrp="1"/>
          </p:cNvSpPr>
          <p:nvPr>
            <p:ph type="title"/>
          </p:nvPr>
        </p:nvSpPr>
        <p:spPr>
          <a:xfrm>
            <a:off x="1164772" y="1090159"/>
            <a:ext cx="7315200" cy="590550"/>
          </a:xfrm>
        </p:spPr>
        <p:txBody>
          <a:bodyPr/>
          <a:lstStyle/>
          <a:p>
            <a:r>
              <a:rPr lang="en-GB" dirty="0" smtClean="0">
                <a:latin typeface="Arial" pitchFamily="34" charset="0"/>
                <a:ea typeface="ＭＳ Ｐゴシック" pitchFamily="34" charset="-128"/>
                <a:cs typeface="Arial" pitchFamily="34" charset="0"/>
              </a:rPr>
              <a:t>Challenges and development needs in quality assurance measurements</a:t>
            </a:r>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28</a:t>
            </a:fld>
            <a:endParaRPr lang="en-US" sz="900"/>
          </a:p>
        </p:txBody>
      </p:sp>
      <p:sp>
        <p:nvSpPr>
          <p:cNvPr id="7"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1655535"/>
            <a:ext cx="7315200" cy="590550"/>
          </a:xfrm>
        </p:spPr>
        <p:txBody>
          <a:bodyPr/>
          <a:lstStyle/>
          <a:p>
            <a:r>
              <a:rPr lang="en-GB" dirty="0" smtClean="0"/>
              <a:t>When and what condition </a:t>
            </a:r>
            <a:r>
              <a:rPr lang="en-GB" dirty="0"/>
              <a:t>measurements </a:t>
            </a:r>
            <a:r>
              <a:rPr lang="en-GB" dirty="0" smtClean="0"/>
              <a:t>should </a:t>
            </a:r>
            <a:r>
              <a:rPr lang="en-GB" dirty="0"/>
              <a:t>be done to </a:t>
            </a:r>
            <a:r>
              <a:rPr lang="en-GB" dirty="0" smtClean="0"/>
              <a:t>cables </a:t>
            </a:r>
            <a:r>
              <a:rPr lang="en-GB" dirty="0"/>
              <a:t>and its accessories </a:t>
            </a:r>
            <a:r>
              <a:rPr lang="en-GB" dirty="0" smtClean="0"/>
              <a:t>and by who? </a:t>
            </a:r>
            <a:endParaRPr lang="en-GB" dirty="0"/>
          </a:p>
        </p:txBody>
      </p:sp>
      <p:sp>
        <p:nvSpPr>
          <p:cNvPr id="3" name="Content Placeholder 2"/>
          <p:cNvSpPr>
            <a:spLocks noGrp="1"/>
          </p:cNvSpPr>
          <p:nvPr>
            <p:ph idx="1"/>
          </p:nvPr>
        </p:nvSpPr>
        <p:spPr>
          <a:xfrm>
            <a:off x="478971" y="2351313"/>
            <a:ext cx="8120744" cy="3907973"/>
          </a:xfrm>
        </p:spPr>
        <p:txBody>
          <a:bodyPr/>
          <a:lstStyle/>
          <a:p>
            <a:r>
              <a:rPr lang="en-GB" sz="1800" dirty="0" smtClean="0"/>
              <a:t>At the factory after manufacturing? Today the manufacturer makes</a:t>
            </a:r>
          </a:p>
          <a:p>
            <a:pPr lvl="1"/>
            <a:r>
              <a:rPr lang="en-GB" sz="1400" dirty="0" smtClean="0"/>
              <a:t>Elongation and Tensile Strength test – confirms that the extrusion has happened correctly </a:t>
            </a:r>
          </a:p>
          <a:p>
            <a:pPr lvl="1"/>
            <a:r>
              <a:rPr lang="en-GB" sz="1400" dirty="0" smtClean="0"/>
              <a:t>Hot Creep and Hot Set test – confirms that material is cross-linked or cured properly</a:t>
            </a:r>
          </a:p>
          <a:p>
            <a:pPr lvl="1"/>
            <a:r>
              <a:rPr lang="en-GB" sz="1400" dirty="0" smtClean="0"/>
              <a:t>Check of the dimensions (confirms that the diameters and insulation thicknesses are between the tolerances)</a:t>
            </a:r>
          </a:p>
          <a:p>
            <a:pPr lvl="1"/>
            <a:r>
              <a:rPr lang="en-GB" sz="1400" dirty="0" smtClean="0"/>
              <a:t>High voltage test (withstand test 2,5 x U</a:t>
            </a:r>
            <a:r>
              <a:rPr lang="en-GB" sz="1400" baseline="-25000" dirty="0" smtClean="0"/>
              <a:t>0</a:t>
            </a:r>
            <a:r>
              <a:rPr lang="en-GB" sz="1400" dirty="0" smtClean="0"/>
              <a:t>, 5 min), partial discharge measurement (reveals possible voids and contaminants inside the insulation – limit value 5 </a:t>
            </a:r>
            <a:r>
              <a:rPr lang="en-GB" sz="1400" dirty="0" err="1" smtClean="0"/>
              <a:t>pC</a:t>
            </a:r>
            <a:r>
              <a:rPr lang="en-GB" sz="1400" dirty="0" smtClean="0"/>
              <a:t> </a:t>
            </a:r>
            <a:r>
              <a:rPr lang="en-GB" sz="1400" dirty="0"/>
              <a:t>@ 2 x U</a:t>
            </a:r>
            <a:r>
              <a:rPr lang="en-GB" sz="1400" baseline="-25000" dirty="0"/>
              <a:t>0</a:t>
            </a:r>
            <a:r>
              <a:rPr lang="en-GB" sz="1400" dirty="0" smtClean="0"/>
              <a:t>)</a:t>
            </a:r>
          </a:p>
          <a:p>
            <a:pPr lvl="1"/>
            <a:r>
              <a:rPr lang="en-GB" sz="1400" dirty="0"/>
              <a:t>S</a:t>
            </a:r>
            <a:r>
              <a:rPr lang="en-GB" sz="1400" dirty="0" smtClean="0"/>
              <a:t>park testing (reveal punctures in outer sheath) </a:t>
            </a:r>
          </a:p>
          <a:p>
            <a:endParaRPr lang="en-GB" sz="1800" dirty="0" smtClean="0"/>
          </a:p>
          <a:p>
            <a:r>
              <a:rPr lang="en-GB" sz="1800" dirty="0" smtClean="0"/>
              <a:t>At the installation site before the installation? </a:t>
            </a:r>
          </a:p>
          <a:p>
            <a:pPr marL="0" indent="0">
              <a:buNone/>
            </a:pPr>
            <a:endParaRPr lang="en-GB" sz="1600" dirty="0" smtClean="0"/>
          </a:p>
          <a:p>
            <a:r>
              <a:rPr lang="en-GB" sz="1800" dirty="0" smtClean="0"/>
              <a:t>At the installation site before commissioning</a:t>
            </a:r>
            <a:r>
              <a:rPr lang="en-GB" sz="1800" dirty="0"/>
              <a:t>? Today contractor </a:t>
            </a:r>
            <a:r>
              <a:rPr lang="en-GB" sz="1800" dirty="0" smtClean="0"/>
              <a:t>makes</a:t>
            </a:r>
            <a:endParaRPr lang="en-GB" sz="1800" dirty="0"/>
          </a:p>
          <a:p>
            <a:pPr lvl="1"/>
            <a:r>
              <a:rPr lang="en-GB" sz="1400" dirty="0" smtClean="0"/>
              <a:t>Insulation resistance measurement (confirms that it is save to connect the voltage) </a:t>
            </a:r>
          </a:p>
          <a:p>
            <a:pPr lvl="1"/>
            <a:r>
              <a:rPr lang="en-GB" sz="1400" dirty="0" smtClean="0"/>
              <a:t>Sheath integrity measurement (confirms that there are no punctures in the cable sheath)</a:t>
            </a:r>
            <a:endParaRPr lang="en-GB" sz="1400"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29</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sp>
        <p:nvSpPr>
          <p:cNvPr id="7"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158186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tests worldwide</a:t>
            </a:r>
            <a:endParaRPr lang="en-US"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3</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8" y="1941464"/>
            <a:ext cx="7543414" cy="367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extLst>
      <p:ext uri="{BB962C8B-B14F-4D97-AF65-F5344CB8AC3E}">
        <p14:creationId xmlns:p14="http://schemas.microsoft.com/office/powerpoint/2010/main" val="379225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use of diagnostic measurements in USA</a:t>
            </a:r>
            <a:endParaRPr lang="en-GB"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4</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98" y="1926920"/>
            <a:ext cx="2825011" cy="357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212" y="2396176"/>
            <a:ext cx="4240418" cy="26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257" y="5510593"/>
            <a:ext cx="7109190" cy="276999"/>
          </a:xfrm>
          <a:prstGeom prst="rect">
            <a:avLst/>
          </a:prstGeom>
          <a:noFill/>
        </p:spPr>
        <p:txBody>
          <a:bodyPr wrap="none" rtlCol="0">
            <a:spAutoFit/>
          </a:bodyPr>
          <a:lstStyle/>
          <a:p>
            <a:pPr algn="ctr"/>
            <a:r>
              <a:rPr lang="en-GB" sz="1200" dirty="0" smtClean="0">
                <a:latin typeface="+mn-lt"/>
              </a:rPr>
              <a:t>The use of diagnostic measurements for medium voltage cables in North America between 2006-2008</a:t>
            </a:r>
            <a:endParaRPr lang="en-GB" sz="1200" dirty="0">
              <a:latin typeface="+mn-lt"/>
            </a:endParaRPr>
          </a:p>
        </p:txBody>
      </p:sp>
      <p:sp>
        <p:nvSpPr>
          <p:cNvPr id="8" name="TextBox 7"/>
          <p:cNvSpPr txBox="1"/>
          <p:nvPr/>
        </p:nvSpPr>
        <p:spPr>
          <a:xfrm>
            <a:off x="94195" y="5998244"/>
            <a:ext cx="5638082" cy="338554"/>
          </a:xfrm>
          <a:prstGeom prst="rect">
            <a:avLst/>
          </a:prstGeom>
          <a:noFill/>
        </p:spPr>
        <p:txBody>
          <a:bodyPr wrap="none" rtlCol="0">
            <a:spAutoFit/>
          </a:bodyPr>
          <a:lstStyle/>
          <a:p>
            <a:r>
              <a:rPr lang="en-US" sz="800" dirty="0" err="1"/>
              <a:t>Hartlein</a:t>
            </a:r>
            <a:r>
              <a:rPr lang="en-US" sz="800" dirty="0"/>
              <a:t>, R.; Hampton, N.; </a:t>
            </a:r>
            <a:r>
              <a:rPr lang="en-US" sz="800" dirty="0" err="1"/>
              <a:t>Perkel</a:t>
            </a:r>
            <a:r>
              <a:rPr lang="en-US" sz="800" dirty="0"/>
              <a:t>, J.; </a:t>
            </a:r>
            <a:r>
              <a:rPr lang="en-US" sz="800" dirty="0" err="1"/>
              <a:t>Altamirano</a:t>
            </a:r>
            <a:r>
              <a:rPr lang="en-US" sz="800" dirty="0"/>
              <a:t>, J.; Andrews, T.; del Valle, Y.; Parker, T. J.; </a:t>
            </a:r>
            <a:r>
              <a:rPr lang="en-US" sz="800" dirty="0" err="1"/>
              <a:t>Begovic</a:t>
            </a:r>
            <a:r>
              <a:rPr lang="en-US" sz="800" dirty="0"/>
              <a:t>, M.; Hernandez-Mejia, J. C.; </a:t>
            </a:r>
            <a:endParaRPr lang="en-US" sz="800" dirty="0" smtClean="0"/>
          </a:p>
          <a:p>
            <a:r>
              <a:rPr lang="en-US" sz="800" dirty="0" smtClean="0"/>
              <a:t>“</a:t>
            </a:r>
            <a:r>
              <a:rPr lang="en-US" sz="800" dirty="0"/>
              <a:t>Diagnostic Testing of Underground Cable Systems”, </a:t>
            </a:r>
            <a:r>
              <a:rPr lang="en-US" sz="800" dirty="0" smtClean="0"/>
              <a:t>http</a:t>
            </a:r>
            <a:r>
              <a:rPr lang="en-US" sz="800" dirty="0"/>
              <a:t>://www.neetrac.gatech.edu/publications/ CDFI_Phase_1_Final-Report.pdf</a:t>
            </a:r>
            <a:endParaRPr lang="en-GB" sz="800" dirty="0">
              <a:latin typeface="+mn-lt"/>
            </a:endParaRPr>
          </a:p>
        </p:txBody>
      </p:sp>
      <p:sp>
        <p:nvSpPr>
          <p:cNvPr id="10"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smtClean="0"/>
              <a:t>Pertti Pakonen, Ossi Bergius / TUT, Department of Electrical Energy Engineering</a:t>
            </a:r>
            <a:endParaRPr lang="fi-FI" dirty="0"/>
          </a:p>
        </p:txBody>
      </p:sp>
    </p:spTree>
    <p:extLst>
      <p:ext uri="{BB962C8B-B14F-4D97-AF65-F5344CB8AC3E}">
        <p14:creationId xmlns:p14="http://schemas.microsoft.com/office/powerpoint/2010/main" val="51074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27100" y="1154113"/>
            <a:ext cx="7315200" cy="590550"/>
          </a:xfrm>
        </p:spPr>
        <p:txBody>
          <a:bodyPr/>
          <a:lstStyle/>
          <a:p>
            <a:r>
              <a:rPr lang="en-US" dirty="0" smtClean="0">
                <a:latin typeface="Arial" pitchFamily="34" charset="0"/>
                <a:ea typeface="ＭＳ Ｐゴシック" pitchFamily="34" charset="-128"/>
                <a:cs typeface="Arial" pitchFamily="34" charset="0"/>
              </a:rPr>
              <a:t>Polymeric medium voltage cable types that are used in Finland</a:t>
            </a:r>
          </a:p>
        </p:txBody>
      </p:sp>
      <p:pic>
        <p:nvPicPr>
          <p:cNvPr id="6147" name="Picture 4" descr="Image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7448550" y="3054350"/>
            <a:ext cx="1273175" cy="2960688"/>
          </a:xfrm>
        </p:spPr>
      </p:pic>
      <p:pic>
        <p:nvPicPr>
          <p:cNvPr id="6148" name="Picture 6" descr="wiski"/>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898900" y="1765300"/>
            <a:ext cx="2633663" cy="4249738"/>
          </a:xfrm>
        </p:spPr>
      </p:pic>
      <p:sp>
        <p:nvSpPr>
          <p:cNvPr id="6149" name="Rectangle 8"/>
          <p:cNvSpPr>
            <a:spLocks noChangeArrowheads="1"/>
          </p:cNvSpPr>
          <p:nvPr/>
        </p:nvSpPr>
        <p:spPr bwMode="auto">
          <a:xfrm>
            <a:off x="4019550" y="6015038"/>
            <a:ext cx="15827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i-FI" sz="1800">
                <a:solidFill>
                  <a:srgbClr val="333333"/>
                </a:solidFill>
                <a:latin typeface="Arial" pitchFamily="34" charset="0"/>
              </a:rPr>
              <a:t>AHXAMK-W</a:t>
            </a:r>
          </a:p>
          <a:p>
            <a:pPr marL="742950" lvl="1" indent="-285750">
              <a:spcBef>
                <a:spcPct val="20000"/>
              </a:spcBef>
              <a:buFont typeface="Times" pitchFamily="18" charset="0"/>
              <a:buChar char="•"/>
            </a:pPr>
            <a:endParaRPr lang="en-US" sz="1400">
              <a:solidFill>
                <a:srgbClr val="333333"/>
              </a:solidFill>
              <a:latin typeface="Arial" pitchFamily="34" charset="0"/>
            </a:endParaRPr>
          </a:p>
        </p:txBody>
      </p:sp>
      <p:sp>
        <p:nvSpPr>
          <p:cNvPr id="6150" name="Rectangle 9"/>
          <p:cNvSpPr>
            <a:spLocks noChangeArrowheads="1"/>
          </p:cNvSpPr>
          <p:nvPr/>
        </p:nvSpPr>
        <p:spPr bwMode="auto">
          <a:xfrm>
            <a:off x="7562850" y="6021388"/>
            <a:ext cx="11572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i-FI" sz="1800">
                <a:solidFill>
                  <a:srgbClr val="333333"/>
                </a:solidFill>
                <a:latin typeface="Arial" pitchFamily="34" charset="0"/>
              </a:rPr>
              <a:t>AXAL-TT</a:t>
            </a:r>
          </a:p>
          <a:p>
            <a:pPr marL="742950" lvl="1" indent="-285750">
              <a:spcBef>
                <a:spcPct val="20000"/>
              </a:spcBef>
              <a:buFont typeface="Times" pitchFamily="18" charset="0"/>
              <a:buChar char="•"/>
            </a:pPr>
            <a:endParaRPr lang="en-US" sz="1400">
              <a:solidFill>
                <a:srgbClr val="333333"/>
              </a:solidFill>
              <a:latin typeface="Arial" pitchFamily="34" charset="0"/>
            </a:endParaRPr>
          </a:p>
        </p:txBody>
      </p:sp>
      <p:pic>
        <p:nvPicPr>
          <p:cNvPr id="6151" name="Picture 13" descr="AXLJ-TT"/>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005513" y="1617663"/>
            <a:ext cx="1330325" cy="4248150"/>
          </a:xfrm>
        </p:spPr>
      </p:pic>
      <p:sp>
        <p:nvSpPr>
          <p:cNvPr id="6152" name="Rectangle 15"/>
          <p:cNvSpPr>
            <a:spLocks noChangeArrowheads="1"/>
          </p:cNvSpPr>
          <p:nvPr/>
        </p:nvSpPr>
        <p:spPr bwMode="auto">
          <a:xfrm>
            <a:off x="6056313" y="6015038"/>
            <a:ext cx="1139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i-FI" sz="1800">
                <a:solidFill>
                  <a:srgbClr val="333333"/>
                </a:solidFill>
                <a:latin typeface="Arial" pitchFamily="34" charset="0"/>
              </a:rPr>
              <a:t>AXLJ-TT</a:t>
            </a:r>
            <a:endParaRPr lang="en-US" sz="1800">
              <a:solidFill>
                <a:srgbClr val="333333"/>
              </a:solidFill>
              <a:latin typeface="Arial" pitchFamily="34" charset="0"/>
            </a:endParaRPr>
          </a:p>
        </p:txBody>
      </p:sp>
      <p:sp>
        <p:nvSpPr>
          <p:cNvPr id="6153" name="Content Placeholder 2"/>
          <p:cNvSpPr>
            <a:spLocks noGrp="1"/>
          </p:cNvSpPr>
          <p:nvPr>
            <p:ph idx="1"/>
          </p:nvPr>
        </p:nvSpPr>
        <p:spPr>
          <a:xfrm>
            <a:off x="203200" y="1876425"/>
            <a:ext cx="3846513" cy="4319588"/>
          </a:xfrm>
        </p:spPr>
        <p:txBody>
          <a:bodyPr/>
          <a:lstStyle/>
          <a:p>
            <a:r>
              <a:rPr lang="en-GB" sz="1800" dirty="0" smtClean="0">
                <a:ea typeface="ＭＳ Ｐゴシック" pitchFamily="34" charset="-128"/>
              </a:rPr>
              <a:t>The factory test for cables includes: partial discharge measurement which is done to ensure the faultlessness of the main insulation and spark test which ensures the outer sheath integrity</a:t>
            </a:r>
          </a:p>
          <a:p>
            <a:r>
              <a:rPr lang="en-GB" sz="1800" dirty="0" smtClean="0">
                <a:ea typeface="ＭＳ Ｐゴシック" pitchFamily="34" charset="-128"/>
              </a:rPr>
              <a:t>It is still possible that the outer sheath is damaged during the transportation, storing or installation</a:t>
            </a:r>
          </a:p>
          <a:p>
            <a:r>
              <a:rPr lang="en-GB" sz="1800" dirty="0" smtClean="0">
                <a:ea typeface="ＭＳ Ｐゴシック" pitchFamily="34" charset="-128"/>
              </a:rPr>
              <a:t>Mechanical stresses might damage also the main insulation and semi-conductive layers</a:t>
            </a:r>
          </a:p>
        </p:txBody>
      </p:sp>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5</a:t>
            </a:fld>
            <a:endParaRPr lang="en-US" sz="900"/>
          </a:p>
        </p:txBody>
      </p:sp>
      <p:sp>
        <p:nvSpPr>
          <p:cNvPr id="13"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ilure cause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624" y="1617662"/>
            <a:ext cx="40481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1066800" y="871538"/>
            <a:ext cx="7315200" cy="590550"/>
          </a:xfrm>
        </p:spPr>
        <p:txBody>
          <a:bodyPr/>
          <a:lstStyle/>
          <a:p>
            <a:r>
              <a:rPr lang="en-GB" dirty="0" smtClean="0">
                <a:latin typeface="Arial" pitchFamily="34" charset="0"/>
                <a:ea typeface="ＭＳ Ｐゴシック" pitchFamily="34" charset="-128"/>
                <a:cs typeface="Arial" pitchFamily="34" charset="0"/>
              </a:rPr>
              <a:t>Cable joints and terminations</a:t>
            </a:r>
          </a:p>
        </p:txBody>
      </p:sp>
      <p:sp>
        <p:nvSpPr>
          <p:cNvPr id="7172" name="Content Placeholder 2"/>
          <p:cNvSpPr>
            <a:spLocks noGrp="1"/>
          </p:cNvSpPr>
          <p:nvPr>
            <p:ph idx="1"/>
          </p:nvPr>
        </p:nvSpPr>
        <p:spPr>
          <a:xfrm>
            <a:off x="388938" y="1517650"/>
            <a:ext cx="5653087" cy="2592388"/>
          </a:xfrm>
        </p:spPr>
        <p:txBody>
          <a:bodyPr/>
          <a:lstStyle/>
          <a:p>
            <a:r>
              <a:rPr lang="en-GB" sz="1800" dirty="0" smtClean="0">
                <a:ea typeface="ＭＳ Ｐゴシック" pitchFamily="34" charset="-128"/>
              </a:rPr>
              <a:t>Joints and terminations are the most common reason behind cable faults if faults caused by third parties are not counted</a:t>
            </a:r>
          </a:p>
          <a:p>
            <a:r>
              <a:rPr lang="en-GB" sz="1800" dirty="0" smtClean="0">
                <a:ea typeface="ＭＳ Ｐゴシック" pitchFamily="34" charset="-128"/>
              </a:rPr>
              <a:t>Both are handmade at the installation site sometimes in bad environmental conditions </a:t>
            </a:r>
          </a:p>
          <a:p>
            <a:r>
              <a:rPr lang="en-GB" sz="1800" dirty="0" smtClean="0">
                <a:ea typeface="ＭＳ Ｐゴシック" pitchFamily="34" charset="-128"/>
              </a:rPr>
              <a:t>The quality assurance of the installation work is inadequate (at the moment only visual inspection, insulation resistance test and sheath integrity test)</a:t>
            </a:r>
            <a:endParaRPr lang="en-GB" dirty="0" smtClean="0">
              <a:ea typeface="ＭＳ Ｐゴシック" pitchFamily="34" charset="-128"/>
            </a:endParaRPr>
          </a:p>
        </p:txBody>
      </p:sp>
      <p:sp>
        <p:nvSpPr>
          <p:cNvPr id="7173" name="Rectangle 3"/>
          <p:cNvSpPr>
            <a:spLocks noChangeArrowheads="1"/>
          </p:cNvSpPr>
          <p:nvPr/>
        </p:nvSpPr>
        <p:spPr bwMode="auto">
          <a:xfrm>
            <a:off x="6017167" y="3416300"/>
            <a:ext cx="245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dirty="0"/>
              <a:t>Cable failure causes in 11 kV XLPE </a:t>
            </a:r>
          </a:p>
          <a:p>
            <a:r>
              <a:rPr lang="en-GB" sz="1200" dirty="0"/>
              <a:t>cable network in Macau</a:t>
            </a:r>
          </a:p>
        </p:txBody>
      </p:sp>
      <p:pic>
        <p:nvPicPr>
          <p:cNvPr id="7174" name="Picture 3" descr="joint 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8" y="4110038"/>
            <a:ext cx="43354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termination stru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663" y="4110038"/>
            <a:ext cx="4605337"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6</a:t>
            </a:fld>
            <a:endParaRPr lang="en-US" sz="900"/>
          </a:p>
        </p:txBody>
      </p:sp>
      <p:sp>
        <p:nvSpPr>
          <p:cNvPr id="11"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Cable joints and terminations</a:t>
            </a:r>
            <a:endParaRPr lang="en-GB" dirty="0"/>
          </a:p>
        </p:txBody>
      </p:sp>
      <p:sp>
        <p:nvSpPr>
          <p:cNvPr id="5" name="Slide Number Placeholder 4"/>
          <p:cNvSpPr>
            <a:spLocks noGrp="1"/>
          </p:cNvSpPr>
          <p:nvPr>
            <p:ph type="sldNum" sz="quarter" idx="11"/>
          </p:nvPr>
        </p:nvSpPr>
        <p:spPr/>
        <p:txBody>
          <a:bodyPr/>
          <a:lstStyle/>
          <a:p>
            <a:pPr>
              <a:defRPr/>
            </a:pPr>
            <a:fld id="{9CC7D166-178E-4D26-A208-5D4C2DE43F6E}" type="slidenum">
              <a:rPr lang="en-US" smtClean="0"/>
              <a:pPr>
                <a:defRPr/>
              </a:pPr>
              <a:t>7</a:t>
            </a:fld>
            <a:endParaRPr lang="en-US" sz="900"/>
          </a:p>
        </p:txBody>
      </p:sp>
      <p:sp>
        <p:nvSpPr>
          <p:cNvPr id="6" name="Date Placeholder 5"/>
          <p:cNvSpPr>
            <a:spLocks noGrp="1"/>
          </p:cNvSpPr>
          <p:nvPr>
            <p:ph type="dt" sz="half" idx="12"/>
          </p:nvPr>
        </p:nvSpPr>
        <p:spPr/>
        <p:txBody>
          <a:bodyPr/>
          <a:lstStyle/>
          <a:p>
            <a:pPr>
              <a:defRPr/>
            </a:pPr>
            <a:r>
              <a:rPr lang="en-US" smtClean="0"/>
              <a:t>8.2.2012</a:t>
            </a:r>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54" y="1888672"/>
            <a:ext cx="3724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614" y="1888672"/>
            <a:ext cx="37338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49754" y="5750634"/>
            <a:ext cx="3930820" cy="307777"/>
          </a:xfrm>
          <a:prstGeom prst="rect">
            <a:avLst/>
          </a:prstGeom>
          <a:noFill/>
        </p:spPr>
        <p:txBody>
          <a:bodyPr wrap="none" rtlCol="0">
            <a:spAutoFit/>
          </a:bodyPr>
          <a:lstStyle/>
          <a:p>
            <a:r>
              <a:rPr lang="en-GB" sz="1400" dirty="0" smtClean="0"/>
              <a:t>AHXAMK-W cable termination package (3 phases)</a:t>
            </a:r>
            <a:endParaRPr lang="en-GB" sz="1400" dirty="0"/>
          </a:p>
        </p:txBody>
      </p:sp>
      <p:sp>
        <p:nvSpPr>
          <p:cNvPr id="10" name="TextBox 9"/>
          <p:cNvSpPr txBox="1"/>
          <p:nvPr/>
        </p:nvSpPr>
        <p:spPr>
          <a:xfrm>
            <a:off x="4740467" y="5756588"/>
            <a:ext cx="3432286" cy="307777"/>
          </a:xfrm>
          <a:prstGeom prst="rect">
            <a:avLst/>
          </a:prstGeom>
          <a:noFill/>
        </p:spPr>
        <p:txBody>
          <a:bodyPr wrap="none" rtlCol="0">
            <a:spAutoFit/>
          </a:bodyPr>
          <a:lstStyle/>
          <a:p>
            <a:r>
              <a:rPr lang="en-GB" sz="1400" dirty="0" smtClean="0"/>
              <a:t>AHXAMK-W cable joint package (3 phases)</a:t>
            </a:r>
            <a:endParaRPr lang="en-GB" sz="1400" dirty="0"/>
          </a:p>
        </p:txBody>
      </p:sp>
      <p:sp>
        <p:nvSpPr>
          <p:cNvPr id="11"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smtClean="0"/>
              <a:t>Pertti Pakonen, Ossi Bergius / TUT, Department of Electrical Energy Engineering</a:t>
            </a:r>
            <a:endParaRPr lang="fi-FI" dirty="0"/>
          </a:p>
        </p:txBody>
      </p:sp>
    </p:spTree>
    <p:extLst>
      <p:ext uri="{BB962C8B-B14F-4D97-AF65-F5344CB8AC3E}">
        <p14:creationId xmlns:p14="http://schemas.microsoft.com/office/powerpoint/2010/main" val="2072024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latin typeface="Arial" pitchFamily="34" charset="0"/>
                <a:ea typeface="ＭＳ Ｐゴシック" pitchFamily="34" charset="-128"/>
                <a:cs typeface="Arial" pitchFamily="34" charset="0"/>
              </a:rPr>
              <a:t>Insulation resistance test</a:t>
            </a:r>
          </a:p>
        </p:txBody>
      </p:sp>
      <p:sp>
        <p:nvSpPr>
          <p:cNvPr id="8195" name="Content Placeholder 2"/>
          <p:cNvSpPr>
            <a:spLocks noGrp="1"/>
          </p:cNvSpPr>
          <p:nvPr>
            <p:ph idx="1"/>
          </p:nvPr>
        </p:nvSpPr>
        <p:spPr>
          <a:xfrm>
            <a:off x="515938" y="1620838"/>
            <a:ext cx="4851400" cy="4552950"/>
          </a:xfrm>
        </p:spPr>
        <p:txBody>
          <a:bodyPr/>
          <a:lstStyle/>
          <a:p>
            <a:pPr eaLnBrk="1" hangingPunct="1"/>
            <a:r>
              <a:rPr lang="en-GB" sz="1800" dirty="0" smtClean="0">
                <a:ea typeface="ＭＳ Ｐゴシック" pitchFamily="34" charset="-128"/>
              </a:rPr>
              <a:t>Insulation resistance test is used to test the live parts have sufficient insulation from the earth. It reveals mainly:</a:t>
            </a:r>
          </a:p>
          <a:p>
            <a:pPr marL="742950" lvl="2" indent="-342900" eaLnBrk="1" hangingPunct="1"/>
            <a:r>
              <a:rPr lang="en-GB" sz="1400" dirty="0" smtClean="0">
                <a:ea typeface="ＭＳ Ｐゴシック" pitchFamily="34" charset="-128"/>
              </a:rPr>
              <a:t>Severe installation errors</a:t>
            </a:r>
          </a:p>
          <a:p>
            <a:pPr marL="742950" lvl="2" indent="-342900" eaLnBrk="1" hangingPunct="1"/>
            <a:r>
              <a:rPr lang="en-GB" sz="1400" dirty="0" smtClean="0">
                <a:ea typeface="ＭＳ Ｐゴシック" pitchFamily="34" charset="-128"/>
              </a:rPr>
              <a:t>Possibly attached (work) </a:t>
            </a:r>
            <a:r>
              <a:rPr lang="en-GB" sz="1400" dirty="0" err="1" smtClean="0">
                <a:ea typeface="ＭＳ Ｐゴシック" pitchFamily="34" charset="-128"/>
              </a:rPr>
              <a:t>earthings</a:t>
            </a:r>
            <a:r>
              <a:rPr lang="en-GB" sz="1400" dirty="0" smtClean="0">
                <a:ea typeface="ＭＳ Ｐゴシック" pitchFamily="34" charset="-128"/>
              </a:rPr>
              <a:t> </a:t>
            </a:r>
          </a:p>
          <a:p>
            <a:pPr marL="342900" lvl="1" indent="-342900" eaLnBrk="1" hangingPunct="1">
              <a:buFont typeface="Arial" pitchFamily="34" charset="0"/>
              <a:buChar char="•"/>
            </a:pPr>
            <a:r>
              <a:rPr lang="en-GB" dirty="0" smtClean="0">
                <a:ea typeface="ＭＳ Ｐゴシック" pitchFamily="34" charset="-128"/>
              </a:rPr>
              <a:t>Generally used in Finland and elsewhere </a:t>
            </a:r>
          </a:p>
          <a:p>
            <a:pPr marL="342900" lvl="1" indent="-342900" eaLnBrk="1" hangingPunct="1">
              <a:buFont typeface="Arial" pitchFamily="34" charset="0"/>
              <a:buChar char="•"/>
            </a:pPr>
            <a:r>
              <a:rPr lang="en-GB" dirty="0" smtClean="0">
                <a:ea typeface="ＭＳ Ｐゴシック" pitchFamily="34" charset="-128"/>
              </a:rPr>
              <a:t>In medium voltage level the test is usually done with 2,5…5 kV DC voltage between each phase and earth and between phases if required </a:t>
            </a:r>
          </a:p>
          <a:p>
            <a:pPr marL="342900" lvl="1" indent="-342900" eaLnBrk="1" hangingPunct="1">
              <a:buFont typeface="Arial" pitchFamily="34" charset="0"/>
              <a:buChar char="•"/>
            </a:pPr>
            <a:r>
              <a:rPr lang="en-GB" sz="1800" dirty="0" smtClean="0">
                <a:ea typeface="ＭＳ Ｐゴシック" pitchFamily="34" charset="-128"/>
              </a:rPr>
              <a:t>The result is insulation resistance reading or readings as a function of time (or voltage)</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0" y="1089025"/>
            <a:ext cx="35718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3292475"/>
            <a:ext cx="37592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pPr>
              <a:defRPr/>
            </a:pPr>
            <a:r>
              <a:rPr lang="en-US" smtClean="0"/>
              <a:t>8.2.2012</a:t>
            </a:r>
            <a:endParaRPr lang="fi-FI"/>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8</a:t>
            </a:fld>
            <a:endParaRPr lang="en-US" sz="900"/>
          </a:p>
        </p:txBody>
      </p:sp>
      <p:sp>
        <p:nvSpPr>
          <p:cNvPr id="9"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latin typeface="Arial" pitchFamily="34" charset="0"/>
                <a:ea typeface="ＭＳ Ｐゴシック" pitchFamily="34" charset="-128"/>
                <a:cs typeface="Arial" pitchFamily="34" charset="0"/>
              </a:rPr>
              <a:t>Diagnostics</a:t>
            </a:r>
          </a:p>
        </p:txBody>
      </p:sp>
      <p:sp>
        <p:nvSpPr>
          <p:cNvPr id="9219" name="Content Placeholder 2"/>
          <p:cNvSpPr>
            <a:spLocks noGrp="1"/>
          </p:cNvSpPr>
          <p:nvPr>
            <p:ph idx="1"/>
          </p:nvPr>
        </p:nvSpPr>
        <p:spPr>
          <a:xfrm>
            <a:off x="152950" y="1514714"/>
            <a:ext cx="5188594" cy="4552950"/>
          </a:xfrm>
        </p:spPr>
        <p:txBody>
          <a:bodyPr/>
          <a:lstStyle/>
          <a:p>
            <a:r>
              <a:rPr lang="en-GB" sz="1600" dirty="0">
                <a:ea typeface="ＭＳ Ｐゴシック" pitchFamily="34" charset="-128"/>
              </a:rPr>
              <a:t>I</a:t>
            </a:r>
            <a:r>
              <a:rPr lang="en-GB" sz="1600" dirty="0" smtClean="0">
                <a:ea typeface="ＭＳ Ｐゴシック" pitchFamily="34" charset="-128"/>
              </a:rPr>
              <a:t>nsulation resistance test can also offer information about the condition of the insulation (humidity, dirtiness)</a:t>
            </a:r>
          </a:p>
          <a:p>
            <a:pPr lvl="1"/>
            <a:r>
              <a:rPr lang="en-GB" sz="1400" dirty="0" smtClean="0">
                <a:ea typeface="ＭＳ Ｐゴシック" pitchFamily="34" charset="-128"/>
              </a:rPr>
              <a:t>Trends as a function of time and voltage</a:t>
            </a:r>
          </a:p>
          <a:p>
            <a:pPr lvl="1"/>
            <a:r>
              <a:rPr lang="en-GB" sz="1400" dirty="0" smtClean="0">
                <a:ea typeface="ＭＳ Ｐゴシック" pitchFamily="34" charset="-128"/>
              </a:rPr>
              <a:t>Examination period can be a few minutes or annual measurements</a:t>
            </a:r>
          </a:p>
          <a:p>
            <a:r>
              <a:rPr lang="en-GB" sz="1600" dirty="0" smtClean="0">
                <a:ea typeface="ＭＳ Ｐゴシック" pitchFamily="34" charset="-128"/>
              </a:rPr>
              <a:t>Insulation resistance is temperature dependent</a:t>
            </a:r>
          </a:p>
          <a:p>
            <a:pPr lvl="1"/>
            <a:r>
              <a:rPr lang="en-GB" sz="1400" dirty="0" smtClean="0">
                <a:ea typeface="ＭＳ Ｐゴシック" pitchFamily="34" charset="-128"/>
              </a:rPr>
              <a:t>Rule of thumb: 10 ºC rise in temperature halves the resistance value (temperature correction of the results is important)</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566738"/>
            <a:ext cx="3492500" cy="26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1" name="Group 4"/>
          <p:cNvGrpSpPr>
            <a:grpSpLocks/>
          </p:cNvGrpSpPr>
          <p:nvPr/>
        </p:nvGrpSpPr>
        <p:grpSpPr bwMode="auto">
          <a:xfrm>
            <a:off x="2028146" y="3908884"/>
            <a:ext cx="2841625" cy="2514862"/>
            <a:chOff x="5105400" y="3507255"/>
            <a:chExt cx="2950030" cy="2535150"/>
          </a:xfrm>
        </p:grpSpPr>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7255"/>
              <a:ext cx="2950030" cy="225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Box 3"/>
            <p:cNvSpPr txBox="1">
              <a:spLocks noChangeArrowheads="1"/>
            </p:cNvSpPr>
            <p:nvPr/>
          </p:nvSpPr>
          <p:spPr bwMode="auto">
            <a:xfrm>
              <a:off x="5857924" y="5765406"/>
              <a:ext cx="982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r>
                <a:rPr lang="en-GB" sz="1200"/>
                <a:t>Voltage (kV)</a:t>
              </a:r>
            </a:p>
          </p:txBody>
        </p:sp>
      </p:grpSp>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70288"/>
            <a:ext cx="3838575"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2"/>
          </p:nvPr>
        </p:nvSpPr>
        <p:spPr/>
        <p:txBody>
          <a:bodyPr/>
          <a:lstStyle/>
          <a:p>
            <a:pPr>
              <a:defRPr/>
            </a:pPr>
            <a:r>
              <a:rPr lang="en-US" dirty="0" smtClean="0"/>
              <a:t>8.2.2012</a:t>
            </a:r>
            <a:endParaRPr lang="fi-FI" dirty="0"/>
          </a:p>
        </p:txBody>
      </p:sp>
      <p:sp>
        <p:nvSpPr>
          <p:cNvPr id="4" name="Slide Number Placeholder 3"/>
          <p:cNvSpPr>
            <a:spLocks noGrp="1"/>
          </p:cNvSpPr>
          <p:nvPr>
            <p:ph type="sldNum" sz="quarter" idx="11"/>
          </p:nvPr>
        </p:nvSpPr>
        <p:spPr/>
        <p:txBody>
          <a:bodyPr/>
          <a:lstStyle/>
          <a:p>
            <a:pPr>
              <a:defRPr/>
            </a:pPr>
            <a:fld id="{9CC7D166-178E-4D26-A208-5D4C2DE43F6E}" type="slidenum">
              <a:rPr lang="en-US" smtClean="0"/>
              <a:pPr>
                <a:defRPr/>
              </a:pPr>
              <a:t>9</a:t>
            </a:fld>
            <a:endParaRPr lang="en-US" sz="900" dirty="0"/>
          </a:p>
        </p:txBody>
      </p:sp>
      <p:sp>
        <p:nvSpPr>
          <p:cNvPr id="12" name="Footer Placeholder 2"/>
          <p:cNvSpPr txBox="1">
            <a:spLocks/>
          </p:cNvSpPr>
          <p:nvPr/>
        </p:nvSpPr>
        <p:spPr bwMode="auto">
          <a:xfrm>
            <a:off x="2272421" y="6416675"/>
            <a:ext cx="3929204"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chemeClr val="bg1">
                    <a:alpha val="50000"/>
                  </a:schemeClr>
                </a:solidFill>
                <a:latin typeface="Myriad Pro" charset="0"/>
                <a:ea typeface="ＭＳ Ｐゴシック" pitchFamily="-32" charset="-128"/>
                <a:cs typeface="ＭＳ Ｐゴシック" pitchFamily="-32" charset="-128"/>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r>
              <a:rPr lang="fi-FI" dirty="0" smtClean="0"/>
              <a:t>Pertti Pakonen, Ossi </a:t>
            </a:r>
            <a:r>
              <a:rPr lang="fi-FI" dirty="0" err="1" smtClean="0"/>
              <a:t>Bergius</a:t>
            </a:r>
            <a:r>
              <a:rPr lang="fi-FI" dirty="0" smtClean="0"/>
              <a:t> / TUT, Department of </a:t>
            </a:r>
            <a:r>
              <a:rPr lang="fi-FI" dirty="0" err="1" smtClean="0"/>
              <a:t>Electrical</a:t>
            </a:r>
            <a:r>
              <a:rPr lang="fi-FI" dirty="0" smtClean="0"/>
              <a:t> Energy Engineering</a:t>
            </a:r>
            <a:endParaRPr lang="fi-FI"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leen_SGEM_2010">
  <a:themeElements>
    <a:clrScheme name="Cleen_Oy 2">
      <a:dk1>
        <a:srgbClr val="505150"/>
      </a:dk1>
      <a:lt1>
        <a:srgbClr val="FFFFFF"/>
      </a:lt1>
      <a:dk2>
        <a:srgbClr val="073E74"/>
      </a:dk2>
      <a:lt2>
        <a:srgbClr val="393939"/>
      </a:lt2>
      <a:accent1>
        <a:srgbClr val="77B021"/>
      </a:accent1>
      <a:accent2>
        <a:srgbClr val="782F64"/>
      </a:accent2>
      <a:accent3>
        <a:srgbClr val="EA771B"/>
      </a:accent3>
      <a:accent4>
        <a:srgbClr val="7DC1B0"/>
      </a:accent4>
      <a:accent5>
        <a:srgbClr val="D80053"/>
      </a:accent5>
      <a:accent6>
        <a:srgbClr val="138DCA"/>
      </a:accent6>
      <a:hlink>
        <a:srgbClr val="0D68B0"/>
      </a:hlink>
      <a:folHlink>
        <a:srgbClr val="36A7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32BBA749573A408F8CFA74ABC0BDF9" ma:contentTypeVersion="42" ma:contentTypeDescription="Create a new document." ma:contentTypeScope="" ma:versionID="6b3e9c316965547e3f4a340cfa3c9efa">
  <xsd:schema xmlns:xsd="http://www.w3.org/2001/XMLSchema" xmlns:xs="http://www.w3.org/2001/XMLSchema" xmlns:p="http://schemas.microsoft.com/office/2006/metadata/properties" xmlns:ns2="2c6aec85-6358-401d-800f-f1e7e1334913" xmlns:ns3="7908b5e2-9c10-42e0-8130-bd1b2e86f0eb" xmlns:ns4="http://schemas.microsoft.com/sharepoint/v4" targetNamespace="http://schemas.microsoft.com/office/2006/metadata/properties" ma:root="true" ma:fieldsID="02a950b3fd59edd67110f9088afce279" ns2:_="" ns3:_="" ns4:_="">
    <xsd:import namespace="2c6aec85-6358-401d-800f-f1e7e1334913"/>
    <xsd:import namespace="7908b5e2-9c10-42e0-8130-bd1b2e86f0eb"/>
    <xsd:import namespace="http://schemas.microsoft.com/sharepoint/v4"/>
    <xsd:element name="properties">
      <xsd:complexType>
        <xsd:sequence>
          <xsd:element name="documentManagement">
            <xsd:complexType>
              <xsd:all>
                <xsd:element ref="ns2:Document_x0020_type"/>
                <xsd:element ref="ns3:Authors" minOccurs="0"/>
                <xsd:element ref="ns2:WP_x0020_and_x0020_FP"/>
                <xsd:element ref="ns2:Task" minOccurs="0"/>
                <xsd:element ref="ns2:Privacy"/>
                <xsd:element ref="ns2:Status"/>
                <xsd:element ref="ns3:Publisher_x0020_or_x0020_Context" minOccurs="0"/>
                <xsd:element ref="ns3:Date" minOccurs="0"/>
                <xsd:element ref="ns3:Deliverable_x0020_number" minOccurs="0"/>
                <xsd:element ref="ns2:FrontpageDo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aec85-6358-401d-800f-f1e7e1334913" elementFormDefault="qualified">
    <xsd:import namespace="http://schemas.microsoft.com/office/2006/documentManagement/types"/>
    <xsd:import namespace="http://schemas.microsoft.com/office/infopath/2007/PartnerControls"/>
    <xsd:element name="Document_x0020_type" ma:index="2" ma:displayName="Document type" ma:description="What kind of document, 'Publication' means it is a part of a deliverable. Note that 'Internal - Report' is for progress reports, reports with technical content belong to 'Publication - Technical Report'" ma:list="{faece604-c626-4f75-90d7-e670bfb654a0}" ma:internalName="Document_x0020_type" ma:readOnly="false" ma:showField="Title">
      <xsd:simpleType>
        <xsd:restriction base="dms:Lookup"/>
      </xsd:simpleType>
    </xsd:element>
    <xsd:element name="WP_x0020_and_x0020_FP" ma:index="4" ma:displayName="WP and FP" ma:description="Which Funding Period and which WP the document is related to" ma:list="{0dce0cfa-5be0-4b27-a4ac-bfc7ac3a2ff3}" ma:internalName="WP_x0020_and_x0020_FP" ma:readOnly="false" ma:showField="Title">
      <xsd:simpleType>
        <xsd:restriction base="dms:Lookup"/>
      </xsd:simpleType>
    </xsd:element>
    <xsd:element name="Task" ma:index="5" nillable="true" ma:displayName="Task" ma:description="You must specify the Task in format 'Tx.y', e.g. T2.3 or T6.11 otherwise the document will not be visible in the corresponding Task page of the portal" ma:internalName="Task">
      <xsd:simpleType>
        <xsd:restriction base="dms:Text">
          <xsd:maxLength value="255"/>
        </xsd:restriction>
      </xsd:simpleType>
    </xsd:element>
    <xsd:element name="Privacy" ma:index="6" ma:displayName="Privacy" ma:description="What is the privacy of the document" ma:list="{bf71aa30-a094-48ce-a414-12487216618b}" ma:internalName="Privacy" ma:readOnly="false" ma:showField="Title">
      <xsd:simpleType>
        <xsd:restriction base="dms:Lookup"/>
      </xsd:simpleType>
    </xsd:element>
    <xsd:element name="Status" ma:index="7" ma:displayName="Status" ma:description="Status of the document - 'Final' intended for internal documents and 'Published' for publications. 'Obsolete' means that the document can be deleted." ma:list="{deb3bb19-7c6c-4258-86c0-c8e43a6e7253}" ma:internalName="Status" ma:readOnly="false" ma:showField="Title">
      <xsd:simpleType>
        <xsd:restriction base="dms:Lookup"/>
      </xsd:simpleType>
    </xsd:element>
    <xsd:element name="FrontpageDoc" ma:index="18" nillable="true" ma:displayName="Show on frontpage" ma:internalName="FrontpageDoc">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7908b5e2-9c10-42e0-8130-bd1b2e86f0eb" elementFormDefault="qualified">
    <xsd:import namespace="http://schemas.microsoft.com/office/2006/documentManagement/types"/>
    <xsd:import namespace="http://schemas.microsoft.com/office/infopath/2007/PartnerControls"/>
    <xsd:element name="Authors" ma:index="3" nillable="true" ma:displayName="Authors" ma:description="Format: (lastname, firstname; lastname, firstname; …)&#10;" ma:internalName="Authors">
      <xsd:simpleType>
        <xsd:restriction base="dms:Text">
          <xsd:maxLength value="255"/>
        </xsd:restriction>
      </xsd:simpleType>
    </xsd:element>
    <xsd:element name="Publisher_x0020_or_x0020_Context" ma:index="8" nillable="true" ma:displayName="Publisher or Context" ma:description="Publisher of the document, name of journal, name of the conference, name of the workshop, etc." ma:internalName="Publisher_x0020_or_x0020_Context">
      <xsd:simpleType>
        <xsd:restriction base="dms:Note">
          <xsd:maxLength value="255"/>
        </xsd:restriction>
      </xsd:simpleType>
    </xsd:element>
    <xsd:element name="Date" ma:index="9" nillable="true" ma:displayName="Date" ma:description="When the document is published/presented" ma:format="DateOnly" ma:internalName="Date">
      <xsd:simpleType>
        <xsd:restriction base="dms:DateTime"/>
      </xsd:simpleType>
    </xsd:element>
    <xsd:element name="Deliverable_x0020_number" ma:index="10" nillable="true" ma:displayName="Deliverable" ma:description="If your document belongs to a deliverable in the project plan, please mark it here. E.g. D6.1.2, otherwise the document is not visible Results/Deliverables page." ma:internalName="Deliverable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er_x0020_or_x0020_Context xmlns="7908b5e2-9c10-42e0-8130-bd1b2e86f0eb">Tampere University of Technology</Publisher_x0020_or_x0020_Context>
    <Task xmlns="2c6aec85-6358-401d-800f-f1e7e1334913">T2.3</Task>
    <WP_x0020_and_x0020_FP xmlns="2c6aec85-6358-401d-800f-f1e7e1334913">22</WP_x0020_and_x0020_FP>
    <Privacy xmlns="2c6aec85-6358-401d-800f-f1e7e1334913">1</Privacy>
    <Deliverable_x0020_number xmlns="7908b5e2-9c10-42e0-8130-bd1b2e86f0eb">D2.3.9</Deliverable_x0020_number>
    <Status xmlns="2c6aec85-6358-401d-800f-f1e7e1334913">3</Status>
    <Document_x0020_type xmlns="2c6aec85-6358-401d-800f-f1e7e1334913">5</Document_x0020_type>
    <Authors xmlns="7908b5e2-9c10-42e0-8130-bd1b2e86f0eb">Pakonen, Pertti; Bergius, Ossi</Authors>
    <Date xmlns="7908b5e2-9c10-42e0-8130-bd1b2e86f0eb">2012-02-07T22:00:00+00:00</Date>
    <FrontpageDoc xmlns="2c6aec85-6358-401d-800f-f1e7e1334913" xsi:nil="true"/>
    <IconOverlay xmlns="http://schemas.microsoft.com/sharepoint/v4" xsi:nil="true"/>
  </documentManagement>
</p:properties>
</file>

<file path=customXml/itemProps1.xml><?xml version="1.0" encoding="utf-8"?>
<ds:datastoreItem xmlns:ds="http://schemas.openxmlformats.org/officeDocument/2006/customXml" ds:itemID="{434DEB56-065D-476D-B4E5-A436105543E6}"/>
</file>

<file path=customXml/itemProps2.xml><?xml version="1.0" encoding="utf-8"?>
<ds:datastoreItem xmlns:ds="http://schemas.openxmlformats.org/officeDocument/2006/customXml" ds:itemID="{E1A49C39-1ED4-4224-909F-8C228698B2DA}"/>
</file>

<file path=customXml/itemProps3.xml><?xml version="1.0" encoding="utf-8"?>
<ds:datastoreItem xmlns:ds="http://schemas.openxmlformats.org/officeDocument/2006/customXml" ds:itemID="{FD583BC3-1EB8-47A1-86E4-7A19E65EE3C8}"/>
</file>

<file path=docProps/app.xml><?xml version="1.0" encoding="utf-8"?>
<Properties xmlns="http://schemas.openxmlformats.org/officeDocument/2006/extended-properties" xmlns:vt="http://schemas.openxmlformats.org/officeDocument/2006/docPropsVTypes">
  <Template>Cleen_SGEM_2010</Template>
  <TotalTime>2733</TotalTime>
  <Words>2812</Words>
  <Application>Microsoft Office PowerPoint</Application>
  <PresentationFormat>On-screen Show (4:3)</PresentationFormat>
  <Paragraphs>326</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Cleen_SGEM_2010</vt:lpstr>
      <vt:lpstr>PowerPoint Presentation</vt:lpstr>
      <vt:lpstr>Commissioning tests</vt:lpstr>
      <vt:lpstr>Commissioning tests worldwide</vt:lpstr>
      <vt:lpstr>The use of diagnostic measurements in USA</vt:lpstr>
      <vt:lpstr>Polymeric medium voltage cable types that are used in Finland</vt:lpstr>
      <vt:lpstr>Cable joints and terminations</vt:lpstr>
      <vt:lpstr>Cable joints and terminations</vt:lpstr>
      <vt:lpstr>Insulation resistance test</vt:lpstr>
      <vt:lpstr>Diagnostics</vt:lpstr>
      <vt:lpstr>Cable sheath integrity</vt:lpstr>
      <vt:lpstr>Sheath integrity test</vt:lpstr>
      <vt:lpstr>High voltage test</vt:lpstr>
      <vt:lpstr>High voltage test</vt:lpstr>
      <vt:lpstr>High voltage test pros and cons</vt:lpstr>
      <vt:lpstr>Partial discharge measurement</vt:lpstr>
      <vt:lpstr>Off-line PD measurement</vt:lpstr>
      <vt:lpstr>OWTS</vt:lpstr>
      <vt:lpstr>PD measurement pros and cons</vt:lpstr>
      <vt:lpstr>Characteristics of commissioning tests</vt:lpstr>
      <vt:lpstr>Dielectric loss measurement (Tan δ) </vt:lpstr>
      <vt:lpstr>Diagnostics</vt:lpstr>
      <vt:lpstr>Sheath defects</vt:lpstr>
      <vt:lpstr>Location of sheath defect</vt:lpstr>
      <vt:lpstr>Example: On-line partial discharge measurement of heat shrink terminations in medium voltage cable network (1)</vt:lpstr>
      <vt:lpstr>On-line partial discharge measurement of heat shrink terminations in medium voltage cable network (2)</vt:lpstr>
      <vt:lpstr>An example of an improperly assembled termination</vt:lpstr>
      <vt:lpstr>Summary</vt:lpstr>
      <vt:lpstr>Challenges and development needs in quality assurance measurements</vt:lpstr>
      <vt:lpstr>When and what condition measurements should be done to cables and its accessories and by who?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art in commissioning tests</dc:title>
  <dc:creator>Karoliina Peippo</dc:creator>
  <cp:keywords/>
  <cp:lastModifiedBy>bergiuso</cp:lastModifiedBy>
  <cp:revision>166</cp:revision>
  <dcterms:created xsi:type="dcterms:W3CDTF">2010-06-03T08:09:58Z</dcterms:created>
  <dcterms:modified xsi:type="dcterms:W3CDTF">2012-04-13T14:00:32Z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0x010100DC32BBA749573A408F8CFA74ABC0BDF9</vt:lpwstr>
  </property>
  <property fmtid="{D5CDD505-2E9C-101B-9397-08002B2CF9AE}" pid="3" name="Order">
    <vt:r8>124000</vt:r8>
  </property>
</Properties>
</file>