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drawings/drawing1.xml" ContentType="application/vnd.openxmlformats-officedocument.drawingml.chartshapes+xml"/>
  <Override PartName="/ppt/presentation.xml" ContentType="application/vnd.openxmlformats-officedocument.presentationml.presentation.main+xml"/>
  <Override PartName="/ppt/slides/slide2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28.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notesSlides/notesSlide2.xml" ContentType="application/vnd.openxmlformats-officedocument.presentationml.notesSlide+xml"/>
  <Override PartName="/ppt/slideLayouts/slideLayout2.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charts/chart1.xml" ContentType="application/vnd.openxmlformats-officedocument.drawingml.chart+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30"/>
  </p:notesMasterIdLst>
  <p:handoutMasterIdLst>
    <p:handoutMasterId r:id="rId31"/>
  </p:handoutMasterIdLst>
  <p:sldIdLst>
    <p:sldId id="256" r:id="rId2"/>
    <p:sldId id="257" r:id="rId3"/>
    <p:sldId id="259" r:id="rId4"/>
    <p:sldId id="260" r:id="rId5"/>
    <p:sldId id="270" r:id="rId6"/>
    <p:sldId id="261" r:id="rId7"/>
    <p:sldId id="263" r:id="rId8"/>
    <p:sldId id="264" r:id="rId9"/>
    <p:sldId id="265" r:id="rId10"/>
    <p:sldId id="266" r:id="rId11"/>
    <p:sldId id="267" r:id="rId12"/>
    <p:sldId id="268" r:id="rId13"/>
    <p:sldId id="272" r:id="rId14"/>
    <p:sldId id="269" r:id="rId15"/>
    <p:sldId id="271" r:id="rId16"/>
    <p:sldId id="274" r:id="rId17"/>
    <p:sldId id="275" r:id="rId18"/>
    <p:sldId id="273" r:id="rId19"/>
    <p:sldId id="276" r:id="rId20"/>
    <p:sldId id="277" r:id="rId21"/>
    <p:sldId id="278" r:id="rId22"/>
    <p:sldId id="279" r:id="rId23"/>
    <p:sldId id="280" r:id="rId24"/>
    <p:sldId id="281" r:id="rId25"/>
    <p:sldId id="262" r:id="rId26"/>
    <p:sldId id="282" r:id="rId27"/>
    <p:sldId id="283" r:id="rId28"/>
    <p:sldId id="284" r:id="rId2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charset="0"/>
        <a:ea typeface="ＭＳ Ｐゴシック" pitchFamily="34" charset="-128"/>
        <a:cs typeface="+mn-cs"/>
      </a:defRPr>
    </a:lvl5pPr>
    <a:lvl6pPr marL="2286000" algn="l" defTabSz="914400" rtl="0" eaLnBrk="1" latinLnBrk="0" hangingPunct="1">
      <a:defRPr sz="2400" kern="1200">
        <a:solidFill>
          <a:schemeClr val="tx1"/>
        </a:solidFill>
        <a:latin typeface="Times" charset="0"/>
        <a:ea typeface="ＭＳ Ｐゴシック" pitchFamily="34" charset="-128"/>
        <a:cs typeface="+mn-cs"/>
      </a:defRPr>
    </a:lvl6pPr>
    <a:lvl7pPr marL="2743200" algn="l" defTabSz="914400" rtl="0" eaLnBrk="1" latinLnBrk="0" hangingPunct="1">
      <a:defRPr sz="2400" kern="1200">
        <a:solidFill>
          <a:schemeClr val="tx1"/>
        </a:solidFill>
        <a:latin typeface="Times" charset="0"/>
        <a:ea typeface="ＭＳ Ｐゴシック" pitchFamily="34" charset="-128"/>
        <a:cs typeface="+mn-cs"/>
      </a:defRPr>
    </a:lvl7pPr>
    <a:lvl8pPr marL="3200400" algn="l" defTabSz="914400" rtl="0" eaLnBrk="1" latinLnBrk="0" hangingPunct="1">
      <a:defRPr sz="2400" kern="1200">
        <a:solidFill>
          <a:schemeClr val="tx1"/>
        </a:solidFill>
        <a:latin typeface="Times" charset="0"/>
        <a:ea typeface="ＭＳ Ｐゴシック" pitchFamily="34" charset="-128"/>
        <a:cs typeface="+mn-cs"/>
      </a:defRPr>
    </a:lvl8pPr>
    <a:lvl9pPr marL="3657600" algn="l" defTabSz="914400" rtl="0" eaLnBrk="1" latinLnBrk="0" hangingPunct="1">
      <a:defRPr sz="2400" kern="1200">
        <a:solidFill>
          <a:schemeClr val="tx1"/>
        </a:solidFill>
        <a:latin typeface="Times"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7510"/>
    <a:srgbClr val="5656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397" autoAdjust="0"/>
    <p:restoredTop sz="89225" autoAdjust="0"/>
  </p:normalViewPr>
  <p:slideViewPr>
    <p:cSldViewPr>
      <p:cViewPr>
        <p:scale>
          <a:sx n="66" d="100"/>
          <a:sy n="66" d="100"/>
        </p:scale>
        <p:origin x="-1866"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102" d="100"/>
          <a:sy n="102" d="100"/>
        </p:scale>
        <p:origin x="-3558" y="-90"/>
      </p:cViewPr>
      <p:guideLst>
        <p:guide orient="horz" pos="2880"/>
        <p:guide pos="2160"/>
      </p:guideLst>
    </p:cSldViewPr>
  </p:notesViewPr>
  <p:gridSpacing cx="45005" cy="450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38"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intra.tut.fi\home\baumgart\My%20Documents\Dippa\Excel\prices-consupm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v>Actual demand</c:v>
          </c:tx>
          <c:spPr>
            <a:ln cap="rnd">
              <a:solidFill>
                <a:schemeClr val="tx1"/>
              </a:solidFill>
              <a:prstDash val="solid"/>
            </a:ln>
          </c:spPr>
          <c:marker>
            <c:symbol val="none"/>
          </c:marker>
          <c:cat>
            <c:numRef>
              <c:f>Consumption!$A$3:$A$26</c:f>
              <c:numCache>
                <c:formatCode>[$-F400]h:mm:ss\ AM/PM</c:formatCode>
                <c:ptCount val="24"/>
                <c:pt idx="0">
                  <c:v>41354</c:v>
                </c:pt>
                <c:pt idx="1">
                  <c:v>41354.041666666664</c:v>
                </c:pt>
                <c:pt idx="2">
                  <c:v>41354.083333333299</c:v>
                </c:pt>
                <c:pt idx="3">
                  <c:v>41354.125</c:v>
                </c:pt>
                <c:pt idx="4">
                  <c:v>41354.166666666701</c:v>
                </c:pt>
                <c:pt idx="5">
                  <c:v>41354.208333333299</c:v>
                </c:pt>
                <c:pt idx="6">
                  <c:v>41354.25</c:v>
                </c:pt>
                <c:pt idx="7">
                  <c:v>41354.291666666701</c:v>
                </c:pt>
                <c:pt idx="8">
                  <c:v>41354.333333333299</c:v>
                </c:pt>
                <c:pt idx="9">
                  <c:v>41354.375</c:v>
                </c:pt>
                <c:pt idx="10">
                  <c:v>41354.416666666701</c:v>
                </c:pt>
                <c:pt idx="11">
                  <c:v>41354.458333333299</c:v>
                </c:pt>
                <c:pt idx="12">
                  <c:v>41354.5</c:v>
                </c:pt>
                <c:pt idx="13">
                  <c:v>41354.541666666701</c:v>
                </c:pt>
                <c:pt idx="14">
                  <c:v>41354.583333333299</c:v>
                </c:pt>
                <c:pt idx="15">
                  <c:v>41354.625</c:v>
                </c:pt>
                <c:pt idx="16">
                  <c:v>41354.666666666701</c:v>
                </c:pt>
                <c:pt idx="17">
                  <c:v>41354.708333333299</c:v>
                </c:pt>
                <c:pt idx="18">
                  <c:v>41354.75</c:v>
                </c:pt>
                <c:pt idx="19">
                  <c:v>41354.791666666701</c:v>
                </c:pt>
                <c:pt idx="20">
                  <c:v>41354.833333333299</c:v>
                </c:pt>
                <c:pt idx="21">
                  <c:v>41354.875</c:v>
                </c:pt>
                <c:pt idx="22">
                  <c:v>41354.916666666701</c:v>
                </c:pt>
                <c:pt idx="23">
                  <c:v>41354.958333333299</c:v>
                </c:pt>
              </c:numCache>
            </c:numRef>
          </c:cat>
          <c:val>
            <c:numRef>
              <c:f>Consumption!$E$3:$E$26</c:f>
              <c:numCache>
                <c:formatCode>#,##0</c:formatCode>
                <c:ptCount val="24"/>
                <c:pt idx="0">
                  <c:v>10375</c:v>
                </c:pt>
                <c:pt idx="1">
                  <c:v>10228</c:v>
                </c:pt>
                <c:pt idx="2">
                  <c:v>10211</c:v>
                </c:pt>
                <c:pt idx="3">
                  <c:v>10256</c:v>
                </c:pt>
                <c:pt idx="4">
                  <c:v>10860</c:v>
                </c:pt>
                <c:pt idx="5">
                  <c:v>11496</c:v>
                </c:pt>
                <c:pt idx="6">
                  <c:v>11918</c:v>
                </c:pt>
                <c:pt idx="7">
                  <c:v>12006</c:v>
                </c:pt>
                <c:pt idx="8">
                  <c:v>11903</c:v>
                </c:pt>
                <c:pt idx="9">
                  <c:v>11720</c:v>
                </c:pt>
                <c:pt idx="10">
                  <c:v>11512</c:v>
                </c:pt>
                <c:pt idx="11">
                  <c:v>11395</c:v>
                </c:pt>
                <c:pt idx="12">
                  <c:v>11317</c:v>
                </c:pt>
                <c:pt idx="13">
                  <c:v>11204</c:v>
                </c:pt>
                <c:pt idx="14">
                  <c:v>11125</c:v>
                </c:pt>
                <c:pt idx="15">
                  <c:v>11063</c:v>
                </c:pt>
                <c:pt idx="16">
                  <c:v>11082</c:v>
                </c:pt>
                <c:pt idx="17">
                  <c:v>11116</c:v>
                </c:pt>
                <c:pt idx="18">
                  <c:v>11810</c:v>
                </c:pt>
                <c:pt idx="19">
                  <c:v>11902</c:v>
                </c:pt>
                <c:pt idx="20">
                  <c:v>11426</c:v>
                </c:pt>
                <c:pt idx="21">
                  <c:v>11599</c:v>
                </c:pt>
                <c:pt idx="22">
                  <c:v>11368</c:v>
                </c:pt>
                <c:pt idx="23">
                  <c:v>10956</c:v>
                </c:pt>
              </c:numCache>
            </c:numRef>
          </c:val>
          <c:smooth val="1"/>
        </c:ser>
        <c:ser>
          <c:idx val="0"/>
          <c:order val="1"/>
          <c:tx>
            <c:v>DR actions taken</c:v>
          </c:tx>
          <c:spPr>
            <a:ln>
              <a:solidFill>
                <a:srgbClr val="C00000"/>
              </a:solidFill>
              <a:prstDash val="dash"/>
            </a:ln>
          </c:spPr>
          <c:marker>
            <c:symbol val="none"/>
          </c:marker>
          <c:cat>
            <c:numRef>
              <c:f>Consumption!$A$3:$A$26</c:f>
              <c:numCache>
                <c:formatCode>[$-F400]h:mm:ss\ AM/PM</c:formatCode>
                <c:ptCount val="24"/>
                <c:pt idx="0">
                  <c:v>41354</c:v>
                </c:pt>
                <c:pt idx="1">
                  <c:v>41354.041666666664</c:v>
                </c:pt>
                <c:pt idx="2">
                  <c:v>41354.083333333299</c:v>
                </c:pt>
                <c:pt idx="3">
                  <c:v>41354.125</c:v>
                </c:pt>
                <c:pt idx="4">
                  <c:v>41354.166666666701</c:v>
                </c:pt>
                <c:pt idx="5">
                  <c:v>41354.208333333299</c:v>
                </c:pt>
                <c:pt idx="6">
                  <c:v>41354.25</c:v>
                </c:pt>
                <c:pt idx="7">
                  <c:v>41354.291666666701</c:v>
                </c:pt>
                <c:pt idx="8">
                  <c:v>41354.333333333299</c:v>
                </c:pt>
                <c:pt idx="9">
                  <c:v>41354.375</c:v>
                </c:pt>
                <c:pt idx="10">
                  <c:v>41354.416666666701</c:v>
                </c:pt>
                <c:pt idx="11">
                  <c:v>41354.458333333299</c:v>
                </c:pt>
                <c:pt idx="12">
                  <c:v>41354.5</c:v>
                </c:pt>
                <c:pt idx="13">
                  <c:v>41354.541666666701</c:v>
                </c:pt>
                <c:pt idx="14">
                  <c:v>41354.583333333299</c:v>
                </c:pt>
                <c:pt idx="15">
                  <c:v>41354.625</c:v>
                </c:pt>
                <c:pt idx="16">
                  <c:v>41354.666666666701</c:v>
                </c:pt>
                <c:pt idx="17">
                  <c:v>41354.708333333299</c:v>
                </c:pt>
                <c:pt idx="18">
                  <c:v>41354.75</c:v>
                </c:pt>
                <c:pt idx="19">
                  <c:v>41354.791666666701</c:v>
                </c:pt>
                <c:pt idx="20">
                  <c:v>41354.833333333299</c:v>
                </c:pt>
                <c:pt idx="21">
                  <c:v>41354.875</c:v>
                </c:pt>
                <c:pt idx="22">
                  <c:v>41354.916666666701</c:v>
                </c:pt>
                <c:pt idx="23">
                  <c:v>41354.958333333299</c:v>
                </c:pt>
              </c:numCache>
            </c:numRef>
          </c:cat>
          <c:val>
            <c:numRef>
              <c:f>Consumption!$K$3:$K$26</c:f>
              <c:numCache>
                <c:formatCode>#,##0</c:formatCode>
                <c:ptCount val="24"/>
                <c:pt idx="0">
                  <c:v>10400</c:v>
                </c:pt>
                <c:pt idx="1">
                  <c:v>10378</c:v>
                </c:pt>
                <c:pt idx="2">
                  <c:v>10561</c:v>
                </c:pt>
                <c:pt idx="3">
                  <c:v>10877</c:v>
                </c:pt>
                <c:pt idx="4">
                  <c:v>11320</c:v>
                </c:pt>
                <c:pt idx="5">
                  <c:v>11496</c:v>
                </c:pt>
                <c:pt idx="6">
                  <c:v>11468</c:v>
                </c:pt>
                <c:pt idx="7">
                  <c:v>11500</c:v>
                </c:pt>
                <c:pt idx="8">
                  <c:v>11498</c:v>
                </c:pt>
                <c:pt idx="9">
                  <c:v>11490</c:v>
                </c:pt>
                <c:pt idx="10">
                  <c:v>11472</c:v>
                </c:pt>
                <c:pt idx="11">
                  <c:v>11445</c:v>
                </c:pt>
                <c:pt idx="12">
                  <c:v>11417</c:v>
                </c:pt>
                <c:pt idx="13">
                  <c:v>11304</c:v>
                </c:pt>
                <c:pt idx="14">
                  <c:v>11225</c:v>
                </c:pt>
                <c:pt idx="15">
                  <c:v>11213</c:v>
                </c:pt>
                <c:pt idx="16">
                  <c:v>11232</c:v>
                </c:pt>
                <c:pt idx="17">
                  <c:v>11316</c:v>
                </c:pt>
                <c:pt idx="18">
                  <c:v>11495</c:v>
                </c:pt>
                <c:pt idx="19">
                  <c:v>11492</c:v>
                </c:pt>
                <c:pt idx="20">
                  <c:v>11426</c:v>
                </c:pt>
                <c:pt idx="21">
                  <c:v>11499</c:v>
                </c:pt>
                <c:pt idx="22">
                  <c:v>11368</c:v>
                </c:pt>
                <c:pt idx="23">
                  <c:v>10956</c:v>
                </c:pt>
              </c:numCache>
            </c:numRef>
          </c:val>
          <c:smooth val="1"/>
        </c:ser>
        <c:dLbls>
          <c:showLegendKey val="0"/>
          <c:showVal val="0"/>
          <c:showCatName val="0"/>
          <c:showSerName val="0"/>
          <c:showPercent val="0"/>
          <c:showBubbleSize val="0"/>
        </c:dLbls>
        <c:marker val="1"/>
        <c:smooth val="0"/>
        <c:axId val="128641280"/>
        <c:axId val="128643072"/>
      </c:lineChart>
      <c:catAx>
        <c:axId val="128641280"/>
        <c:scaling>
          <c:orientation val="minMax"/>
        </c:scaling>
        <c:delete val="0"/>
        <c:axPos val="b"/>
        <c:numFmt formatCode="[$-409]h:mm\ AM/PM;@" sourceLinked="0"/>
        <c:majorTickMark val="cross"/>
        <c:minorTickMark val="none"/>
        <c:tickLblPos val="none"/>
        <c:spPr>
          <a:ln>
            <a:solidFill>
              <a:schemeClr val="tx1"/>
            </a:solidFill>
            <a:tailEnd type="triangle"/>
          </a:ln>
        </c:spPr>
        <c:txPr>
          <a:bodyPr rot="-2700000"/>
          <a:lstStyle/>
          <a:p>
            <a:pPr>
              <a:defRPr/>
            </a:pPr>
            <a:endParaRPr lang="fi-FI"/>
          </a:p>
        </c:txPr>
        <c:crossAx val="128643072"/>
        <c:crossesAt val="10000"/>
        <c:auto val="1"/>
        <c:lblAlgn val="ctr"/>
        <c:lblOffset val="100"/>
        <c:tickLblSkip val="5"/>
        <c:tickMarkSkip val="4"/>
        <c:noMultiLvlLbl val="0"/>
      </c:catAx>
      <c:valAx>
        <c:axId val="128643072"/>
        <c:scaling>
          <c:orientation val="minMax"/>
          <c:max val="12750"/>
          <c:min val="10000"/>
        </c:scaling>
        <c:delete val="0"/>
        <c:axPos val="l"/>
        <c:majorGridlines>
          <c:spPr>
            <a:ln>
              <a:prstDash val="dash"/>
            </a:ln>
          </c:spPr>
        </c:majorGridlines>
        <c:title>
          <c:tx>
            <c:rich>
              <a:bodyPr rot="-5400000" vert="horz"/>
              <a:lstStyle/>
              <a:p>
                <a:pPr>
                  <a:defRPr b="1"/>
                </a:pPr>
                <a:r>
                  <a:rPr lang="en-US" b="1"/>
                  <a:t>MWh</a:t>
                </a:r>
              </a:p>
            </c:rich>
          </c:tx>
          <c:layout/>
          <c:overlay val="0"/>
        </c:title>
        <c:numFmt formatCode="#,##0" sourceLinked="0"/>
        <c:majorTickMark val="cross"/>
        <c:minorTickMark val="none"/>
        <c:tickLblPos val="none"/>
        <c:spPr>
          <a:ln>
            <a:solidFill>
              <a:schemeClr val="tx1"/>
            </a:solidFill>
            <a:tailEnd type="triangle"/>
          </a:ln>
        </c:spPr>
        <c:crossAx val="128641280"/>
        <c:crossesAt val="1"/>
        <c:crossBetween val="midCat"/>
        <c:majorUnit val="500"/>
        <c:minorUnit val="250"/>
      </c:valAx>
    </c:plotArea>
    <c:legend>
      <c:legendPos val="b"/>
      <c:layout/>
      <c:overlay val="0"/>
    </c:legend>
    <c:plotVisOnly val="1"/>
    <c:dispBlanksAs val="gap"/>
    <c:showDLblsOverMax val="0"/>
  </c:chart>
  <c:spPr>
    <a:noFill/>
    <a:ln>
      <a:noFill/>
    </a:ln>
  </c:spPr>
  <c:txPr>
    <a:bodyPr/>
    <a:lstStyle/>
    <a:p>
      <a:pPr>
        <a:defRPr sz="900" b="0">
          <a:latin typeface="Arial" pitchFamily="34" charset="0"/>
          <a:cs typeface="Arial" pitchFamily="34" charset="0"/>
        </a:defRPr>
      </a:pPr>
      <a:endParaRPr lang="fi-FI"/>
    </a:p>
  </c:txPr>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drawing1.xml><?xml version="1.0" encoding="utf-8"?>
<c:userShapes xmlns:c="http://schemas.openxmlformats.org/drawingml/2006/chart">
  <cdr:relSizeAnchor xmlns:cdr="http://schemas.openxmlformats.org/drawingml/2006/chartDrawing">
    <cdr:from>
      <cdr:x>0.21404</cdr:x>
      <cdr:y>0.71142</cdr:y>
    </cdr:from>
    <cdr:to>
      <cdr:x>0.2589</cdr:x>
      <cdr:y>0.80705</cdr:y>
    </cdr:to>
    <cdr:sp macro="" textlink="">
      <cdr:nvSpPr>
        <cdr:cNvPr id="2" name="Up Arrow 1"/>
        <cdr:cNvSpPr/>
      </cdr:nvSpPr>
      <cdr:spPr>
        <a:xfrm xmlns:a="http://schemas.openxmlformats.org/drawingml/2006/main" rot="20372719">
          <a:off x="1155942" y="1957443"/>
          <a:ext cx="242266" cy="263121"/>
        </a:xfrm>
        <a:prstGeom xmlns:a="http://schemas.openxmlformats.org/drawingml/2006/main" prst="upArrow">
          <a:avLst/>
        </a:prstGeom>
      </cdr:spPr>
      <cdr:style>
        <a:lnRef xmlns:a="http://schemas.openxmlformats.org/drawingml/2006/main" idx="0">
          <a:schemeClr val="accent3"/>
        </a:lnRef>
        <a:fillRef xmlns:a="http://schemas.openxmlformats.org/drawingml/2006/main" idx="3">
          <a:schemeClr val="accent3"/>
        </a:fillRef>
        <a:effectRef xmlns:a="http://schemas.openxmlformats.org/drawingml/2006/main" idx="3">
          <a:schemeClr val="accent3"/>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0.70134</cdr:x>
      <cdr:y>0.51026</cdr:y>
    </cdr:from>
    <cdr:to>
      <cdr:x>0.7462</cdr:x>
      <cdr:y>0.57281</cdr:y>
    </cdr:to>
    <cdr:sp macro="" textlink="">
      <cdr:nvSpPr>
        <cdr:cNvPr id="3" name="Up Arrow 2"/>
        <cdr:cNvSpPr/>
      </cdr:nvSpPr>
      <cdr:spPr>
        <a:xfrm xmlns:a="http://schemas.openxmlformats.org/drawingml/2006/main" rot="20372719">
          <a:off x="3787736" y="1403951"/>
          <a:ext cx="242266" cy="172118"/>
        </a:xfrm>
        <a:prstGeom xmlns:a="http://schemas.openxmlformats.org/drawingml/2006/main" prst="upArrow">
          <a:avLst/>
        </a:prstGeom>
      </cdr:spPr>
      <cdr:style>
        <a:lnRef xmlns:a="http://schemas.openxmlformats.org/drawingml/2006/main" idx="0">
          <a:schemeClr val="accent3"/>
        </a:lnRef>
        <a:fillRef xmlns:a="http://schemas.openxmlformats.org/drawingml/2006/main" idx="3">
          <a:schemeClr val="accent3"/>
        </a:fillRef>
        <a:effectRef xmlns:a="http://schemas.openxmlformats.org/drawingml/2006/main" idx="3">
          <a:schemeClr val="accent3"/>
        </a:effectRef>
        <a:fontRef xmlns:a="http://schemas.openxmlformats.org/drawingml/2006/main" idx="minor">
          <a:schemeClr val="lt1"/>
        </a:fontRef>
      </cdr:style>
    </cdr:sp>
  </cdr:relSizeAnchor>
  <cdr:relSizeAnchor xmlns:cdr="http://schemas.openxmlformats.org/drawingml/2006/chartDrawing">
    <cdr:from>
      <cdr:x>0.79504</cdr:x>
      <cdr:y>0.27525</cdr:y>
    </cdr:from>
    <cdr:to>
      <cdr:x>0.8399</cdr:x>
      <cdr:y>0.39614</cdr:y>
    </cdr:to>
    <cdr:sp macro="" textlink="">
      <cdr:nvSpPr>
        <cdr:cNvPr id="4" name="Up Arrow 3"/>
        <cdr:cNvSpPr/>
      </cdr:nvSpPr>
      <cdr:spPr>
        <a:xfrm xmlns:a="http://schemas.openxmlformats.org/drawingml/2006/main" rot="10800000">
          <a:off x="4293756" y="757343"/>
          <a:ext cx="242266" cy="332621"/>
        </a:xfrm>
        <a:prstGeom xmlns:a="http://schemas.openxmlformats.org/drawingml/2006/main" prst="upArrow">
          <a:avLst/>
        </a:prstGeom>
      </cdr:spPr>
      <cdr:style>
        <a:lnRef xmlns:a="http://schemas.openxmlformats.org/drawingml/2006/main" idx="0">
          <a:schemeClr val="accent3"/>
        </a:lnRef>
        <a:fillRef xmlns:a="http://schemas.openxmlformats.org/drawingml/2006/main" idx="3">
          <a:schemeClr val="accent3"/>
        </a:fillRef>
        <a:effectRef xmlns:a="http://schemas.openxmlformats.org/drawingml/2006/main" idx="3">
          <a:schemeClr val="accent3"/>
        </a:effectRef>
        <a:fontRef xmlns:a="http://schemas.openxmlformats.org/drawingml/2006/main" idx="minor">
          <a:schemeClr val="lt1"/>
        </a:fontRef>
      </cdr:style>
    </cdr:sp>
  </cdr:relSizeAnchor>
  <cdr:relSizeAnchor xmlns:cdr="http://schemas.openxmlformats.org/drawingml/2006/chartDrawing">
    <cdr:from>
      <cdr:x>0.37072</cdr:x>
      <cdr:y>0.25072</cdr:y>
    </cdr:from>
    <cdr:to>
      <cdr:x>0.41558</cdr:x>
      <cdr:y>0.38197</cdr:y>
    </cdr:to>
    <cdr:sp macro="" textlink="">
      <cdr:nvSpPr>
        <cdr:cNvPr id="5" name="Up Arrow 4"/>
        <cdr:cNvSpPr/>
      </cdr:nvSpPr>
      <cdr:spPr>
        <a:xfrm xmlns:a="http://schemas.openxmlformats.org/drawingml/2006/main" rot="9900000">
          <a:off x="2002149" y="689836"/>
          <a:ext cx="242266" cy="361125"/>
        </a:xfrm>
        <a:prstGeom xmlns:a="http://schemas.openxmlformats.org/drawingml/2006/main" prst="upArrow">
          <a:avLst/>
        </a:prstGeom>
      </cdr:spPr>
      <cdr:style>
        <a:lnRef xmlns:a="http://schemas.openxmlformats.org/drawingml/2006/main" idx="0">
          <a:schemeClr val="accent3"/>
        </a:lnRef>
        <a:fillRef xmlns:a="http://schemas.openxmlformats.org/drawingml/2006/main" idx="3">
          <a:schemeClr val="accent3"/>
        </a:fillRef>
        <a:effectRef xmlns:a="http://schemas.openxmlformats.org/drawingml/2006/main" idx="3">
          <a:schemeClr val="accent3"/>
        </a:effectRef>
        <a:fontRef xmlns:a="http://schemas.openxmlformats.org/drawingml/2006/main" idx="minor">
          <a:schemeClr val="lt1"/>
        </a:fontRef>
      </cdr:style>
    </cdr:sp>
  </cdr:relSizeAnchor>
  <cdr:relSizeAnchor xmlns:cdr="http://schemas.openxmlformats.org/drawingml/2006/chartDrawing">
    <cdr:from>
      <cdr:x>0.89242</cdr:x>
      <cdr:y>0.8493</cdr:y>
    </cdr:from>
    <cdr:to>
      <cdr:x>1</cdr:x>
      <cdr:y>0.93007</cdr:y>
    </cdr:to>
    <cdr:sp macro="" textlink="">
      <cdr:nvSpPr>
        <cdr:cNvPr id="6" name="Text Box 5"/>
        <cdr:cNvSpPr txBox="1"/>
      </cdr:nvSpPr>
      <cdr:spPr>
        <a:xfrm xmlns:a="http://schemas.openxmlformats.org/drawingml/2006/main">
          <a:off x="4822825" y="2336800"/>
          <a:ext cx="581025" cy="2222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en-US" sz="900" b="1">
              <a:latin typeface="Arial" pitchFamily="34" charset="0"/>
              <a:cs typeface="Arial" pitchFamily="34" charset="0"/>
            </a:rPr>
            <a:t>Time</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Analysis of key actors and their roles in demand response</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7CCA706-262A-451C-942D-BD75EE6C3882}" type="datetimeFigureOut">
              <a:rPr lang="en-US" smtClean="0"/>
              <a:t>2/7/2014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Conclusions from Master's thesis</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21DF66A-0BB9-4ACD-A22C-67A5B461E148}" type="slidenum">
              <a:rPr lang="en-US" smtClean="0"/>
              <a:t>‹#›</a:t>
            </a:fld>
            <a:endParaRPr lang="en-US"/>
          </a:p>
        </p:txBody>
      </p:sp>
    </p:spTree>
    <p:extLst>
      <p:ext uri="{BB962C8B-B14F-4D97-AF65-F5344CB8AC3E}">
        <p14:creationId xmlns:p14="http://schemas.microsoft.com/office/powerpoint/2010/main" val="250664608"/>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ＭＳ Ｐゴシック" pitchFamily="-32" charset="-128"/>
                <a:cs typeface="ＭＳ Ｐゴシック" pitchFamily="-32" charset="-128"/>
              </a:defRPr>
            </a:lvl1pPr>
          </a:lstStyle>
          <a:p>
            <a:pPr>
              <a:defRPr/>
            </a:pPr>
            <a:r>
              <a:rPr lang="en-US" smtClean="0"/>
              <a:t>Analysis of key actors and their roles in demand response</a:t>
            </a:r>
            <a:endParaRPr lang="fi-FI"/>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FD1A924A-9607-4F3D-B726-0E9BA778E0C5}" type="datetime1">
              <a:rPr lang="fi-FI"/>
              <a:pPr/>
              <a:t>7.2.2014</a:t>
            </a:fld>
            <a:endParaRPr lang="fi-FI"/>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i-FI"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i-FI" noProof="0" smtClean="0"/>
              <a:t>Click to edit Master text styles</a:t>
            </a:r>
          </a:p>
          <a:p>
            <a:pPr lvl="1"/>
            <a:r>
              <a:rPr lang="fi-FI" noProof="0" smtClean="0"/>
              <a:t>Second level</a:t>
            </a:r>
          </a:p>
          <a:p>
            <a:pPr lvl="2"/>
            <a:r>
              <a:rPr lang="fi-FI" noProof="0" smtClean="0"/>
              <a:t>Third level</a:t>
            </a:r>
          </a:p>
          <a:p>
            <a:pPr lvl="3"/>
            <a:r>
              <a:rPr lang="fi-FI" noProof="0" smtClean="0"/>
              <a:t>Fourth level</a:t>
            </a:r>
          </a:p>
          <a:p>
            <a:pPr lvl="4"/>
            <a:r>
              <a:rPr lang="fi-FI"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ＭＳ Ｐゴシック" pitchFamily="-32" charset="-128"/>
                <a:cs typeface="ＭＳ Ｐゴシック" pitchFamily="-32" charset="-128"/>
              </a:defRPr>
            </a:lvl1pPr>
          </a:lstStyle>
          <a:p>
            <a:pPr>
              <a:defRPr/>
            </a:pPr>
            <a:r>
              <a:rPr lang="en-US" smtClean="0"/>
              <a:t>Conclusions from Master's thesis</a:t>
            </a:r>
            <a:endParaRPr lang="fi-FI"/>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491ED30-9224-4DD5-ACB2-5E2B989FC8BC}" type="slidenum">
              <a:rPr lang="fi-FI"/>
              <a:pPr/>
              <a:t>‹#›</a:t>
            </a:fld>
            <a:endParaRPr lang="fi-FI"/>
          </a:p>
        </p:txBody>
      </p:sp>
    </p:spTree>
    <p:extLst>
      <p:ext uri="{BB962C8B-B14F-4D97-AF65-F5344CB8AC3E}">
        <p14:creationId xmlns:p14="http://schemas.microsoft.com/office/powerpoint/2010/main" val="790276282"/>
      </p:ext>
    </p:extLst>
  </p:cSld>
  <p:clrMap bg1="lt1" tx1="dk1" bg2="lt2" tx2="dk2" accent1="accent1" accent2="accent2" accent3="accent3" accent4="accent4" accent5="accent5" accent6="accent6" hlink="hlink" folHlink="folHlink"/>
  <p:hf/>
  <p:notesStyle>
    <a:lvl1pPr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128"/>
      </a:defRPr>
    </a:lvl1pPr>
    <a:lvl2pPr marL="457200" algn="l" defTabSz="457200" rtl="0" eaLnBrk="0" fontAlgn="base" hangingPunct="0">
      <a:spcBef>
        <a:spcPct val="30000"/>
      </a:spcBef>
      <a:spcAft>
        <a:spcPct val="0"/>
      </a:spcAft>
      <a:defRPr sz="1200" kern="1200">
        <a:solidFill>
          <a:schemeClr val="tx1"/>
        </a:solidFill>
        <a:latin typeface="+mn-lt"/>
        <a:ea typeface="ヒラギノ角ゴ Pro W3"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ヒラギノ角ゴ Pro W3"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ヒラギノ角ゴ Pro W3"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ヒラギノ角ゴ Pro W3"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urn.fi/URN:NBN:fi:tty-201401281062"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This </a:t>
            </a:r>
            <a:r>
              <a:rPr lang="en-US" dirty="0" err="1" smtClean="0"/>
              <a:t>slideset</a:t>
            </a:r>
            <a:r>
              <a:rPr lang="en-US" dirty="0" smtClean="0"/>
              <a:t> is compiled</a:t>
            </a:r>
            <a:r>
              <a:rPr lang="en-US" baseline="0" dirty="0" smtClean="0"/>
              <a:t> from the </a:t>
            </a:r>
            <a:r>
              <a:rPr lang="en-US" baseline="0" dirty="0" err="1" smtClean="0"/>
              <a:t>Petteri</a:t>
            </a:r>
            <a:r>
              <a:rPr lang="en-US" baseline="0" dirty="0" smtClean="0"/>
              <a:t> Baumgartner’s MSc thesis that can be found from: </a:t>
            </a:r>
            <a:r>
              <a:rPr lang="en-US" sz="1200" dirty="0" smtClean="0">
                <a:ea typeface="ＭＳ Ｐゴシック" pitchFamily="34" charset="-128"/>
                <a:hlinkClick r:id="rId3"/>
              </a:rPr>
              <a:t>http://urn.fi/URN:NBN:fi:tty-201401281062</a:t>
            </a:r>
            <a:endParaRPr lang="en-US" dirty="0"/>
          </a:p>
        </p:txBody>
      </p:sp>
      <p:sp>
        <p:nvSpPr>
          <p:cNvPr id="4" name="Slide Number Placeholder 3"/>
          <p:cNvSpPr>
            <a:spLocks noGrp="1"/>
          </p:cNvSpPr>
          <p:nvPr>
            <p:ph type="sldNum" sz="quarter" idx="10"/>
          </p:nvPr>
        </p:nvSpPr>
        <p:spPr/>
        <p:txBody>
          <a:bodyPr/>
          <a:lstStyle/>
          <a:p>
            <a:fld id="{4491ED30-9224-4DD5-ACB2-5E2B989FC8BC}" type="slidenum">
              <a:rPr lang="fi-FI" smtClean="0"/>
              <a:pPr/>
              <a:t>2</a:t>
            </a:fld>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Conclusions from Master's thesis</a:t>
            </a:r>
            <a:endParaRPr lang="fi-FI"/>
          </a:p>
        </p:txBody>
      </p:sp>
      <p:sp>
        <p:nvSpPr>
          <p:cNvPr id="7" name="Header Placeholder 6"/>
          <p:cNvSpPr>
            <a:spLocks noGrp="1"/>
          </p:cNvSpPr>
          <p:nvPr>
            <p:ph type="hdr" sz="quarter" idx="13"/>
          </p:nvPr>
        </p:nvSpPr>
        <p:spPr/>
        <p:txBody>
          <a:bodyPr/>
          <a:lstStyle/>
          <a:p>
            <a:pPr>
              <a:defRPr/>
            </a:pPr>
            <a:r>
              <a:rPr lang="en-US" smtClean="0"/>
              <a:t>Analysis of key actors and their roles in demand response</a:t>
            </a:r>
            <a:endParaRPr lang="fi-FI"/>
          </a:p>
        </p:txBody>
      </p:sp>
    </p:spTree>
    <p:extLst>
      <p:ext uri="{BB962C8B-B14F-4D97-AF65-F5344CB8AC3E}">
        <p14:creationId xmlns:p14="http://schemas.microsoft.com/office/powerpoint/2010/main" val="29018214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EMV. (2013).</a:t>
            </a:r>
            <a:r>
              <a:rPr lang="en-US" baseline="0" dirty="0" smtClean="0"/>
              <a:t> </a:t>
            </a:r>
            <a:r>
              <a:rPr lang="en-US" sz="1200" b="0" i="0" u="none" strike="noStrike" kern="1200" baseline="0" dirty="0" err="1" smtClean="0">
                <a:solidFill>
                  <a:schemeClr val="tx1"/>
                </a:solidFill>
                <a:latin typeface="+mn-lt"/>
                <a:ea typeface="ヒラギノ角ゴ Pro W3" charset="-128"/>
              </a:rPr>
              <a:t>U</a:t>
            </a:r>
            <a:r>
              <a:rPr lang="en-US" sz="1200" b="0" i="0" u="none" strike="noStrike" kern="1200" baseline="0" dirty="0" err="1" smtClean="0">
                <a:solidFill>
                  <a:schemeClr val="tx1"/>
                </a:solidFill>
                <a:latin typeface="+mn-lt"/>
                <a:ea typeface="ヒラギノ角ゴ Pro W3" charset="-128"/>
                <a:cs typeface="ヒラギノ角ゴ Pro W3" charset="-128"/>
              </a:rPr>
              <a:t>udet</a:t>
            </a:r>
            <a:r>
              <a:rPr lang="en-US" sz="1200" b="0" i="0" u="none" strike="noStrike" kern="1200" baseline="0" dirty="0" smtClean="0">
                <a:solidFill>
                  <a:schemeClr val="tx1"/>
                </a:solidFill>
                <a:latin typeface="+mn-lt"/>
                <a:ea typeface="ヒラギノ角ゴ Pro W3" charset="-128"/>
                <a:cs typeface="ヒラギノ角ゴ Pro W3" charset="-128"/>
              </a:rPr>
              <a:t> </a:t>
            </a:r>
            <a:r>
              <a:rPr lang="en-US" sz="1200" b="0" i="0" u="none" strike="noStrike" kern="1200" baseline="0" dirty="0" err="1" smtClean="0">
                <a:solidFill>
                  <a:schemeClr val="tx1"/>
                </a:solidFill>
                <a:latin typeface="+mn-lt"/>
                <a:ea typeface="ヒラギノ角ゴ Pro W3" charset="-128"/>
                <a:cs typeface="ヒラギノ角ゴ Pro W3" charset="-128"/>
              </a:rPr>
              <a:t>palvelukonseptit</a:t>
            </a:r>
            <a:r>
              <a:rPr lang="en-US" sz="1200" b="0" i="0" u="none" strike="noStrike" kern="1200" baseline="0" dirty="0" smtClean="0">
                <a:solidFill>
                  <a:schemeClr val="tx1"/>
                </a:solidFill>
                <a:latin typeface="+mn-lt"/>
                <a:ea typeface="ヒラギノ角ゴ Pro W3" charset="-128"/>
                <a:cs typeface="ヒラギノ角ゴ Pro W3" charset="-128"/>
              </a:rPr>
              <a:t> </a:t>
            </a:r>
            <a:r>
              <a:rPr lang="en-US" sz="1200" b="0" i="0" u="none" strike="noStrike" kern="1200" baseline="0" dirty="0" err="1" smtClean="0">
                <a:solidFill>
                  <a:schemeClr val="tx1"/>
                </a:solidFill>
                <a:latin typeface="+mn-lt"/>
                <a:ea typeface="ヒラギノ角ゴ Pro W3" charset="-128"/>
                <a:cs typeface="ヒラギノ角ゴ Pro W3" charset="-128"/>
              </a:rPr>
              <a:t>ja</a:t>
            </a:r>
            <a:r>
              <a:rPr lang="en-US" sz="1200" b="0" i="0" u="none" strike="noStrike" kern="1200" baseline="0" dirty="0" smtClean="0">
                <a:solidFill>
                  <a:schemeClr val="tx1"/>
                </a:solidFill>
                <a:latin typeface="+mn-lt"/>
                <a:ea typeface="ヒラギノ角ゴ Pro W3" charset="-128"/>
                <a:cs typeface="ヒラギノ角ゴ Pro W3" charset="-128"/>
              </a:rPr>
              <a:t> </a:t>
            </a:r>
            <a:r>
              <a:rPr lang="en-US" sz="1200" b="0" i="0" u="none" strike="noStrike" kern="1200" baseline="0" dirty="0" err="1" smtClean="0">
                <a:solidFill>
                  <a:schemeClr val="tx1"/>
                </a:solidFill>
                <a:latin typeface="+mn-lt"/>
                <a:ea typeface="ヒラギノ角ゴ Pro W3" charset="-128"/>
                <a:cs typeface="ヒラギノ角ゴ Pro W3" charset="-128"/>
              </a:rPr>
              <a:t>regulaation</a:t>
            </a:r>
            <a:r>
              <a:rPr lang="en-US" sz="1200" b="0" i="0" u="none" strike="noStrike" kern="1200" baseline="0" dirty="0" smtClean="0">
                <a:solidFill>
                  <a:schemeClr val="tx1"/>
                </a:solidFill>
                <a:latin typeface="+mn-lt"/>
                <a:ea typeface="ヒラギノ角ゴ Pro W3" charset="-128"/>
                <a:cs typeface="ヒラギノ角ゴ Pro W3" charset="-128"/>
              </a:rPr>
              <a:t> </a:t>
            </a:r>
            <a:r>
              <a:rPr lang="en-US" sz="1200" b="0" i="0" u="none" strike="noStrike" kern="1200" baseline="0" dirty="0" err="1" smtClean="0">
                <a:solidFill>
                  <a:schemeClr val="tx1"/>
                </a:solidFill>
                <a:latin typeface="+mn-lt"/>
                <a:ea typeface="ヒラギノ角ゴ Pro W3" charset="-128"/>
                <a:cs typeface="ヒラギノ角ゴ Pro W3" charset="-128"/>
              </a:rPr>
              <a:t>rajapinnat</a:t>
            </a:r>
            <a:r>
              <a:rPr lang="en-US" sz="1200" b="0" i="0" u="none" strike="noStrike" kern="1200" baseline="0" dirty="0" smtClean="0">
                <a:solidFill>
                  <a:schemeClr val="tx1"/>
                </a:solidFill>
                <a:latin typeface="+mn-lt"/>
                <a:ea typeface="ヒラギノ角ゴ Pro W3" charset="-128"/>
                <a:cs typeface="ヒラギノ角ゴ Pro W3" charset="-128"/>
              </a:rPr>
              <a:t> (New service concepts and interfaces of the regulation). </a:t>
            </a:r>
            <a:r>
              <a:rPr lang="en-US" dirty="0" err="1" smtClean="0"/>
              <a:t>Dnro</a:t>
            </a:r>
            <a:r>
              <a:rPr lang="en-US" dirty="0" smtClean="0"/>
              <a:t> 592/421/2013. </a:t>
            </a:r>
            <a:r>
              <a:rPr lang="en-US" i="1" dirty="0" err="1" smtClean="0"/>
              <a:t>Energiamarkkinavirasto</a:t>
            </a:r>
            <a:r>
              <a:rPr lang="en-US" dirty="0" smtClean="0"/>
              <a:t>.</a:t>
            </a:r>
          </a:p>
          <a:p>
            <a:endParaRPr lang="en-US" dirty="0"/>
          </a:p>
        </p:txBody>
      </p:sp>
      <p:sp>
        <p:nvSpPr>
          <p:cNvPr id="4" name="Header Placeholder 3"/>
          <p:cNvSpPr>
            <a:spLocks noGrp="1"/>
          </p:cNvSpPr>
          <p:nvPr>
            <p:ph type="hdr" sz="quarter" idx="10"/>
          </p:nvPr>
        </p:nvSpPr>
        <p:spPr/>
        <p:txBody>
          <a:bodyPr/>
          <a:lstStyle/>
          <a:p>
            <a:pPr>
              <a:defRPr/>
            </a:pPr>
            <a:r>
              <a:rPr lang="en-US" smtClean="0"/>
              <a:t>Analysis of key actors and their roles in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Conclusions from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15</a:t>
            </a:fld>
            <a:endParaRPr lang="fi-FI"/>
          </a:p>
        </p:txBody>
      </p:sp>
    </p:spTree>
    <p:extLst>
      <p:ext uri="{BB962C8B-B14F-4D97-AF65-F5344CB8AC3E}">
        <p14:creationId xmlns:p14="http://schemas.microsoft.com/office/powerpoint/2010/main" val="2648378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Chapter 1 in the thesis.</a:t>
            </a:r>
            <a:endParaRPr lang="en-US" dirty="0"/>
          </a:p>
        </p:txBody>
      </p:sp>
      <p:sp>
        <p:nvSpPr>
          <p:cNvPr id="4" name="Header Placeholder 3"/>
          <p:cNvSpPr>
            <a:spLocks noGrp="1"/>
          </p:cNvSpPr>
          <p:nvPr>
            <p:ph type="hdr" sz="quarter" idx="10"/>
          </p:nvPr>
        </p:nvSpPr>
        <p:spPr/>
        <p:txBody>
          <a:bodyPr/>
          <a:lstStyle/>
          <a:p>
            <a:pPr>
              <a:defRPr/>
            </a:pPr>
            <a:r>
              <a:rPr lang="en-US" smtClean="0"/>
              <a:t>Analysis of key actors and their roles in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Conclusions from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3</a:t>
            </a:fld>
            <a:endParaRPr lang="fi-FI"/>
          </a:p>
        </p:txBody>
      </p:sp>
    </p:spTree>
    <p:extLst>
      <p:ext uri="{BB962C8B-B14F-4D97-AF65-F5344CB8AC3E}">
        <p14:creationId xmlns:p14="http://schemas.microsoft.com/office/powerpoint/2010/main" val="2438154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U.S. Department of Energy. (2006). </a:t>
            </a:r>
            <a:r>
              <a:rPr lang="en-US" sz="1200" i="1" dirty="0" smtClean="0"/>
              <a:t>Benefits of Demand Response in Electricity Markets and Recommendations for Achieving Them. A Report to the United States Congress Pursuant to Section 1252 of the Energy Policy Act of 2005 </a:t>
            </a:r>
            <a:r>
              <a:rPr lang="en-US" sz="1200" dirty="0" smtClean="0"/>
              <a:t>. Washington, DC</a:t>
            </a:r>
            <a:endParaRPr lang="en-US" dirty="0"/>
          </a:p>
        </p:txBody>
      </p:sp>
      <p:sp>
        <p:nvSpPr>
          <p:cNvPr id="4" name="Header Placeholder 3"/>
          <p:cNvSpPr>
            <a:spLocks noGrp="1"/>
          </p:cNvSpPr>
          <p:nvPr>
            <p:ph type="hdr" sz="quarter" idx="10"/>
          </p:nvPr>
        </p:nvSpPr>
        <p:spPr/>
        <p:txBody>
          <a:bodyPr/>
          <a:lstStyle/>
          <a:p>
            <a:pPr>
              <a:defRPr/>
            </a:pPr>
            <a:r>
              <a:rPr lang="en-US" smtClean="0"/>
              <a:t>Analysis of key actors and their roles in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Conclusions from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4</a:t>
            </a:fld>
            <a:endParaRPr lang="fi-FI"/>
          </a:p>
        </p:txBody>
      </p:sp>
    </p:spTree>
    <p:extLst>
      <p:ext uri="{BB962C8B-B14F-4D97-AF65-F5344CB8AC3E}">
        <p14:creationId xmlns:p14="http://schemas.microsoft.com/office/powerpoint/2010/main" val="11447477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dirty="0" smtClean="0"/>
              <a:t>Moore, J. F. (1993). Predators and prey: a new ecology of competition. </a:t>
            </a:r>
            <a:r>
              <a:rPr lang="en-US" sz="1200" i="1" dirty="0" smtClean="0"/>
              <a:t>Harvard Business Review</a:t>
            </a:r>
            <a:r>
              <a:rPr lang="en-US" sz="1200" dirty="0" smtClean="0"/>
              <a:t>, (May-June), 75–86. </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sz="1200"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en-US" sz="1200" dirty="0" smtClean="0"/>
              <a:t>Rothschild, M. L. (1990). </a:t>
            </a:r>
            <a:r>
              <a:rPr lang="en-US" sz="1200" i="1" dirty="0" smtClean="0"/>
              <a:t>Bionomics: Economy as Ecosystem</a:t>
            </a:r>
            <a:r>
              <a:rPr lang="en-US" sz="1200" dirty="0" smtClean="0"/>
              <a:t>. New York, NY: Henry Holt and Company. </a:t>
            </a:r>
          </a:p>
          <a:p>
            <a:endParaRPr lang="en-US" dirty="0"/>
          </a:p>
        </p:txBody>
      </p:sp>
      <p:sp>
        <p:nvSpPr>
          <p:cNvPr id="4" name="Header Placeholder 3"/>
          <p:cNvSpPr>
            <a:spLocks noGrp="1"/>
          </p:cNvSpPr>
          <p:nvPr>
            <p:ph type="hdr" sz="quarter" idx="10"/>
          </p:nvPr>
        </p:nvSpPr>
        <p:spPr/>
        <p:txBody>
          <a:bodyPr/>
          <a:lstStyle/>
          <a:p>
            <a:pPr>
              <a:defRPr/>
            </a:pPr>
            <a:r>
              <a:rPr lang="en-US" smtClean="0"/>
              <a:t>Analysis of key actors and their roles in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Conclusions from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7</a:t>
            </a:fld>
            <a:endParaRPr lang="fi-FI"/>
          </a:p>
        </p:txBody>
      </p:sp>
    </p:spTree>
    <p:extLst>
      <p:ext uri="{BB962C8B-B14F-4D97-AF65-F5344CB8AC3E}">
        <p14:creationId xmlns:p14="http://schemas.microsoft.com/office/powerpoint/2010/main" val="197777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dirty="0" smtClean="0"/>
              <a:t>Adner, R. (2006). Match your innovation strategy to your innovation ecosystem. </a:t>
            </a:r>
            <a:r>
              <a:rPr lang="en-US" sz="1200" i="1" dirty="0" smtClean="0"/>
              <a:t>Harvard Business Review</a:t>
            </a:r>
            <a:r>
              <a:rPr lang="en-US" sz="1200" dirty="0" smtClean="0"/>
              <a:t>, </a:t>
            </a:r>
            <a:r>
              <a:rPr lang="en-US" sz="1200" i="1" dirty="0" smtClean="0"/>
              <a:t>84</a:t>
            </a:r>
            <a:r>
              <a:rPr lang="en-US" sz="1200" dirty="0" smtClean="0"/>
              <a:t>(4), 98–107. Harvard Business School Publication Corp.</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sz="1200"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en-US" sz="1200" dirty="0" smtClean="0"/>
              <a:t>Adner,</a:t>
            </a:r>
            <a:r>
              <a:rPr lang="en-US" sz="1200" baseline="0" dirty="0" smtClean="0"/>
              <a:t> R. (2012). </a:t>
            </a:r>
            <a:r>
              <a:rPr lang="en-US" sz="1200" i="1" baseline="0" dirty="0" smtClean="0"/>
              <a:t>The Wide Lens: A New Strategy for Innovation</a:t>
            </a:r>
            <a:r>
              <a:rPr lang="en-US" sz="1200" baseline="0" dirty="0" smtClean="0"/>
              <a:t>. New York, NY: Portfolio/Penguin.</a:t>
            </a:r>
            <a:endParaRPr lang="en-US" sz="1200" dirty="0" smtClean="0"/>
          </a:p>
          <a:p>
            <a:pPr marL="0" marR="0" indent="0" algn="l" defTabSz="457200" rtl="0" eaLnBrk="0" fontAlgn="base" latinLnBrk="0" hangingPunct="0">
              <a:lnSpc>
                <a:spcPct val="100000"/>
              </a:lnSpc>
              <a:spcBef>
                <a:spcPct val="30000"/>
              </a:spcBef>
              <a:spcAft>
                <a:spcPct val="0"/>
              </a:spcAft>
              <a:buClrTx/>
              <a:buSzTx/>
              <a:buFontTx/>
              <a:buNone/>
              <a:tabLst/>
              <a:defRPr/>
            </a:pPr>
            <a:endParaRPr lang="en-US" sz="1200"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en-US" sz="1200" dirty="0" smtClean="0"/>
              <a:t>Bahrami, H., &amp; Evans, S. (1995). Flexible re-cycling and high-technology entrepreneurship. </a:t>
            </a:r>
            <a:r>
              <a:rPr lang="en-US" sz="1200" i="1" dirty="0" smtClean="0"/>
              <a:t>California Management Review</a:t>
            </a:r>
            <a:r>
              <a:rPr lang="en-US" sz="1200" dirty="0" smtClean="0"/>
              <a:t>, </a:t>
            </a:r>
            <a:r>
              <a:rPr lang="en-US" sz="1200" i="1" dirty="0" smtClean="0"/>
              <a:t>37</a:t>
            </a:r>
            <a:r>
              <a:rPr lang="en-US" sz="1200" dirty="0" smtClean="0"/>
              <a:t>(3), 62–89. </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sz="1200"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en-US" sz="1200" dirty="0" smtClean="0"/>
              <a:t>Ginsberg, A., </a:t>
            </a:r>
            <a:r>
              <a:rPr lang="en-US" sz="1200" dirty="0" err="1" smtClean="0"/>
              <a:t>Horwitch</a:t>
            </a:r>
            <a:r>
              <a:rPr lang="en-US" sz="1200" dirty="0" smtClean="0"/>
              <a:t>, M., </a:t>
            </a:r>
            <a:r>
              <a:rPr lang="en-US" sz="1200" dirty="0" err="1" smtClean="0"/>
              <a:t>Mahapatra</a:t>
            </a:r>
            <a:r>
              <a:rPr lang="en-US" sz="1200" dirty="0" smtClean="0"/>
              <a:t>, S., &amp; Singh, C. (2010). Ecosystem strategies for complex technological innovation: the case of smart grid development. In D. F. </a:t>
            </a:r>
            <a:r>
              <a:rPr lang="en-US" sz="1200" dirty="0" err="1" smtClean="0"/>
              <a:t>Kocaoglu</a:t>
            </a:r>
            <a:r>
              <a:rPr lang="en-US" sz="1200" dirty="0" smtClean="0"/>
              <a:t>, T. R. Anderson, T. U. </a:t>
            </a:r>
            <a:r>
              <a:rPr lang="en-US" sz="1200" dirty="0" err="1" smtClean="0"/>
              <a:t>Daim</a:t>
            </a:r>
            <a:r>
              <a:rPr lang="en-US" sz="1200" dirty="0" smtClean="0"/>
              <a:t>, A. </a:t>
            </a:r>
            <a:r>
              <a:rPr lang="en-US" sz="1200" dirty="0" err="1" smtClean="0"/>
              <a:t>Jetter</a:t>
            </a:r>
            <a:r>
              <a:rPr lang="en-US" sz="1200" dirty="0" smtClean="0"/>
              <a:t>, &amp; C. M. Weber (Eds.), </a:t>
            </a:r>
            <a:r>
              <a:rPr lang="en-US" sz="1200" i="1" dirty="0" smtClean="0"/>
              <a:t>Technology Management for Global Economic Growth, Proceedings of PICMET ’10 </a:t>
            </a:r>
            <a:r>
              <a:rPr lang="en-US" sz="1200" dirty="0" smtClean="0"/>
              <a:t>(pp. 2787–2794). Phuket, Thailand: IEEE. </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sz="1200"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en-US" sz="1200" dirty="0" smtClean="0"/>
              <a:t>Iansiti, M., &amp; Levien, R. (2004a). Strategy as ecology. </a:t>
            </a:r>
            <a:r>
              <a:rPr lang="en-US" sz="1200" i="1" dirty="0" smtClean="0"/>
              <a:t>Harvard Business Review</a:t>
            </a:r>
            <a:r>
              <a:rPr lang="en-US" sz="1200" dirty="0" smtClean="0"/>
              <a:t>, </a:t>
            </a:r>
            <a:r>
              <a:rPr lang="en-US" sz="1200" i="1" dirty="0" smtClean="0"/>
              <a:t>82</a:t>
            </a:r>
            <a:r>
              <a:rPr lang="en-US" sz="1200" dirty="0" smtClean="0"/>
              <a:t>(3), 68–78. </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sz="1200"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en-US" sz="1200" dirty="0" err="1" smtClean="0"/>
              <a:t>Lusch</a:t>
            </a:r>
            <a:r>
              <a:rPr lang="en-US" sz="1200" dirty="0" smtClean="0"/>
              <a:t>, R. F. (2011). Reframing supply chain management: a service-dominant logic perspective. </a:t>
            </a:r>
            <a:r>
              <a:rPr lang="en-US" sz="1200" i="1" dirty="0" smtClean="0"/>
              <a:t>Journal of Supply Chain Management</a:t>
            </a:r>
            <a:r>
              <a:rPr lang="en-US" sz="1200" dirty="0" smtClean="0"/>
              <a:t>, </a:t>
            </a:r>
            <a:r>
              <a:rPr lang="en-US" sz="1200" i="1" dirty="0" smtClean="0"/>
              <a:t>47</a:t>
            </a:r>
            <a:r>
              <a:rPr lang="en-US" sz="1200" dirty="0" smtClean="0"/>
              <a:t>(1), 14–18.</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sz="1200"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en-US" sz="1200" dirty="0" smtClean="0"/>
              <a:t>Moore, J. F. (1993). Predators and prey: a new ecology of competition. </a:t>
            </a:r>
            <a:r>
              <a:rPr lang="en-US" sz="1200" i="1" dirty="0" smtClean="0"/>
              <a:t>Harvard Business Review</a:t>
            </a:r>
            <a:r>
              <a:rPr lang="en-US" sz="1200" dirty="0" smtClean="0"/>
              <a:t>, (May-June), 75–86. </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sz="1200"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en-US" sz="1200" dirty="0" err="1" smtClean="0"/>
              <a:t>Teece</a:t>
            </a:r>
            <a:r>
              <a:rPr lang="en-US" sz="1200" dirty="0" smtClean="0"/>
              <a:t>, D. J. (2007). Explicating dynamics capabilities: the nature and </a:t>
            </a:r>
            <a:r>
              <a:rPr lang="en-US" sz="1200" dirty="0" err="1" smtClean="0"/>
              <a:t>microfoundations</a:t>
            </a:r>
            <a:r>
              <a:rPr lang="en-US" sz="1200" dirty="0" smtClean="0"/>
              <a:t> of (sustainable) enterprise performance. </a:t>
            </a:r>
            <a:r>
              <a:rPr lang="en-US" sz="1200" i="1" dirty="0" smtClean="0"/>
              <a:t>Strategic Management Journal</a:t>
            </a:r>
            <a:r>
              <a:rPr lang="en-US" sz="1200" dirty="0" smtClean="0"/>
              <a:t>, </a:t>
            </a:r>
            <a:r>
              <a:rPr lang="en-US" sz="1200" i="1" dirty="0" smtClean="0"/>
              <a:t>28</a:t>
            </a:r>
            <a:r>
              <a:rPr lang="en-US" sz="1200" dirty="0" smtClean="0"/>
              <a:t>(13), 1319–1350. </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sz="1200" dirty="0" smtClean="0"/>
          </a:p>
          <a:p>
            <a:endParaRPr lang="en-US" dirty="0"/>
          </a:p>
        </p:txBody>
      </p:sp>
      <p:sp>
        <p:nvSpPr>
          <p:cNvPr id="4" name="Header Placeholder 3"/>
          <p:cNvSpPr>
            <a:spLocks noGrp="1"/>
          </p:cNvSpPr>
          <p:nvPr>
            <p:ph type="hdr" sz="quarter" idx="10"/>
          </p:nvPr>
        </p:nvSpPr>
        <p:spPr/>
        <p:txBody>
          <a:bodyPr/>
          <a:lstStyle/>
          <a:p>
            <a:pPr>
              <a:defRPr/>
            </a:pPr>
            <a:r>
              <a:rPr lang="en-US" smtClean="0"/>
              <a:t>Analysis of key actors and their roles in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Conclusions from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8</a:t>
            </a:fld>
            <a:endParaRPr lang="fi-FI"/>
          </a:p>
        </p:txBody>
      </p:sp>
    </p:spTree>
    <p:extLst>
      <p:ext uri="{BB962C8B-B14F-4D97-AF65-F5344CB8AC3E}">
        <p14:creationId xmlns:p14="http://schemas.microsoft.com/office/powerpoint/2010/main" val="39022711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dirty="0" smtClean="0"/>
              <a:t>Adner,</a:t>
            </a:r>
            <a:r>
              <a:rPr lang="en-US" sz="1200" baseline="0" dirty="0" smtClean="0"/>
              <a:t> R. (2012). </a:t>
            </a:r>
            <a:r>
              <a:rPr lang="en-US" sz="1200" i="1" baseline="0" dirty="0" smtClean="0"/>
              <a:t>The Wide Lens: A New Strategy for Innovation</a:t>
            </a:r>
            <a:r>
              <a:rPr lang="en-US" sz="1200" baseline="0" dirty="0" smtClean="0"/>
              <a:t>. New York, NY: Portfolio/Penguin.</a:t>
            </a:r>
            <a:endParaRPr lang="en-US" sz="1200" dirty="0" smtClean="0"/>
          </a:p>
          <a:p>
            <a:endParaRPr lang="en-US" dirty="0"/>
          </a:p>
        </p:txBody>
      </p:sp>
      <p:sp>
        <p:nvSpPr>
          <p:cNvPr id="4" name="Header Placeholder 3"/>
          <p:cNvSpPr>
            <a:spLocks noGrp="1"/>
          </p:cNvSpPr>
          <p:nvPr>
            <p:ph type="hdr" sz="quarter" idx="10"/>
          </p:nvPr>
        </p:nvSpPr>
        <p:spPr/>
        <p:txBody>
          <a:bodyPr/>
          <a:lstStyle/>
          <a:p>
            <a:pPr>
              <a:defRPr/>
            </a:pPr>
            <a:r>
              <a:rPr lang="en-US" smtClean="0"/>
              <a:t>Analysis of key actors and their roles in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Conclusions from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9</a:t>
            </a:fld>
            <a:endParaRPr lang="fi-FI"/>
          </a:p>
        </p:txBody>
      </p:sp>
    </p:spTree>
    <p:extLst>
      <p:ext uri="{BB962C8B-B14F-4D97-AF65-F5344CB8AC3E}">
        <p14:creationId xmlns:p14="http://schemas.microsoft.com/office/powerpoint/2010/main" val="1537670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Love, D. &amp; </a:t>
            </a:r>
            <a:r>
              <a:rPr lang="en-US" dirty="0" err="1" smtClean="0"/>
              <a:t>Lubin</a:t>
            </a:r>
            <a:r>
              <a:rPr lang="en-US" dirty="0" smtClean="0"/>
              <a:t>, G. (2011).</a:t>
            </a:r>
            <a:r>
              <a:rPr lang="en-US" baseline="0" dirty="0" smtClean="0"/>
              <a:t> </a:t>
            </a:r>
            <a:r>
              <a:rPr lang="en-US" sz="1200" b="0" i="0" kern="1200" dirty="0" smtClean="0">
                <a:solidFill>
                  <a:schemeClr val="tx1"/>
                </a:solidFill>
                <a:effectLst/>
                <a:latin typeface="+mn-lt"/>
                <a:ea typeface="ヒラギノ角ゴ Pro W3" charset="-128"/>
                <a:cs typeface="ヒラギノ角ゴ Pro W3" charset="-128"/>
              </a:rPr>
              <a:t>13 First-To-Market Products That Failed.</a:t>
            </a:r>
            <a:r>
              <a:rPr lang="en-US" sz="1200" b="0" i="0" kern="1200" baseline="0" dirty="0" smtClean="0">
                <a:solidFill>
                  <a:schemeClr val="tx1"/>
                </a:solidFill>
                <a:effectLst/>
                <a:latin typeface="+mn-lt"/>
                <a:ea typeface="ヒラギノ角ゴ Pro W3" charset="-128"/>
                <a:cs typeface="ヒラギノ角ゴ Pro W3" charset="-128"/>
              </a:rPr>
              <a:t> </a:t>
            </a:r>
            <a:r>
              <a:rPr lang="en-US" sz="1200" b="0" i="1" kern="1200" baseline="0" dirty="0" smtClean="0">
                <a:solidFill>
                  <a:schemeClr val="tx1"/>
                </a:solidFill>
                <a:effectLst/>
                <a:latin typeface="+mn-lt"/>
                <a:ea typeface="ヒラギノ角ゴ Pro W3" charset="-128"/>
                <a:cs typeface="ヒラギノ角ゴ Pro W3" charset="-128"/>
              </a:rPr>
              <a:t>Business Insider</a:t>
            </a:r>
            <a:r>
              <a:rPr lang="en-US" sz="1200" b="0" i="0" kern="1200" baseline="0" dirty="0" smtClean="0">
                <a:solidFill>
                  <a:schemeClr val="tx1"/>
                </a:solidFill>
                <a:effectLst/>
                <a:latin typeface="+mn-lt"/>
                <a:ea typeface="ヒラギノ角ゴ Pro W3" charset="-128"/>
                <a:cs typeface="ヒラギノ角ゴ Pro W3" charset="-128"/>
              </a:rPr>
              <a:t>. Retrieved January 11, 2014 from http://www.businessinsider.com/first-to-market-products-that-failed-2011-5?op=1.</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sz="1200" b="0" i="0" kern="1200" baseline="0" dirty="0" smtClean="0">
              <a:solidFill>
                <a:schemeClr val="tx1"/>
              </a:solidFill>
              <a:effectLst/>
              <a:latin typeface="+mn-lt"/>
              <a:ea typeface="ヒラギノ角ゴ Pro W3" charset="-128"/>
              <a:cs typeface="ヒラギノ角ゴ Pro W3" charset="-128"/>
            </a:endParaRPr>
          </a:p>
          <a:p>
            <a:pPr marL="0" marR="0" indent="0" algn="l" defTabSz="457200" rtl="0" eaLnBrk="0" fontAlgn="base" latinLnBrk="0" hangingPunct="0">
              <a:lnSpc>
                <a:spcPct val="100000"/>
              </a:lnSpc>
              <a:spcBef>
                <a:spcPct val="30000"/>
              </a:spcBef>
              <a:spcAft>
                <a:spcPct val="0"/>
              </a:spcAft>
              <a:buClrTx/>
              <a:buSzTx/>
              <a:buFontTx/>
              <a:buNone/>
              <a:tabLst/>
              <a:defRPr/>
            </a:pPr>
            <a:endParaRPr lang="en-US" sz="1200" b="0" i="0" kern="1200" dirty="0" smtClean="0">
              <a:solidFill>
                <a:schemeClr val="tx1"/>
              </a:solidFill>
              <a:effectLst/>
              <a:latin typeface="+mn-lt"/>
              <a:ea typeface="ヒラギノ角ゴ Pro W3" charset="-128"/>
              <a:cs typeface="ヒラギノ角ゴ Pro W3" charset="-128"/>
            </a:endParaRPr>
          </a:p>
        </p:txBody>
      </p:sp>
      <p:sp>
        <p:nvSpPr>
          <p:cNvPr id="4" name="Header Placeholder 3"/>
          <p:cNvSpPr>
            <a:spLocks noGrp="1"/>
          </p:cNvSpPr>
          <p:nvPr>
            <p:ph type="hdr" sz="quarter" idx="10"/>
          </p:nvPr>
        </p:nvSpPr>
        <p:spPr/>
        <p:txBody>
          <a:bodyPr/>
          <a:lstStyle/>
          <a:p>
            <a:pPr>
              <a:defRPr/>
            </a:pPr>
            <a:r>
              <a:rPr lang="en-US" smtClean="0"/>
              <a:t>Analysis of key actors and their roles in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Conclusions from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11</a:t>
            </a:fld>
            <a:endParaRPr lang="fi-FI"/>
          </a:p>
        </p:txBody>
      </p:sp>
    </p:spTree>
    <p:extLst>
      <p:ext uri="{BB962C8B-B14F-4D97-AF65-F5344CB8AC3E}">
        <p14:creationId xmlns:p14="http://schemas.microsoft.com/office/powerpoint/2010/main" val="11069510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Hartung</a:t>
            </a:r>
            <a:r>
              <a:rPr lang="en-US" dirty="0" smtClean="0"/>
              <a:t>, A. (2011). How</a:t>
            </a:r>
            <a:r>
              <a:rPr lang="en-US" baseline="0" dirty="0" smtClean="0"/>
              <a:t> Facebook Beat </a:t>
            </a:r>
            <a:r>
              <a:rPr lang="en-US" baseline="0" dirty="0" err="1" smtClean="0"/>
              <a:t>MySpace</a:t>
            </a:r>
            <a:r>
              <a:rPr lang="en-US" baseline="0" dirty="0" smtClean="0"/>
              <a:t>. </a:t>
            </a:r>
            <a:r>
              <a:rPr lang="en-US" i="1" baseline="0" dirty="0" smtClean="0"/>
              <a:t>Forbes</a:t>
            </a:r>
            <a:r>
              <a:rPr lang="en-US" baseline="0" dirty="0" smtClean="0"/>
              <a:t>. Retrieved January 11, 2014 from http://www.forbes.com/sites/adamhartung/2011/01/14/why-facebook-beat-myspace/</a:t>
            </a:r>
          </a:p>
          <a:p>
            <a:endParaRPr lang="en-US" dirty="0"/>
          </a:p>
        </p:txBody>
      </p:sp>
      <p:sp>
        <p:nvSpPr>
          <p:cNvPr id="4" name="Header Placeholder 3"/>
          <p:cNvSpPr>
            <a:spLocks noGrp="1"/>
          </p:cNvSpPr>
          <p:nvPr>
            <p:ph type="hdr" sz="quarter" idx="10"/>
          </p:nvPr>
        </p:nvSpPr>
        <p:spPr/>
        <p:txBody>
          <a:bodyPr/>
          <a:lstStyle/>
          <a:p>
            <a:pPr>
              <a:defRPr/>
            </a:pPr>
            <a:r>
              <a:rPr lang="en-US" smtClean="0"/>
              <a:t>Analysis of key actors and their roles in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Conclusions from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12</a:t>
            </a:fld>
            <a:endParaRPr lang="fi-FI"/>
          </a:p>
        </p:txBody>
      </p:sp>
    </p:spTree>
    <p:extLst>
      <p:ext uri="{BB962C8B-B14F-4D97-AF65-F5344CB8AC3E}">
        <p14:creationId xmlns:p14="http://schemas.microsoft.com/office/powerpoint/2010/main" val="1812035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EMV. (2013).</a:t>
            </a:r>
            <a:r>
              <a:rPr lang="en-US" baseline="0" dirty="0" smtClean="0"/>
              <a:t> </a:t>
            </a:r>
            <a:r>
              <a:rPr lang="en-US" sz="1200" b="0" i="0" u="none" strike="noStrike" kern="1200" baseline="0" dirty="0" err="1" smtClean="0">
                <a:solidFill>
                  <a:schemeClr val="tx1"/>
                </a:solidFill>
                <a:latin typeface="+mn-lt"/>
                <a:ea typeface="ヒラギノ角ゴ Pro W3" charset="-128"/>
              </a:rPr>
              <a:t>U</a:t>
            </a:r>
            <a:r>
              <a:rPr lang="en-US" sz="1200" b="0" i="0" u="none" strike="noStrike" kern="1200" baseline="0" dirty="0" err="1" smtClean="0">
                <a:solidFill>
                  <a:schemeClr val="tx1"/>
                </a:solidFill>
                <a:latin typeface="+mn-lt"/>
                <a:ea typeface="ヒラギノ角ゴ Pro W3" charset="-128"/>
                <a:cs typeface="ヒラギノ角ゴ Pro W3" charset="-128"/>
              </a:rPr>
              <a:t>udet</a:t>
            </a:r>
            <a:r>
              <a:rPr lang="en-US" sz="1200" b="0" i="0" u="none" strike="noStrike" kern="1200" baseline="0" dirty="0" smtClean="0">
                <a:solidFill>
                  <a:schemeClr val="tx1"/>
                </a:solidFill>
                <a:latin typeface="+mn-lt"/>
                <a:ea typeface="ヒラギノ角ゴ Pro W3" charset="-128"/>
                <a:cs typeface="ヒラギノ角ゴ Pro W3" charset="-128"/>
              </a:rPr>
              <a:t> </a:t>
            </a:r>
            <a:r>
              <a:rPr lang="en-US" sz="1200" b="0" i="0" u="none" strike="noStrike" kern="1200" baseline="0" dirty="0" err="1" smtClean="0">
                <a:solidFill>
                  <a:schemeClr val="tx1"/>
                </a:solidFill>
                <a:latin typeface="+mn-lt"/>
                <a:ea typeface="ヒラギノ角ゴ Pro W3" charset="-128"/>
                <a:cs typeface="ヒラギノ角ゴ Pro W3" charset="-128"/>
              </a:rPr>
              <a:t>palvelukonseptit</a:t>
            </a:r>
            <a:r>
              <a:rPr lang="en-US" sz="1200" b="0" i="0" u="none" strike="noStrike" kern="1200" baseline="0" dirty="0" smtClean="0">
                <a:solidFill>
                  <a:schemeClr val="tx1"/>
                </a:solidFill>
                <a:latin typeface="+mn-lt"/>
                <a:ea typeface="ヒラギノ角ゴ Pro W3" charset="-128"/>
                <a:cs typeface="ヒラギノ角ゴ Pro W3" charset="-128"/>
              </a:rPr>
              <a:t> </a:t>
            </a:r>
            <a:r>
              <a:rPr lang="en-US" sz="1200" b="0" i="0" u="none" strike="noStrike" kern="1200" baseline="0" dirty="0" err="1" smtClean="0">
                <a:solidFill>
                  <a:schemeClr val="tx1"/>
                </a:solidFill>
                <a:latin typeface="+mn-lt"/>
                <a:ea typeface="ヒラギノ角ゴ Pro W3" charset="-128"/>
                <a:cs typeface="ヒラギノ角ゴ Pro W3" charset="-128"/>
              </a:rPr>
              <a:t>ja</a:t>
            </a:r>
            <a:r>
              <a:rPr lang="en-US" sz="1200" b="0" i="0" u="none" strike="noStrike" kern="1200" baseline="0" dirty="0" smtClean="0">
                <a:solidFill>
                  <a:schemeClr val="tx1"/>
                </a:solidFill>
                <a:latin typeface="+mn-lt"/>
                <a:ea typeface="ヒラギノ角ゴ Pro W3" charset="-128"/>
                <a:cs typeface="ヒラギノ角ゴ Pro W3" charset="-128"/>
              </a:rPr>
              <a:t> </a:t>
            </a:r>
            <a:r>
              <a:rPr lang="en-US" sz="1200" b="0" i="0" u="none" strike="noStrike" kern="1200" baseline="0" dirty="0" err="1" smtClean="0">
                <a:solidFill>
                  <a:schemeClr val="tx1"/>
                </a:solidFill>
                <a:latin typeface="+mn-lt"/>
                <a:ea typeface="ヒラギノ角ゴ Pro W3" charset="-128"/>
                <a:cs typeface="ヒラギノ角ゴ Pro W3" charset="-128"/>
              </a:rPr>
              <a:t>regulaation</a:t>
            </a:r>
            <a:r>
              <a:rPr lang="en-US" sz="1200" b="0" i="0" u="none" strike="noStrike" kern="1200" baseline="0" dirty="0" smtClean="0">
                <a:solidFill>
                  <a:schemeClr val="tx1"/>
                </a:solidFill>
                <a:latin typeface="+mn-lt"/>
                <a:ea typeface="ヒラギノ角ゴ Pro W3" charset="-128"/>
                <a:cs typeface="ヒラギノ角ゴ Pro W3" charset="-128"/>
              </a:rPr>
              <a:t> </a:t>
            </a:r>
            <a:r>
              <a:rPr lang="en-US" sz="1200" b="0" i="0" u="none" strike="noStrike" kern="1200" baseline="0" dirty="0" err="1" smtClean="0">
                <a:solidFill>
                  <a:schemeClr val="tx1"/>
                </a:solidFill>
                <a:latin typeface="+mn-lt"/>
                <a:ea typeface="ヒラギノ角ゴ Pro W3" charset="-128"/>
                <a:cs typeface="ヒラギノ角ゴ Pro W3" charset="-128"/>
              </a:rPr>
              <a:t>rajapinnat</a:t>
            </a:r>
            <a:r>
              <a:rPr lang="en-US" sz="1200" b="0" i="0" u="none" strike="noStrike" kern="1200" baseline="0" dirty="0" smtClean="0">
                <a:solidFill>
                  <a:schemeClr val="tx1"/>
                </a:solidFill>
                <a:latin typeface="+mn-lt"/>
                <a:ea typeface="ヒラギノ角ゴ Pro W3" charset="-128"/>
                <a:cs typeface="ヒラギノ角ゴ Pro W3" charset="-128"/>
              </a:rPr>
              <a:t> (New service concepts and interfaces of the regulation). </a:t>
            </a:r>
            <a:r>
              <a:rPr lang="en-US" dirty="0" err="1" smtClean="0"/>
              <a:t>Dnro</a:t>
            </a:r>
            <a:r>
              <a:rPr lang="en-US" dirty="0" smtClean="0"/>
              <a:t> 592/421/2013. </a:t>
            </a:r>
            <a:r>
              <a:rPr lang="en-US" i="1" dirty="0" err="1" smtClean="0"/>
              <a:t>Energiamarkkinavirasto</a:t>
            </a:r>
            <a:r>
              <a:rPr lang="en-US" dirty="0" smtClean="0"/>
              <a:t>.</a:t>
            </a:r>
            <a:endParaRPr lang="en-US" dirty="0"/>
          </a:p>
        </p:txBody>
      </p:sp>
      <p:sp>
        <p:nvSpPr>
          <p:cNvPr id="4" name="Header Placeholder 3"/>
          <p:cNvSpPr>
            <a:spLocks noGrp="1"/>
          </p:cNvSpPr>
          <p:nvPr>
            <p:ph type="hdr" sz="quarter" idx="10"/>
          </p:nvPr>
        </p:nvSpPr>
        <p:spPr/>
        <p:txBody>
          <a:bodyPr/>
          <a:lstStyle/>
          <a:p>
            <a:pPr>
              <a:defRPr/>
            </a:pPr>
            <a:r>
              <a:rPr lang="en-US" smtClean="0"/>
              <a:t>Analysis of key actors and their roles in demand response</a:t>
            </a:r>
            <a:endParaRPr lang="fi-FI"/>
          </a:p>
        </p:txBody>
      </p:sp>
      <p:sp>
        <p:nvSpPr>
          <p:cNvPr id="5" name="Date Placeholder 4"/>
          <p:cNvSpPr>
            <a:spLocks noGrp="1"/>
          </p:cNvSpPr>
          <p:nvPr>
            <p:ph type="dt" idx="11"/>
          </p:nvPr>
        </p:nvSpPr>
        <p:spPr/>
        <p:txBody>
          <a:bodyPr/>
          <a:lstStyle/>
          <a:p>
            <a:fld id="{FD1A924A-9607-4F3D-B726-0E9BA778E0C5}" type="datetime1">
              <a:rPr lang="fi-FI" smtClean="0"/>
              <a:pPr/>
              <a:t>7.2.2014</a:t>
            </a:fld>
            <a:endParaRPr lang="fi-FI"/>
          </a:p>
        </p:txBody>
      </p:sp>
      <p:sp>
        <p:nvSpPr>
          <p:cNvPr id="6" name="Footer Placeholder 5"/>
          <p:cNvSpPr>
            <a:spLocks noGrp="1"/>
          </p:cNvSpPr>
          <p:nvPr>
            <p:ph type="ftr" sz="quarter" idx="12"/>
          </p:nvPr>
        </p:nvSpPr>
        <p:spPr/>
        <p:txBody>
          <a:bodyPr/>
          <a:lstStyle/>
          <a:p>
            <a:pPr>
              <a:defRPr/>
            </a:pPr>
            <a:r>
              <a:rPr lang="en-US" smtClean="0"/>
              <a:t>Conclusions from Master's thesis</a:t>
            </a:r>
            <a:endParaRPr lang="fi-FI"/>
          </a:p>
        </p:txBody>
      </p:sp>
      <p:sp>
        <p:nvSpPr>
          <p:cNvPr id="7" name="Slide Number Placeholder 6"/>
          <p:cNvSpPr>
            <a:spLocks noGrp="1"/>
          </p:cNvSpPr>
          <p:nvPr>
            <p:ph type="sldNum" sz="quarter" idx="13"/>
          </p:nvPr>
        </p:nvSpPr>
        <p:spPr/>
        <p:txBody>
          <a:bodyPr/>
          <a:lstStyle/>
          <a:p>
            <a:fld id="{4491ED30-9224-4DD5-ACB2-5E2B989FC8BC}" type="slidenum">
              <a:rPr lang="fi-FI" smtClean="0"/>
              <a:pPr/>
              <a:t>14</a:t>
            </a:fld>
            <a:endParaRPr lang="fi-FI"/>
          </a:p>
        </p:txBody>
      </p:sp>
    </p:spTree>
    <p:extLst>
      <p:ext uri="{BB962C8B-B14F-4D97-AF65-F5344CB8AC3E}">
        <p14:creationId xmlns:p14="http://schemas.microsoft.com/office/powerpoint/2010/main" val="331598290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irst page">
    <p:spTree>
      <p:nvGrpSpPr>
        <p:cNvPr id="1" name=""/>
        <p:cNvGrpSpPr/>
        <p:nvPr/>
      </p:nvGrpSpPr>
      <p:grpSpPr>
        <a:xfrm>
          <a:off x="0" y="0"/>
          <a:ext cx="0" cy="0"/>
          <a:chOff x="0" y="0"/>
          <a:chExt cx="0" cy="0"/>
        </a:xfrm>
      </p:grpSpPr>
      <p:pic>
        <p:nvPicPr>
          <p:cNvPr id="3" name="Picture 10" descr="tausta.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4" name="Picture 11" descr="Cleen.wmf"/>
          <p:cNvPicPr>
            <a:picLocks noChangeAspect="1"/>
          </p:cNvPicPr>
          <p:nvPr/>
        </p:nvPicPr>
        <p:blipFill>
          <a:blip r:embed="rId3" cstate="print"/>
          <a:srcRect/>
          <a:stretch>
            <a:fillRect/>
          </a:stretch>
        </p:blipFill>
        <p:spPr bwMode="auto">
          <a:xfrm>
            <a:off x="0" y="0"/>
            <a:ext cx="1878013" cy="627063"/>
          </a:xfrm>
          <a:prstGeom prst="rect">
            <a:avLst/>
          </a:prstGeom>
          <a:noFill/>
          <a:ln w="9525">
            <a:noFill/>
            <a:miter lim="800000"/>
            <a:headEnd/>
            <a:tailEnd/>
          </a:ln>
        </p:spPr>
      </p:pic>
      <p:pic>
        <p:nvPicPr>
          <p:cNvPr id="5" name="Picture 12" descr="sbfc_logo_RGB_nega.png"/>
          <p:cNvPicPr>
            <a:picLocks noChangeAspect="1"/>
          </p:cNvPicPr>
          <p:nvPr userDrawn="1"/>
        </p:nvPicPr>
        <p:blipFill>
          <a:blip r:embed="rId4" cstate="print"/>
          <a:srcRect/>
          <a:stretch>
            <a:fillRect/>
          </a:stretch>
        </p:blipFill>
        <p:spPr bwMode="auto">
          <a:xfrm>
            <a:off x="1387475" y="2495550"/>
            <a:ext cx="4384675" cy="1169988"/>
          </a:xfrm>
          <a:prstGeom prst="rect">
            <a:avLst/>
          </a:prstGeom>
          <a:noFill/>
          <a:ln w="9525">
            <a:noFill/>
            <a:miter lim="800000"/>
            <a:headEnd/>
            <a:tailEnd/>
          </a:ln>
        </p:spPr>
      </p:pic>
      <p:sp>
        <p:nvSpPr>
          <p:cNvPr id="4118" name="Rectangle 22"/>
          <p:cNvSpPr>
            <a:spLocks noGrp="1" noChangeArrowheads="1"/>
          </p:cNvSpPr>
          <p:nvPr>
            <p:ph type="subTitle" idx="1"/>
          </p:nvPr>
        </p:nvSpPr>
        <p:spPr>
          <a:xfrm>
            <a:off x="1371600" y="4038600"/>
            <a:ext cx="7010400" cy="1828800"/>
          </a:xfrm>
        </p:spPr>
        <p:txBody>
          <a:bodyPr/>
          <a:lstStyle>
            <a:lvl1pPr marL="0" indent="0" algn="l">
              <a:buFontTx/>
              <a:buNone/>
              <a:defRPr sz="3400">
                <a:solidFill>
                  <a:schemeClr val="bg1">
                    <a:alpha val="50000"/>
                  </a:schemeClr>
                </a:solidFill>
              </a:defRPr>
            </a:lvl1pPr>
          </a:lstStyle>
          <a:p>
            <a:r>
              <a:rPr lang="en-US" smtClean="0"/>
              <a:t>Click to edit Master subtitle style</a:t>
            </a:r>
            <a:endParaRPr lang="en-US"/>
          </a:p>
        </p:txBody>
      </p:sp>
      <p:sp>
        <p:nvSpPr>
          <p:cNvPr id="6" name="Rectangle 18"/>
          <p:cNvSpPr>
            <a:spLocks noGrp="1" noChangeArrowheads="1"/>
          </p:cNvSpPr>
          <p:nvPr userDrawn="1">
            <p:ph type="dt" sz="half" idx="10"/>
          </p:nvPr>
        </p:nvSpPr>
        <p:spPr/>
        <p:txBody>
          <a:bodyPr/>
          <a:lstStyle>
            <a:lvl1pPr>
              <a:defRPr/>
            </a:lvl1pPr>
          </a:lstStyle>
          <a:p>
            <a:pPr>
              <a:defRPr/>
            </a:pPr>
            <a:fld id="{79E71335-806F-4936-8F44-7ABAC2577A00}" type="datetime3">
              <a:rPr lang="en-US" smtClean="0"/>
              <a:t>7 February 2014</a:t>
            </a:fld>
            <a:endParaRPr lang="fi-FI"/>
          </a:p>
        </p:txBody>
      </p:sp>
      <p:sp>
        <p:nvSpPr>
          <p:cNvPr id="7" name="Rectangle 19"/>
          <p:cNvSpPr>
            <a:spLocks noGrp="1" noChangeArrowheads="1"/>
          </p:cNvSpPr>
          <p:nvPr userDrawn="1">
            <p:ph type="ftr" sz="quarter" idx="11"/>
          </p:nvPr>
        </p:nvSpPr>
        <p:spPr/>
        <p:txBody>
          <a:bodyPr/>
          <a:lstStyle>
            <a:lvl1pPr>
              <a:defRPr/>
            </a:lvl1pPr>
          </a:lstStyle>
          <a:p>
            <a:pPr>
              <a:defRPr/>
            </a:pPr>
            <a:r>
              <a:rPr lang="en-US" smtClean="0"/>
              <a:t>Business Ecosystem View on Demand Response</a:t>
            </a:r>
            <a:endParaRPr lang="fi-FI"/>
          </a:p>
        </p:txBody>
      </p:sp>
      <p:sp>
        <p:nvSpPr>
          <p:cNvPr id="8" name="Rectangle 20"/>
          <p:cNvSpPr>
            <a:spLocks noGrp="1" noChangeArrowheads="1"/>
          </p:cNvSpPr>
          <p:nvPr userDrawn="1">
            <p:ph type="sldNum" sz="quarter" idx="12"/>
          </p:nvPr>
        </p:nvSpPr>
        <p:spPr>
          <a:xfrm>
            <a:off x="6934200" y="6248400"/>
            <a:ext cx="1905000" cy="457200"/>
          </a:xfrm>
        </p:spPr>
        <p:txBody>
          <a:bodyPr/>
          <a:lstStyle>
            <a:lvl1pPr>
              <a:defRPr/>
            </a:lvl1pPr>
          </a:lstStyle>
          <a:p>
            <a:fld id="{3A55021B-F43A-4DCE-8478-82CE15C94DC2}" type="slidenum">
              <a:rPr lang="en-US"/>
              <a:pPr/>
              <a:t>‹#›</a:t>
            </a:fld>
            <a:endParaRPr lang="en-US" sz="90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636713"/>
            <a:ext cx="7332663" cy="4552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Title 6"/>
          <p:cNvSpPr>
            <a:spLocks noGrp="1"/>
          </p:cNvSpPr>
          <p:nvPr>
            <p:ph type="title"/>
          </p:nvPr>
        </p:nvSpPr>
        <p:spPr>
          <a:xfrm>
            <a:off x="1066800" y="958850"/>
            <a:ext cx="7340600" cy="590550"/>
          </a:xfrm>
        </p:spPr>
        <p:txBody>
          <a:bodyPr/>
          <a:lstStyle/>
          <a:p>
            <a:r>
              <a:rPr lang="en-US" smtClean="0"/>
              <a:t>Click to edit Master title style</a:t>
            </a:r>
            <a:endParaRPr lang="en-US"/>
          </a:p>
        </p:txBody>
      </p:sp>
      <p:sp>
        <p:nvSpPr>
          <p:cNvPr id="8" name="Date Placeholder 7"/>
          <p:cNvSpPr>
            <a:spLocks noGrp="1"/>
          </p:cNvSpPr>
          <p:nvPr>
            <p:ph type="dt" sz="half" idx="10"/>
          </p:nvPr>
        </p:nvSpPr>
        <p:spPr/>
        <p:txBody>
          <a:bodyPr/>
          <a:lstStyle/>
          <a:p>
            <a:pPr>
              <a:defRPr/>
            </a:pPr>
            <a:fld id="{AD719A82-FC8F-4C9E-B239-336B6E07A593}" type="datetime3">
              <a:rPr lang="en-US" smtClean="0"/>
              <a:t>7 February 2014</a:t>
            </a:fld>
            <a:endParaRPr lang="fi-FI"/>
          </a:p>
        </p:txBody>
      </p:sp>
      <p:sp>
        <p:nvSpPr>
          <p:cNvPr id="9" name="Footer Placeholder 8"/>
          <p:cNvSpPr>
            <a:spLocks noGrp="1"/>
          </p:cNvSpPr>
          <p:nvPr>
            <p:ph type="ftr" sz="quarter" idx="11"/>
          </p:nvPr>
        </p:nvSpPr>
        <p:spPr/>
        <p:txBody>
          <a:bodyPr/>
          <a:lstStyle/>
          <a:p>
            <a:pPr>
              <a:defRPr/>
            </a:pPr>
            <a:r>
              <a:rPr lang="en-US" smtClean="0"/>
              <a:t>Analysis of key actors and their roles in demand response</a:t>
            </a:r>
            <a:endParaRPr lang="fi-FI"/>
          </a:p>
        </p:txBody>
      </p:sp>
      <p:sp>
        <p:nvSpPr>
          <p:cNvPr id="10" name="Slide Number Placeholder 9"/>
          <p:cNvSpPr>
            <a:spLocks noGrp="1"/>
          </p:cNvSpPr>
          <p:nvPr>
            <p:ph type="sldNum" sz="quarter" idx="12"/>
          </p:nvPr>
        </p:nvSpPr>
        <p:spPr/>
        <p:txBody>
          <a:bodyPr/>
          <a:lstStyle/>
          <a:p>
            <a:fld id="{8F5BA89E-32E8-4464-8003-D70C738330F3}" type="slidenum">
              <a:rPr lang="en-US" smtClean="0"/>
              <a:pPr/>
              <a:t>‹#›</a:t>
            </a:fld>
            <a:endParaRPr lang="en-US" sz="900"/>
          </a:p>
        </p:txBody>
      </p:sp>
    </p:spTree>
    <p:extLst>
      <p:ext uri="{BB962C8B-B14F-4D97-AF65-F5344CB8AC3E}">
        <p14:creationId xmlns:p14="http://schemas.microsoft.com/office/powerpoint/2010/main" val="3055827650"/>
      </p:ext>
    </p:extLst>
  </p:cSld>
  <p:clrMapOvr>
    <a:masterClrMapping/>
  </p:clrMapOvr>
  <p:timing>
    <p:tnLst>
      <p:par>
        <p:cTn id="1" dur="indefinite" restart="never" nodeType="tmRoot"/>
      </p:par>
    </p:tnLst>
  </p:timing>
  <p:hf hdr="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p:spTree>
      <p:nvGrpSpPr>
        <p:cNvPr id="1" name=""/>
        <p:cNvGrpSpPr/>
        <p:nvPr/>
      </p:nvGrpSpPr>
      <p:grpSpPr>
        <a:xfrm>
          <a:off x="0" y="0"/>
          <a:ext cx="0" cy="0"/>
          <a:chOff x="0" y="0"/>
          <a:chExt cx="0" cy="0"/>
        </a:xfrm>
      </p:grpSpPr>
      <p:sp>
        <p:nvSpPr>
          <p:cNvPr id="2" name="Title 1"/>
          <p:cNvSpPr>
            <a:spLocks noGrp="1"/>
          </p:cNvSpPr>
          <p:nvPr>
            <p:ph type="title"/>
          </p:nvPr>
        </p:nvSpPr>
        <p:spPr>
          <a:xfrm>
            <a:off x="689262" y="2732316"/>
            <a:ext cx="7772400" cy="1362075"/>
          </a:xfrm>
        </p:spPr>
        <p:txBody>
          <a:bodyPr anchor="t"/>
          <a:lstStyle>
            <a:lvl1pPr algn="l">
              <a:defRPr sz="2800" b="0" i="0" cap="all" baseline="0">
                <a:latin typeface="Myriad Pro" pitchFamily="34" charset="0"/>
              </a:defRPr>
            </a:lvl1pPr>
          </a:lstStyle>
          <a:p>
            <a:r>
              <a:rPr lang="en-US" dirty="0" smtClean="0"/>
              <a:t>Click to edit Master title style</a:t>
            </a:r>
            <a:endParaRPr lang="fi-FI" dirty="0"/>
          </a:p>
        </p:txBody>
      </p:sp>
      <p:sp>
        <p:nvSpPr>
          <p:cNvPr id="4" name="Rectangle 12"/>
          <p:cNvSpPr>
            <a:spLocks noGrp="1" noChangeArrowheads="1"/>
          </p:cNvSpPr>
          <p:nvPr>
            <p:ph type="ftr" sz="quarter" idx="10"/>
          </p:nvPr>
        </p:nvSpPr>
        <p:spPr>
          <a:ln/>
        </p:spPr>
        <p:txBody>
          <a:bodyPr/>
          <a:lstStyle>
            <a:lvl1pPr>
              <a:defRPr/>
            </a:lvl1pPr>
          </a:lstStyle>
          <a:p>
            <a:pPr>
              <a:defRPr/>
            </a:pPr>
            <a:r>
              <a:rPr lang="en-US" smtClean="0"/>
              <a:t>Business Ecosystem View on Demand Response</a:t>
            </a:r>
            <a:endParaRPr lang="fi-FI"/>
          </a:p>
        </p:txBody>
      </p:sp>
      <p:sp>
        <p:nvSpPr>
          <p:cNvPr id="5" name="Rectangle 13"/>
          <p:cNvSpPr>
            <a:spLocks noGrp="1" noChangeArrowheads="1"/>
          </p:cNvSpPr>
          <p:nvPr>
            <p:ph type="sldNum" sz="quarter" idx="11"/>
          </p:nvPr>
        </p:nvSpPr>
        <p:spPr>
          <a:ln/>
        </p:spPr>
        <p:txBody>
          <a:bodyPr/>
          <a:lstStyle>
            <a:lvl1pPr>
              <a:defRPr/>
            </a:lvl1pPr>
          </a:lstStyle>
          <a:p>
            <a:fld id="{0EA963C8-11D8-4F13-A9A2-CBA6147ACE89}" type="slidenum">
              <a:rPr lang="en-US"/>
              <a:pPr/>
              <a:t>‹#›</a:t>
            </a:fld>
            <a:endParaRPr lang="en-US" sz="900"/>
          </a:p>
        </p:txBody>
      </p:sp>
      <p:sp>
        <p:nvSpPr>
          <p:cNvPr id="6" name="Rectangle 14"/>
          <p:cNvSpPr>
            <a:spLocks noGrp="1" noChangeArrowheads="1"/>
          </p:cNvSpPr>
          <p:nvPr>
            <p:ph type="dt" sz="half" idx="12"/>
          </p:nvPr>
        </p:nvSpPr>
        <p:spPr>
          <a:ln/>
        </p:spPr>
        <p:txBody>
          <a:bodyPr/>
          <a:lstStyle>
            <a:lvl1pPr>
              <a:defRPr/>
            </a:lvl1pPr>
          </a:lstStyle>
          <a:p>
            <a:pPr>
              <a:defRPr/>
            </a:pPr>
            <a:fld id="{37986BA7-4782-4C7D-A52D-B8DA38C1155E}" type="datetime3">
              <a:rPr lang="en-US" smtClean="0"/>
              <a:t>7 February 2014</a:t>
            </a:fld>
            <a:endParaRPr lang="fi-FI"/>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7" descr="tausta.jpg"/>
          <p:cNvPicPr>
            <a:picLocks noChangeAspect="1"/>
          </p:cNvPicPr>
          <p:nvPr/>
        </p:nvPicPr>
        <p:blipFill>
          <a:blip r:embed="rId5" cstate="print"/>
          <a:srcRect t="93634"/>
          <a:stretch>
            <a:fillRect/>
          </a:stretch>
        </p:blipFill>
        <p:spPr bwMode="auto">
          <a:xfrm>
            <a:off x="0" y="6421438"/>
            <a:ext cx="9144000" cy="436562"/>
          </a:xfrm>
          <a:prstGeom prst="rect">
            <a:avLst/>
          </a:prstGeom>
          <a:noFill/>
          <a:ln w="9525">
            <a:noFill/>
            <a:miter lim="800000"/>
            <a:headEnd/>
            <a:tailEnd/>
          </a:ln>
        </p:spPr>
      </p:pic>
      <p:sp>
        <p:nvSpPr>
          <p:cNvPr id="1027" name="Rectangle 2"/>
          <p:cNvSpPr>
            <a:spLocks noGrp="1" noChangeArrowheads="1"/>
          </p:cNvSpPr>
          <p:nvPr>
            <p:ph type="title"/>
          </p:nvPr>
        </p:nvSpPr>
        <p:spPr bwMode="auto">
          <a:xfrm>
            <a:off x="1066800" y="958850"/>
            <a:ext cx="7315200" cy="5905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fi-FI" smtClean="0"/>
              <a:t>Muokkaa perustyyl. napsautt.</a:t>
            </a:r>
            <a:endParaRPr lang="en-US" smtClean="0"/>
          </a:p>
        </p:txBody>
      </p:sp>
      <p:sp>
        <p:nvSpPr>
          <p:cNvPr id="1028" name="Rectangle 3"/>
          <p:cNvSpPr>
            <a:spLocks noGrp="1" noChangeArrowheads="1"/>
          </p:cNvSpPr>
          <p:nvPr>
            <p:ph type="body" idx="1"/>
          </p:nvPr>
        </p:nvSpPr>
        <p:spPr bwMode="auto">
          <a:xfrm>
            <a:off x="1084263" y="1636713"/>
            <a:ext cx="7315200" cy="45529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smtClean="0"/>
          </a:p>
        </p:txBody>
      </p:sp>
      <p:sp>
        <p:nvSpPr>
          <p:cNvPr id="1036" name="Rectangle 12"/>
          <p:cNvSpPr>
            <a:spLocks noGrp="1" noChangeArrowheads="1"/>
          </p:cNvSpPr>
          <p:nvPr>
            <p:ph type="ftr" sz="quarter" idx="3"/>
          </p:nvPr>
        </p:nvSpPr>
        <p:spPr bwMode="auto">
          <a:xfrm>
            <a:off x="2667000" y="6416675"/>
            <a:ext cx="2895600" cy="2889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0" hangingPunct="0">
              <a:defRPr sz="800">
                <a:solidFill>
                  <a:schemeClr val="bg1">
                    <a:alpha val="50000"/>
                  </a:schemeClr>
                </a:solidFill>
                <a:latin typeface="Myriad Pro" charset="0"/>
                <a:ea typeface="ＭＳ Ｐゴシック" pitchFamily="-32" charset="-128"/>
                <a:cs typeface="ＭＳ Ｐゴシック" pitchFamily="-32" charset="-128"/>
              </a:defRPr>
            </a:lvl1pPr>
          </a:lstStyle>
          <a:p>
            <a:pPr>
              <a:defRPr/>
            </a:pPr>
            <a:r>
              <a:rPr lang="en-US" smtClean="0"/>
              <a:t>Business Ecosystem View on Demand Response</a:t>
            </a:r>
            <a:endParaRPr lang="fi-FI"/>
          </a:p>
        </p:txBody>
      </p:sp>
      <p:sp>
        <p:nvSpPr>
          <p:cNvPr id="1037" name="Rectangle 13"/>
          <p:cNvSpPr>
            <a:spLocks noGrp="1" noChangeArrowheads="1"/>
          </p:cNvSpPr>
          <p:nvPr>
            <p:ph type="sldNum" sz="quarter" idx="4"/>
          </p:nvPr>
        </p:nvSpPr>
        <p:spPr bwMode="auto">
          <a:xfrm>
            <a:off x="5867400" y="6426200"/>
            <a:ext cx="1905000" cy="279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800">
                <a:solidFill>
                  <a:srgbClr val="FFFFFF"/>
                </a:solidFill>
                <a:latin typeface="Myriad Pro" charset="0"/>
              </a:defRPr>
            </a:lvl1pPr>
          </a:lstStyle>
          <a:p>
            <a:fld id="{8F5BA89E-32E8-4464-8003-D70C738330F3}" type="slidenum">
              <a:rPr lang="en-US"/>
              <a:pPr/>
              <a:t>‹#›</a:t>
            </a:fld>
            <a:endParaRPr lang="en-US" sz="900"/>
          </a:p>
        </p:txBody>
      </p:sp>
      <p:sp>
        <p:nvSpPr>
          <p:cNvPr id="1038" name="Rectangle 14"/>
          <p:cNvSpPr>
            <a:spLocks noGrp="1" noChangeArrowheads="1"/>
          </p:cNvSpPr>
          <p:nvPr>
            <p:ph type="dt" sz="half" idx="2"/>
          </p:nvPr>
        </p:nvSpPr>
        <p:spPr bwMode="auto">
          <a:xfrm>
            <a:off x="342900" y="6416675"/>
            <a:ext cx="1905000" cy="2889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900">
                <a:solidFill>
                  <a:schemeClr val="bg1">
                    <a:alpha val="50000"/>
                  </a:schemeClr>
                </a:solidFill>
                <a:latin typeface="Myriad Pro" charset="0"/>
                <a:ea typeface="ＭＳ Ｐゴシック" pitchFamily="-32" charset="-128"/>
                <a:cs typeface="ＭＳ Ｐゴシック" pitchFamily="-32" charset="-128"/>
              </a:defRPr>
            </a:lvl1pPr>
          </a:lstStyle>
          <a:p>
            <a:pPr>
              <a:defRPr/>
            </a:pPr>
            <a:fld id="{51F54BBA-0034-435D-838A-66C69DBA77F3}" type="datetime3">
              <a:rPr lang="en-US" smtClean="0"/>
              <a:t>7 February 2014</a:t>
            </a:fld>
            <a:endParaRPr lang="fi-FI"/>
          </a:p>
        </p:txBody>
      </p:sp>
      <p:pic>
        <p:nvPicPr>
          <p:cNvPr id="1032" name="Picture 14" descr="Cleen.wmf"/>
          <p:cNvPicPr>
            <a:picLocks noChangeAspect="1"/>
          </p:cNvPicPr>
          <p:nvPr/>
        </p:nvPicPr>
        <p:blipFill>
          <a:blip r:embed="rId6" cstate="print"/>
          <a:srcRect/>
          <a:stretch>
            <a:fillRect/>
          </a:stretch>
        </p:blipFill>
        <p:spPr bwMode="auto">
          <a:xfrm>
            <a:off x="7837488" y="6421438"/>
            <a:ext cx="1306512" cy="436562"/>
          </a:xfrm>
          <a:prstGeom prst="rect">
            <a:avLst/>
          </a:prstGeom>
          <a:noFill/>
          <a:ln w="9525">
            <a:noFill/>
            <a:miter lim="800000"/>
            <a:headEnd/>
            <a:tailEnd/>
          </a:ln>
        </p:spPr>
      </p:pic>
      <p:pic>
        <p:nvPicPr>
          <p:cNvPr id="1033" name="Picture 10" descr="sbfc_logo_RGB.png"/>
          <p:cNvPicPr>
            <a:picLocks noChangeAspect="1"/>
          </p:cNvPicPr>
          <p:nvPr/>
        </p:nvPicPr>
        <p:blipFill>
          <a:blip r:embed="rId7" cstate="print"/>
          <a:srcRect/>
          <a:stretch>
            <a:fillRect/>
          </a:stretch>
        </p:blipFill>
        <p:spPr bwMode="auto">
          <a:xfrm>
            <a:off x="0" y="195263"/>
            <a:ext cx="2335213" cy="6254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53" r:id="rId1"/>
    <p:sldLayoutId id="2147483754" r:id="rId2"/>
    <p:sldLayoutId id="2147483748" r:id="rId3"/>
  </p:sldLayoutIdLst>
  <p:timing>
    <p:tnLst>
      <p:par>
        <p:cTn id="1" dur="indefinite" restart="never" nodeType="tmRoot"/>
      </p:par>
    </p:tnLst>
  </p:timing>
  <p:hf hdr="0"/>
  <p:txStyles>
    <p:titleStyle>
      <a:lvl1pPr algn="l" rtl="0" eaLnBrk="1" fontAlgn="base" hangingPunct="1">
        <a:spcBef>
          <a:spcPct val="0"/>
        </a:spcBef>
        <a:spcAft>
          <a:spcPct val="0"/>
        </a:spcAft>
        <a:defRPr sz="2800">
          <a:solidFill>
            <a:schemeClr val="tx1"/>
          </a:solidFill>
          <a:latin typeface="Arial"/>
          <a:ea typeface="ＭＳ Ｐゴシック" pitchFamily="-32" charset="-128"/>
          <a:cs typeface="Arial"/>
        </a:defRPr>
      </a:lvl1pPr>
      <a:lvl2pPr algn="l" rtl="0" eaLnBrk="1" fontAlgn="base" hangingPunct="1">
        <a:spcBef>
          <a:spcPct val="0"/>
        </a:spcBef>
        <a:spcAft>
          <a:spcPct val="0"/>
        </a:spcAft>
        <a:defRPr sz="2800">
          <a:solidFill>
            <a:schemeClr val="tx1"/>
          </a:solidFill>
          <a:latin typeface="Arial" charset="0"/>
          <a:ea typeface="ＭＳ Ｐゴシック" pitchFamily="-32" charset="-128"/>
          <a:cs typeface="Arial" charset="0"/>
        </a:defRPr>
      </a:lvl2pPr>
      <a:lvl3pPr algn="l" rtl="0" eaLnBrk="1" fontAlgn="base" hangingPunct="1">
        <a:spcBef>
          <a:spcPct val="0"/>
        </a:spcBef>
        <a:spcAft>
          <a:spcPct val="0"/>
        </a:spcAft>
        <a:defRPr sz="2800">
          <a:solidFill>
            <a:schemeClr val="tx1"/>
          </a:solidFill>
          <a:latin typeface="Arial" charset="0"/>
          <a:ea typeface="ＭＳ Ｐゴシック" pitchFamily="-32" charset="-128"/>
          <a:cs typeface="Arial" charset="0"/>
        </a:defRPr>
      </a:lvl3pPr>
      <a:lvl4pPr algn="l" rtl="0" eaLnBrk="1" fontAlgn="base" hangingPunct="1">
        <a:spcBef>
          <a:spcPct val="0"/>
        </a:spcBef>
        <a:spcAft>
          <a:spcPct val="0"/>
        </a:spcAft>
        <a:defRPr sz="2800">
          <a:solidFill>
            <a:schemeClr val="tx1"/>
          </a:solidFill>
          <a:latin typeface="Arial" charset="0"/>
          <a:ea typeface="ＭＳ Ｐゴシック" pitchFamily="-32" charset="-128"/>
          <a:cs typeface="Arial" charset="0"/>
        </a:defRPr>
      </a:lvl4pPr>
      <a:lvl5pPr algn="l" rtl="0" eaLnBrk="1" fontAlgn="base" hangingPunct="1">
        <a:spcBef>
          <a:spcPct val="0"/>
        </a:spcBef>
        <a:spcAft>
          <a:spcPct val="0"/>
        </a:spcAft>
        <a:defRPr sz="2800">
          <a:solidFill>
            <a:schemeClr val="tx1"/>
          </a:solidFill>
          <a:latin typeface="Arial" charset="0"/>
          <a:ea typeface="ＭＳ Ｐゴシック" pitchFamily="-32" charset="-128"/>
          <a:cs typeface="Arial" charset="0"/>
        </a:defRPr>
      </a:lvl5pPr>
      <a:lvl6pPr marL="457200" algn="l" rtl="0" eaLnBrk="1" fontAlgn="base" hangingPunct="1">
        <a:spcBef>
          <a:spcPct val="0"/>
        </a:spcBef>
        <a:spcAft>
          <a:spcPct val="0"/>
        </a:spcAft>
        <a:defRPr sz="3600">
          <a:solidFill>
            <a:schemeClr val="tx2"/>
          </a:solidFill>
          <a:latin typeface="Myriad Pro" pitchFamily="96" charset="0"/>
        </a:defRPr>
      </a:lvl6pPr>
      <a:lvl7pPr marL="914400" algn="l" rtl="0" eaLnBrk="1" fontAlgn="base" hangingPunct="1">
        <a:spcBef>
          <a:spcPct val="0"/>
        </a:spcBef>
        <a:spcAft>
          <a:spcPct val="0"/>
        </a:spcAft>
        <a:defRPr sz="3600">
          <a:solidFill>
            <a:schemeClr val="tx2"/>
          </a:solidFill>
          <a:latin typeface="Myriad Pro" pitchFamily="96" charset="0"/>
        </a:defRPr>
      </a:lvl7pPr>
      <a:lvl8pPr marL="1371600" algn="l" rtl="0" eaLnBrk="1" fontAlgn="base" hangingPunct="1">
        <a:spcBef>
          <a:spcPct val="0"/>
        </a:spcBef>
        <a:spcAft>
          <a:spcPct val="0"/>
        </a:spcAft>
        <a:defRPr sz="3600">
          <a:solidFill>
            <a:schemeClr val="tx2"/>
          </a:solidFill>
          <a:latin typeface="Myriad Pro" pitchFamily="96" charset="0"/>
        </a:defRPr>
      </a:lvl8pPr>
      <a:lvl9pPr marL="1828800" algn="l" rtl="0" eaLnBrk="1" fontAlgn="base" hangingPunct="1">
        <a:spcBef>
          <a:spcPct val="0"/>
        </a:spcBef>
        <a:spcAft>
          <a:spcPct val="0"/>
        </a:spcAft>
        <a:defRPr sz="3600">
          <a:solidFill>
            <a:schemeClr val="tx2"/>
          </a:solidFill>
          <a:latin typeface="Myriad Pro" pitchFamily="96" charset="0"/>
        </a:defRPr>
      </a:lvl9pPr>
    </p:titleStyle>
    <p:bodyStyle>
      <a:lvl1pPr marL="342900" indent="-342900" algn="l" rtl="0" eaLnBrk="1" fontAlgn="base" hangingPunct="1">
        <a:spcBef>
          <a:spcPct val="20000"/>
        </a:spcBef>
        <a:spcAft>
          <a:spcPct val="0"/>
        </a:spcAft>
        <a:buChar char="•"/>
        <a:defRPr sz="2000">
          <a:solidFill>
            <a:schemeClr val="tx1"/>
          </a:solidFill>
          <a:latin typeface="+mn-lt"/>
          <a:ea typeface="ＭＳ Ｐゴシック" pitchFamily="-32" charset="-128"/>
          <a:cs typeface="ＭＳ Ｐゴシック" pitchFamily="-32" charset="-128"/>
        </a:defRPr>
      </a:lvl1pPr>
      <a:lvl2pPr marL="742950" indent="-285750" algn="l" rtl="0" eaLnBrk="1" fontAlgn="base" hangingPunct="1">
        <a:spcBef>
          <a:spcPct val="20000"/>
        </a:spcBef>
        <a:spcAft>
          <a:spcPct val="0"/>
        </a:spcAft>
        <a:buChar char="–"/>
        <a:defRPr>
          <a:solidFill>
            <a:schemeClr val="tx1"/>
          </a:solidFill>
          <a:latin typeface="+mn-lt"/>
          <a:ea typeface="ＭＳ Ｐゴシック" pitchFamily="-32" charset="-128"/>
          <a:cs typeface="ＭＳ Ｐゴシック" pitchFamily="-32" charset="-128"/>
        </a:defRPr>
      </a:lvl2pPr>
      <a:lvl3pPr marL="1143000" indent="-228600" algn="l" rtl="0" eaLnBrk="1" fontAlgn="base" hangingPunct="1">
        <a:spcBef>
          <a:spcPct val="20000"/>
        </a:spcBef>
        <a:spcAft>
          <a:spcPct val="0"/>
        </a:spcAft>
        <a:buChar char="•"/>
        <a:defRPr sz="1600">
          <a:solidFill>
            <a:schemeClr val="tx1"/>
          </a:solidFill>
          <a:latin typeface="+mn-lt"/>
          <a:ea typeface="ＭＳ Ｐゴシック" pitchFamily="-32" charset="-128"/>
          <a:cs typeface="ＭＳ Ｐゴシック" pitchFamily="-32" charset="-128"/>
        </a:defRPr>
      </a:lvl3pPr>
      <a:lvl4pPr marL="1562100" indent="-228600" algn="l" rtl="0" eaLnBrk="1" fontAlgn="base" hangingPunct="1">
        <a:spcBef>
          <a:spcPct val="20000"/>
        </a:spcBef>
        <a:spcAft>
          <a:spcPct val="0"/>
        </a:spcAft>
        <a:buChar char="–"/>
        <a:defRPr sz="1400">
          <a:solidFill>
            <a:schemeClr val="tx1"/>
          </a:solidFill>
          <a:latin typeface="+mn-lt"/>
          <a:ea typeface="ＭＳ Ｐゴシック" pitchFamily="-32" charset="-128"/>
          <a:cs typeface="ＭＳ Ｐゴシック" pitchFamily="-32" charset="-128"/>
        </a:defRPr>
      </a:lvl4pPr>
      <a:lvl5pPr marL="1981200" indent="-228600" algn="l" rtl="0" eaLnBrk="1" fontAlgn="base" hangingPunct="1">
        <a:spcBef>
          <a:spcPct val="20000"/>
        </a:spcBef>
        <a:spcAft>
          <a:spcPct val="0"/>
        </a:spcAft>
        <a:buFont typeface="Times" charset="0"/>
        <a:buChar char="•"/>
        <a:defRPr sz="1400">
          <a:solidFill>
            <a:schemeClr val="tx1"/>
          </a:solidFill>
          <a:latin typeface="+mn-lt"/>
          <a:ea typeface="ＭＳ Ｐゴシック" pitchFamily="-32" charset="-128"/>
          <a:cs typeface="ＭＳ Ｐゴシック" pitchFamily="-32" charset="-128"/>
        </a:defRPr>
      </a:lvl5pPr>
      <a:lvl6pPr marL="2438400" indent="-228600" algn="l" rtl="0" eaLnBrk="1" fontAlgn="base" hangingPunct="1">
        <a:spcBef>
          <a:spcPct val="20000"/>
        </a:spcBef>
        <a:spcAft>
          <a:spcPct val="0"/>
        </a:spcAft>
        <a:buFont typeface="Times"/>
        <a:buChar char="•"/>
        <a:defRPr>
          <a:solidFill>
            <a:schemeClr val="tx1"/>
          </a:solidFill>
          <a:latin typeface="+mn-lt"/>
        </a:defRPr>
      </a:lvl6pPr>
      <a:lvl7pPr marL="2895600" indent="-228600" algn="l" rtl="0" eaLnBrk="1" fontAlgn="base" hangingPunct="1">
        <a:spcBef>
          <a:spcPct val="20000"/>
        </a:spcBef>
        <a:spcAft>
          <a:spcPct val="0"/>
        </a:spcAft>
        <a:buFont typeface="Times"/>
        <a:buChar char="•"/>
        <a:defRPr>
          <a:solidFill>
            <a:schemeClr val="tx1"/>
          </a:solidFill>
          <a:latin typeface="+mn-lt"/>
        </a:defRPr>
      </a:lvl7pPr>
      <a:lvl8pPr marL="3352800" indent="-228600" algn="l" rtl="0" eaLnBrk="1" fontAlgn="base" hangingPunct="1">
        <a:spcBef>
          <a:spcPct val="20000"/>
        </a:spcBef>
        <a:spcAft>
          <a:spcPct val="0"/>
        </a:spcAft>
        <a:buFont typeface="Times"/>
        <a:buChar char="•"/>
        <a:defRPr>
          <a:solidFill>
            <a:schemeClr val="tx1"/>
          </a:solidFill>
          <a:latin typeface="+mn-lt"/>
        </a:defRPr>
      </a:lvl8pPr>
      <a:lvl9pPr marL="3810000" indent="-228600" algn="l" rtl="0" eaLnBrk="1" fontAlgn="base" hangingPunct="1">
        <a:spcBef>
          <a:spcPct val="20000"/>
        </a:spcBef>
        <a:spcAft>
          <a:spcPct val="0"/>
        </a:spcAft>
        <a:buFont typeface="Times"/>
        <a:buChar char="•"/>
        <a:defRPr>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tut.fi/citer" TargetMode="External"/><Relationship Id="rId2" Type="http://schemas.openxmlformats.org/officeDocument/2006/relationships/hyperlink" Target="mailto:marko.seppanen@tut.fi"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8.emf"/><Relationship Id="rId5" Type="http://schemas.openxmlformats.org/officeDocument/2006/relationships/oleObject" Target="../embeddings/oleObject3.bin"/><Relationship Id="rId4" Type="http://schemas.openxmlformats.org/officeDocument/2006/relationships/image" Target="../media/image7.e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cleen.fi/en/sge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cleen.fi/en/sge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11"/>
          <p:cNvSpPr>
            <a:spLocks noGrp="1"/>
          </p:cNvSpPr>
          <p:nvPr>
            <p:ph type="subTitle" idx="1"/>
          </p:nvPr>
        </p:nvSpPr>
        <p:spPr>
          <a:xfrm>
            <a:off x="1341438" y="4038599"/>
            <a:ext cx="7010400" cy="2681690"/>
          </a:xfrm>
        </p:spPr>
        <p:txBody>
          <a:bodyPr/>
          <a:lstStyle/>
          <a:p>
            <a:pPr eaLnBrk="1" hangingPunct="1">
              <a:defRPr/>
            </a:pPr>
            <a:r>
              <a:rPr lang="en-US" b="1" dirty="0" smtClean="0"/>
              <a:t>Actors in Demand Response and Their Roles  </a:t>
            </a:r>
          </a:p>
          <a:p>
            <a:pPr eaLnBrk="1" hangingPunct="1">
              <a:defRPr/>
            </a:pPr>
            <a:r>
              <a:rPr lang="fi-FI" sz="2000" dirty="0" smtClean="0"/>
              <a:t>Petteri </a:t>
            </a:r>
            <a:r>
              <a:rPr lang="fi-FI" sz="2000" dirty="0" err="1" smtClean="0"/>
              <a:t>Baumgartner</a:t>
            </a:r>
            <a:r>
              <a:rPr lang="fi-FI" sz="2000" dirty="0" smtClean="0"/>
              <a:t> &amp; Marko Seppänen</a:t>
            </a:r>
          </a:p>
          <a:p>
            <a:pPr>
              <a:defRPr/>
            </a:pPr>
            <a:r>
              <a:rPr lang="en-US" sz="1800" dirty="0"/>
              <a:t>Tampere University of Technology </a:t>
            </a:r>
            <a:endParaRPr lang="en-US" sz="1800" dirty="0" smtClean="0"/>
          </a:p>
          <a:p>
            <a:pPr>
              <a:defRPr/>
            </a:pPr>
            <a:r>
              <a:rPr lang="en-US" sz="1800" dirty="0" smtClean="0"/>
              <a:t>CITER / Department of Industrial Management</a:t>
            </a:r>
          </a:p>
          <a:p>
            <a:pPr>
              <a:defRPr/>
            </a:pPr>
            <a:r>
              <a:rPr lang="en-US" sz="1800" dirty="0" smtClean="0"/>
              <a:t>Contact: </a:t>
            </a:r>
            <a:r>
              <a:rPr lang="fi-FI" sz="1800" dirty="0" err="1" smtClean="0">
                <a:hlinkClick r:id="rId2"/>
              </a:rPr>
              <a:t>marko.seppanen@tut.fi</a:t>
            </a:r>
            <a:r>
              <a:rPr lang="fi-FI" sz="1800" dirty="0" smtClean="0"/>
              <a:t>; </a:t>
            </a:r>
            <a:r>
              <a:rPr lang="fi-FI" sz="1800" dirty="0" err="1" smtClean="0">
                <a:hlinkClick r:id="rId3"/>
              </a:rPr>
              <a:t>www.tut.fi/citer</a:t>
            </a:r>
            <a:r>
              <a:rPr lang="fi-FI" sz="1800" dirty="0" smtClean="0"/>
              <a:t> </a:t>
            </a:r>
            <a:endParaRPr lang="en-US" sz="1800" dirty="0" smtClean="0"/>
          </a:p>
          <a:p>
            <a:pPr eaLnBrk="1" hangingPunct="1">
              <a:defRPr/>
            </a:pPr>
            <a:endParaRPr lang="en-US" sz="1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E-book reader ecosystems</a:t>
            </a:r>
            <a:endParaRPr lang="en-US" dirty="0"/>
          </a:p>
        </p:txBody>
      </p:sp>
      <p:sp>
        <p:nvSpPr>
          <p:cNvPr id="6" name="Slide Number Placeholder 5"/>
          <p:cNvSpPr>
            <a:spLocks noGrp="1"/>
          </p:cNvSpPr>
          <p:nvPr>
            <p:ph type="sldNum" sz="quarter" idx="12"/>
          </p:nvPr>
        </p:nvSpPr>
        <p:spPr/>
        <p:txBody>
          <a:bodyPr/>
          <a:lstStyle/>
          <a:p>
            <a:fld id="{8F5BA89E-32E8-4464-8003-D70C738330F3}" type="slidenum">
              <a:rPr lang="en-US" smtClean="0"/>
              <a:pPr/>
              <a:t>10</a:t>
            </a:fld>
            <a:endParaRPr lang="en-US" sz="900"/>
          </a:p>
        </p:txBody>
      </p:sp>
      <p:graphicFrame>
        <p:nvGraphicFramePr>
          <p:cNvPr id="7" name="Object 6"/>
          <p:cNvGraphicFramePr>
            <a:graphicFrameLocks noChangeAspect="1"/>
          </p:cNvGraphicFramePr>
          <p:nvPr>
            <p:extLst>
              <p:ext uri="{D42A27DB-BD31-4B8C-83A1-F6EECF244321}">
                <p14:modId xmlns:p14="http://schemas.microsoft.com/office/powerpoint/2010/main" val="1705980360"/>
              </p:ext>
            </p:extLst>
          </p:nvPr>
        </p:nvGraphicFramePr>
        <p:xfrm>
          <a:off x="1881188" y="1689100"/>
          <a:ext cx="5381625" cy="1762125"/>
        </p:xfrm>
        <a:graphic>
          <a:graphicData uri="http://schemas.openxmlformats.org/presentationml/2006/ole">
            <mc:AlternateContent xmlns:mc="http://schemas.openxmlformats.org/markup-compatibility/2006">
              <mc:Choice xmlns:v="urn:schemas-microsoft-com:vml" Requires="v">
                <p:oleObj spid="_x0000_s17500" name="Visio" r:id="rId3" imgW="5381048" imgH="1762830" progId="Visio.Drawing.11">
                  <p:embed/>
                </p:oleObj>
              </mc:Choice>
              <mc:Fallback>
                <p:oleObj name="Visio" r:id="rId3" imgW="5381048" imgH="1762830" progId="Visio.Drawing.11">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81188" y="1689100"/>
                        <a:ext cx="5381625" cy="176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693740112"/>
              </p:ext>
            </p:extLst>
          </p:nvPr>
        </p:nvGraphicFramePr>
        <p:xfrm>
          <a:off x="1981200" y="4103688"/>
          <a:ext cx="5181600" cy="1943100"/>
        </p:xfrm>
        <a:graphic>
          <a:graphicData uri="http://schemas.openxmlformats.org/presentationml/2006/ole">
            <mc:AlternateContent xmlns:mc="http://schemas.openxmlformats.org/markup-compatibility/2006">
              <mc:Choice xmlns:v="urn:schemas-microsoft-com:vml" Requires="v">
                <p:oleObj spid="_x0000_s17501" name="Visio" r:id="rId5" imgW="5177368" imgH="1942920" progId="Visio.Drawing.11">
                  <p:embed/>
                </p:oleObj>
              </mc:Choice>
              <mc:Fallback>
                <p:oleObj name="Visio" r:id="rId5" imgW="5177368" imgH="1942920" progId="Visio.Drawing.11">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1200" y="4103688"/>
                        <a:ext cx="5181600"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532970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Friendster is a social site that allows users share videos, photos, messages, and comments with other members via their profile.</a:t>
            </a:r>
          </a:p>
          <a:p>
            <a:pPr algn="just"/>
            <a:r>
              <a:rPr lang="en-US" dirty="0" smtClean="0"/>
              <a:t>Friendster was founded in 2002, beating </a:t>
            </a:r>
            <a:r>
              <a:rPr lang="en-US" dirty="0" err="1" smtClean="0"/>
              <a:t>MySpace</a:t>
            </a:r>
            <a:r>
              <a:rPr lang="en-US" dirty="0" smtClean="0"/>
              <a:t> by a year, let alone Facebook (founded in 2004).</a:t>
            </a:r>
          </a:p>
          <a:p>
            <a:pPr algn="just"/>
            <a:r>
              <a:rPr lang="en-US" dirty="0" smtClean="0"/>
              <a:t>However, the service could not hold the increasing number of users and it became impossibly slow once it got popular. In other words, some elements in the ecosystem could no hold the increasing number of users (Love &amp; </a:t>
            </a:r>
            <a:r>
              <a:rPr lang="en-US" dirty="0" err="1" smtClean="0"/>
              <a:t>Lubin</a:t>
            </a:r>
            <a:r>
              <a:rPr lang="en-US" dirty="0" smtClean="0"/>
              <a:t>, 2011).</a:t>
            </a:r>
          </a:p>
          <a:p>
            <a:pPr algn="just"/>
            <a:r>
              <a:rPr lang="en-US" dirty="0" smtClean="0"/>
              <a:t>This steered the users to check out </a:t>
            </a:r>
            <a:r>
              <a:rPr lang="en-US" dirty="0" err="1" smtClean="0"/>
              <a:t>MySpace</a:t>
            </a:r>
            <a:r>
              <a:rPr lang="en-US" dirty="0" smtClean="0"/>
              <a:t> which managed to scale its ecosystem elements according to users.</a:t>
            </a:r>
          </a:p>
          <a:p>
            <a:pPr algn="just"/>
            <a:endParaRPr lang="en-US" dirty="0"/>
          </a:p>
        </p:txBody>
      </p:sp>
      <p:sp>
        <p:nvSpPr>
          <p:cNvPr id="3" name="Title 2"/>
          <p:cNvSpPr>
            <a:spLocks noGrp="1"/>
          </p:cNvSpPr>
          <p:nvPr>
            <p:ph type="title"/>
          </p:nvPr>
        </p:nvSpPr>
        <p:spPr/>
        <p:txBody>
          <a:bodyPr/>
          <a:lstStyle/>
          <a:p>
            <a:r>
              <a:rPr lang="en-US" dirty="0" smtClean="0"/>
              <a:t>Case example: Friendster versus </a:t>
            </a:r>
            <a:r>
              <a:rPr lang="en-US" dirty="0" err="1" smtClean="0"/>
              <a:t>MySpace</a:t>
            </a:r>
            <a:endParaRPr lang="en-US" dirty="0"/>
          </a:p>
        </p:txBody>
      </p:sp>
      <p:sp>
        <p:nvSpPr>
          <p:cNvPr id="6" name="Slide Number Placeholder 5"/>
          <p:cNvSpPr>
            <a:spLocks noGrp="1"/>
          </p:cNvSpPr>
          <p:nvPr>
            <p:ph type="sldNum" sz="quarter" idx="12"/>
          </p:nvPr>
        </p:nvSpPr>
        <p:spPr/>
        <p:txBody>
          <a:bodyPr/>
          <a:lstStyle/>
          <a:p>
            <a:fld id="{8F5BA89E-32E8-4464-8003-D70C738330F3}" type="slidenum">
              <a:rPr lang="en-US" smtClean="0"/>
              <a:pPr/>
              <a:t>11</a:t>
            </a:fld>
            <a:endParaRPr lang="en-US" sz="900"/>
          </a:p>
        </p:txBody>
      </p:sp>
    </p:spTree>
    <p:extLst>
      <p:ext uri="{BB962C8B-B14F-4D97-AF65-F5344CB8AC3E}">
        <p14:creationId xmlns:p14="http://schemas.microsoft.com/office/powerpoint/2010/main" val="10687616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Eventually, </a:t>
            </a:r>
            <a:r>
              <a:rPr lang="en-US" dirty="0" err="1" smtClean="0"/>
              <a:t>MySpace</a:t>
            </a:r>
            <a:r>
              <a:rPr lang="en-US" dirty="0" smtClean="0"/>
              <a:t> was run over by Facebook.</a:t>
            </a:r>
          </a:p>
          <a:p>
            <a:pPr algn="just"/>
            <a:r>
              <a:rPr lang="en-US" dirty="0" smtClean="0"/>
              <a:t>Facebook understood the importance of complementary services, </a:t>
            </a:r>
            <a:r>
              <a:rPr lang="en-US" i="1" dirty="0" smtClean="0"/>
              <a:t>i.e.</a:t>
            </a:r>
            <a:r>
              <a:rPr lang="en-US" dirty="0" smtClean="0"/>
              <a:t>, complementors (</a:t>
            </a:r>
            <a:r>
              <a:rPr lang="en-US" dirty="0" err="1" smtClean="0"/>
              <a:t>Hartung</a:t>
            </a:r>
            <a:r>
              <a:rPr lang="en-US" dirty="0" smtClean="0"/>
              <a:t>, 2011).</a:t>
            </a:r>
          </a:p>
          <a:p>
            <a:pPr algn="just"/>
            <a:r>
              <a:rPr lang="en-US" dirty="0" smtClean="0"/>
              <a:t>It is the vast number of complementors that has been enabled Facebook to attract plethora of different types of users</a:t>
            </a:r>
            <a:r>
              <a:rPr lang="en-US" dirty="0" smtClean="0">
                <a:latin typeface="Arial"/>
                <a:cs typeface="Arial"/>
              </a:rPr>
              <a:t>—</a:t>
            </a:r>
            <a:r>
              <a:rPr lang="en-US" dirty="0" smtClean="0">
                <a:cs typeface="Arial"/>
              </a:rPr>
              <a:t>there is something for (almost) everyone on Facebook.</a:t>
            </a:r>
          </a:p>
          <a:p>
            <a:pPr algn="just"/>
            <a:endParaRPr lang="en-US" dirty="0"/>
          </a:p>
          <a:p>
            <a:pPr algn="just"/>
            <a:r>
              <a:rPr lang="en-US" dirty="0" smtClean="0"/>
              <a:t>In conclusion, the ecosystem shall converge multiple elements in order to thrive.</a:t>
            </a:r>
            <a:endParaRPr lang="en-US" dirty="0"/>
          </a:p>
        </p:txBody>
      </p:sp>
      <p:sp>
        <p:nvSpPr>
          <p:cNvPr id="3" name="Title 2"/>
          <p:cNvSpPr>
            <a:spLocks noGrp="1"/>
          </p:cNvSpPr>
          <p:nvPr>
            <p:ph type="title"/>
          </p:nvPr>
        </p:nvSpPr>
        <p:spPr/>
        <p:txBody>
          <a:bodyPr/>
          <a:lstStyle/>
          <a:p>
            <a:r>
              <a:rPr lang="en-US" dirty="0" smtClean="0"/>
              <a:t>Case example: </a:t>
            </a:r>
            <a:r>
              <a:rPr lang="en-US" dirty="0" err="1" smtClean="0"/>
              <a:t>MySpace</a:t>
            </a:r>
            <a:r>
              <a:rPr lang="en-US" dirty="0" smtClean="0"/>
              <a:t> versus Facebook</a:t>
            </a:r>
            <a:endParaRPr lang="en-US" dirty="0"/>
          </a:p>
        </p:txBody>
      </p:sp>
      <p:sp>
        <p:nvSpPr>
          <p:cNvPr id="6" name="Slide Number Placeholder 5"/>
          <p:cNvSpPr>
            <a:spLocks noGrp="1"/>
          </p:cNvSpPr>
          <p:nvPr>
            <p:ph type="sldNum" sz="quarter" idx="12"/>
          </p:nvPr>
        </p:nvSpPr>
        <p:spPr/>
        <p:txBody>
          <a:bodyPr/>
          <a:lstStyle/>
          <a:p>
            <a:fld id="{8F5BA89E-32E8-4464-8003-D70C738330F3}" type="slidenum">
              <a:rPr lang="en-US" smtClean="0"/>
              <a:pPr/>
              <a:t>12</a:t>
            </a:fld>
            <a:endParaRPr lang="en-US" sz="900"/>
          </a:p>
        </p:txBody>
      </p:sp>
    </p:spTree>
    <p:extLst>
      <p:ext uri="{BB962C8B-B14F-4D97-AF65-F5344CB8AC3E}">
        <p14:creationId xmlns:p14="http://schemas.microsoft.com/office/powerpoint/2010/main" val="16342226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Technologies</a:t>
            </a:r>
            <a:endParaRPr lang="en-US" dirty="0"/>
          </a:p>
        </p:txBody>
      </p:sp>
      <p:sp>
        <p:nvSpPr>
          <p:cNvPr id="6" name="Slide Number Placeholder 5"/>
          <p:cNvSpPr>
            <a:spLocks noGrp="1"/>
          </p:cNvSpPr>
          <p:nvPr>
            <p:ph type="sldNum" sz="quarter" idx="11"/>
          </p:nvPr>
        </p:nvSpPr>
        <p:spPr/>
        <p:txBody>
          <a:bodyPr/>
          <a:lstStyle/>
          <a:p>
            <a:fld id="{8F5BA89E-32E8-4464-8003-D70C738330F3}" type="slidenum">
              <a:rPr lang="en-US" smtClean="0"/>
              <a:pPr/>
              <a:t>13</a:t>
            </a:fld>
            <a:endParaRPr lang="en-US" sz="900"/>
          </a:p>
        </p:txBody>
      </p:sp>
    </p:spTree>
    <p:extLst>
      <p:ext uri="{BB962C8B-B14F-4D97-AF65-F5344CB8AC3E}">
        <p14:creationId xmlns:p14="http://schemas.microsoft.com/office/powerpoint/2010/main" val="2926456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AMR enables collecting electricity consumption data in an hourly basis</a:t>
            </a:r>
          </a:p>
          <a:p>
            <a:pPr lvl="1" algn="just"/>
            <a:r>
              <a:rPr lang="en-US" dirty="0" smtClean="0"/>
              <a:t>Enables hourly-based energy tariffs, and helps all actors (DSO, supplier, consumer) to control the balance between supply and demand</a:t>
            </a:r>
          </a:p>
          <a:p>
            <a:pPr algn="just"/>
            <a:r>
              <a:rPr lang="en-US" dirty="0" smtClean="0"/>
              <a:t>The meters can be controlled remotely</a:t>
            </a:r>
            <a:r>
              <a:rPr lang="en-US" dirty="0" smtClean="0">
                <a:latin typeface="Arial"/>
                <a:cs typeface="Arial"/>
              </a:rPr>
              <a:t>—means they can be switched on and off  </a:t>
            </a:r>
          </a:p>
          <a:p>
            <a:pPr lvl="1" algn="just"/>
            <a:r>
              <a:rPr lang="en-US" dirty="0" smtClean="0">
                <a:latin typeface="Arial"/>
                <a:cs typeface="Arial"/>
              </a:rPr>
              <a:t>EMV (2013</a:t>
            </a:r>
            <a:r>
              <a:rPr lang="en-US" dirty="0" smtClean="0"/>
              <a:t>) </a:t>
            </a:r>
            <a:r>
              <a:rPr lang="en-US" dirty="0" smtClean="0">
                <a:latin typeface="Arial"/>
                <a:cs typeface="Arial"/>
              </a:rPr>
              <a:t>argues that switching on and off the meter is not DR but rather a standard network operation</a:t>
            </a:r>
          </a:p>
          <a:p>
            <a:pPr algn="just"/>
            <a:r>
              <a:rPr lang="en-US" dirty="0" smtClean="0">
                <a:latin typeface="Arial"/>
                <a:cs typeface="Arial"/>
              </a:rPr>
              <a:t>Price-based DR program can be deployed via AMR but not direct load control.</a:t>
            </a:r>
          </a:p>
          <a:p>
            <a:pPr lvl="1" algn="just"/>
            <a:r>
              <a:rPr lang="en-US" dirty="0" smtClean="0">
                <a:latin typeface="Arial"/>
                <a:cs typeface="Arial"/>
              </a:rPr>
              <a:t>Consumers have the responsibility to execute on-demand control commands to participate in DR</a:t>
            </a:r>
          </a:p>
        </p:txBody>
      </p:sp>
      <p:sp>
        <p:nvSpPr>
          <p:cNvPr id="3" name="Title 2"/>
          <p:cNvSpPr>
            <a:spLocks noGrp="1"/>
          </p:cNvSpPr>
          <p:nvPr>
            <p:ph type="title"/>
          </p:nvPr>
        </p:nvSpPr>
        <p:spPr/>
        <p:txBody>
          <a:bodyPr/>
          <a:lstStyle/>
          <a:p>
            <a:r>
              <a:rPr lang="en-US" dirty="0" smtClean="0"/>
              <a:t>Automatic meter reading</a:t>
            </a:r>
            <a:endParaRPr lang="en-US" dirty="0"/>
          </a:p>
        </p:txBody>
      </p:sp>
      <p:sp>
        <p:nvSpPr>
          <p:cNvPr id="6" name="Slide Number Placeholder 5"/>
          <p:cNvSpPr>
            <a:spLocks noGrp="1"/>
          </p:cNvSpPr>
          <p:nvPr>
            <p:ph type="sldNum" sz="quarter" idx="12"/>
          </p:nvPr>
        </p:nvSpPr>
        <p:spPr/>
        <p:txBody>
          <a:bodyPr/>
          <a:lstStyle/>
          <a:p>
            <a:fld id="{8F5BA89E-32E8-4464-8003-D70C738330F3}" type="slidenum">
              <a:rPr lang="en-US" smtClean="0"/>
              <a:pPr/>
              <a:t>14</a:t>
            </a:fld>
            <a:endParaRPr lang="en-US" sz="900"/>
          </a:p>
        </p:txBody>
      </p:sp>
    </p:spTree>
    <p:extLst>
      <p:ext uri="{BB962C8B-B14F-4D97-AF65-F5344CB8AC3E}">
        <p14:creationId xmlns:p14="http://schemas.microsoft.com/office/powerpoint/2010/main" val="41890913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DSOs have the responsibility of AMR implementation and measurement</a:t>
            </a:r>
          </a:p>
          <a:p>
            <a:pPr lvl="1" algn="just"/>
            <a:r>
              <a:rPr lang="en-US" dirty="0" smtClean="0"/>
              <a:t>Both DSOs and suppliers have access to the AMR data</a:t>
            </a:r>
          </a:p>
          <a:p>
            <a:pPr algn="just"/>
            <a:r>
              <a:rPr lang="en-US" dirty="0" smtClean="0"/>
              <a:t>The Finnish Energy Market Authority (EMV, 2013) stipulates that DR should be excluded from network operations,</a:t>
            </a:r>
          </a:p>
          <a:p>
            <a:pPr lvl="1" algn="just"/>
            <a:r>
              <a:rPr lang="en-US" dirty="0" smtClean="0"/>
              <a:t>Means that neither DSOs nor TSOs are ineligible to offer DR services</a:t>
            </a:r>
          </a:p>
          <a:p>
            <a:pPr lvl="1" algn="just"/>
            <a:r>
              <a:rPr lang="en-US" dirty="0" smtClean="0"/>
              <a:t>In Finland, the </a:t>
            </a:r>
            <a:r>
              <a:rPr lang="en-US" dirty="0"/>
              <a:t>Section 5 of the Limited </a:t>
            </a:r>
            <a:r>
              <a:rPr lang="en-US" dirty="0" smtClean="0"/>
              <a:t>Liability </a:t>
            </a:r>
            <a:r>
              <a:rPr lang="en-US" dirty="0"/>
              <a:t>Companies Act (624/2006) stipulates “the purpose of an incorporated (or limited) company is to generate profit to the </a:t>
            </a:r>
            <a:r>
              <a:rPr lang="en-US" dirty="0" smtClean="0"/>
              <a:t>shareholders”</a:t>
            </a:r>
          </a:p>
          <a:p>
            <a:pPr lvl="1" algn="just"/>
            <a:r>
              <a:rPr lang="en-US" dirty="0" smtClean="0"/>
              <a:t>System operators cannot make loss, although the loss could be compensated for by profiting from unbundled DR services</a:t>
            </a:r>
            <a:endParaRPr lang="en-US" dirty="0"/>
          </a:p>
        </p:txBody>
      </p:sp>
      <p:sp>
        <p:nvSpPr>
          <p:cNvPr id="3" name="Title 2"/>
          <p:cNvSpPr>
            <a:spLocks noGrp="1"/>
          </p:cNvSpPr>
          <p:nvPr>
            <p:ph type="title"/>
          </p:nvPr>
        </p:nvSpPr>
        <p:spPr/>
        <p:txBody>
          <a:bodyPr/>
          <a:lstStyle/>
          <a:p>
            <a:r>
              <a:rPr lang="en-US" dirty="0" smtClean="0"/>
              <a:t>Automatic meter reading</a:t>
            </a:r>
            <a:endParaRPr lang="en-US" dirty="0"/>
          </a:p>
        </p:txBody>
      </p:sp>
      <p:sp>
        <p:nvSpPr>
          <p:cNvPr id="6" name="Slide Number Placeholder 5"/>
          <p:cNvSpPr>
            <a:spLocks noGrp="1"/>
          </p:cNvSpPr>
          <p:nvPr>
            <p:ph type="sldNum" sz="quarter" idx="12"/>
          </p:nvPr>
        </p:nvSpPr>
        <p:spPr/>
        <p:txBody>
          <a:bodyPr/>
          <a:lstStyle/>
          <a:p>
            <a:fld id="{8F5BA89E-32E8-4464-8003-D70C738330F3}" type="slidenum">
              <a:rPr lang="en-US" smtClean="0"/>
              <a:pPr/>
              <a:t>15</a:t>
            </a:fld>
            <a:endParaRPr lang="en-US" sz="900"/>
          </a:p>
        </p:txBody>
      </p:sp>
    </p:spTree>
    <p:extLst>
      <p:ext uri="{BB962C8B-B14F-4D97-AF65-F5344CB8AC3E}">
        <p14:creationId xmlns:p14="http://schemas.microsoft.com/office/powerpoint/2010/main" val="26836529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66800" y="1636713"/>
            <a:ext cx="7735670" cy="4552950"/>
          </a:xfrm>
        </p:spPr>
        <p:txBody>
          <a:bodyPr/>
          <a:lstStyle/>
          <a:p>
            <a:pPr algn="just"/>
            <a:r>
              <a:rPr lang="en-US" dirty="0" smtClean="0"/>
              <a:t>HEMS features more functionalities than AMR-based system</a:t>
            </a:r>
          </a:p>
          <a:p>
            <a:pPr algn="just"/>
            <a:r>
              <a:rPr lang="en-US" dirty="0" smtClean="0"/>
              <a:t>HEMS enables integration with other home automation features</a:t>
            </a:r>
          </a:p>
          <a:p>
            <a:pPr algn="just"/>
            <a:r>
              <a:rPr lang="en-US" dirty="0" smtClean="0"/>
              <a:t>Third-party aggregators could </a:t>
            </a:r>
            <a:r>
              <a:rPr lang="en-US" dirty="0"/>
              <a:t>offer turn-key </a:t>
            </a:r>
            <a:r>
              <a:rPr lang="en-US" dirty="0" smtClean="0"/>
              <a:t>aggregation</a:t>
            </a:r>
            <a:r>
              <a:rPr lang="en-US" dirty="0"/>
              <a:t>, whereby a participant’s </a:t>
            </a:r>
            <a:r>
              <a:rPr lang="en-US" dirty="0" smtClean="0"/>
              <a:t>HEMS automatically </a:t>
            </a:r>
            <a:r>
              <a:rPr lang="en-US" dirty="0"/>
              <a:t>initiates energy-saving measures at </a:t>
            </a:r>
            <a:r>
              <a:rPr lang="en-US" dirty="0" smtClean="0"/>
              <a:t>the </a:t>
            </a:r>
            <a:r>
              <a:rPr lang="en-US" dirty="0"/>
              <a:t>onset of a demand response </a:t>
            </a:r>
            <a:r>
              <a:rPr lang="en-US" dirty="0" smtClean="0"/>
              <a:t>event</a:t>
            </a:r>
          </a:p>
          <a:p>
            <a:pPr algn="just"/>
            <a:r>
              <a:rPr lang="en-US" dirty="0"/>
              <a:t>Using an existing </a:t>
            </a:r>
            <a:r>
              <a:rPr lang="en-US" dirty="0" smtClean="0"/>
              <a:t>HEMS connected via </a:t>
            </a:r>
            <a:r>
              <a:rPr lang="en-US" dirty="0"/>
              <a:t>an internet gateway, a facility’s non-critical load is </a:t>
            </a:r>
            <a:r>
              <a:rPr lang="en-US" dirty="0" smtClean="0"/>
              <a:t>intelligently </a:t>
            </a:r>
            <a:r>
              <a:rPr lang="en-US" dirty="0"/>
              <a:t>and automatically reduced by implementing </a:t>
            </a:r>
            <a:r>
              <a:rPr lang="en-US" dirty="0" smtClean="0"/>
              <a:t>predefined </a:t>
            </a:r>
            <a:r>
              <a:rPr lang="en-US" dirty="0"/>
              <a:t>operational </a:t>
            </a:r>
            <a:r>
              <a:rPr lang="en-US" dirty="0" smtClean="0"/>
              <a:t>changes</a:t>
            </a:r>
          </a:p>
          <a:p>
            <a:pPr lvl="1" algn="just"/>
            <a:r>
              <a:rPr lang="en-US" dirty="0" smtClean="0"/>
              <a:t>Cycling equipment, </a:t>
            </a:r>
            <a:r>
              <a:rPr lang="en-US" dirty="0"/>
              <a:t>turning </a:t>
            </a:r>
            <a:r>
              <a:rPr lang="en-US" dirty="0" smtClean="0"/>
              <a:t>off </a:t>
            </a:r>
            <a:r>
              <a:rPr lang="en-US" dirty="0"/>
              <a:t>or dimming a portion of facility lighting and/or controlling </a:t>
            </a:r>
            <a:r>
              <a:rPr lang="en-US" dirty="0" smtClean="0"/>
              <a:t>the </a:t>
            </a:r>
            <a:r>
              <a:rPr lang="en-US" dirty="0"/>
              <a:t>use of other energy-intensive </a:t>
            </a:r>
            <a:r>
              <a:rPr lang="en-US" dirty="0" smtClean="0"/>
              <a:t>processes</a:t>
            </a:r>
            <a:endParaRPr lang="en-US" dirty="0"/>
          </a:p>
        </p:txBody>
      </p:sp>
      <p:sp>
        <p:nvSpPr>
          <p:cNvPr id="3" name="Title 2"/>
          <p:cNvSpPr>
            <a:spLocks noGrp="1"/>
          </p:cNvSpPr>
          <p:nvPr>
            <p:ph type="title"/>
          </p:nvPr>
        </p:nvSpPr>
        <p:spPr/>
        <p:txBody>
          <a:bodyPr/>
          <a:lstStyle/>
          <a:p>
            <a:r>
              <a:rPr lang="en-US" dirty="0" smtClean="0"/>
              <a:t>Home energy management system</a:t>
            </a:r>
            <a:endParaRPr lang="en-US" dirty="0"/>
          </a:p>
        </p:txBody>
      </p:sp>
      <p:sp>
        <p:nvSpPr>
          <p:cNvPr id="6" name="Slide Number Placeholder 5"/>
          <p:cNvSpPr>
            <a:spLocks noGrp="1"/>
          </p:cNvSpPr>
          <p:nvPr>
            <p:ph type="sldNum" sz="quarter" idx="12"/>
          </p:nvPr>
        </p:nvSpPr>
        <p:spPr/>
        <p:txBody>
          <a:bodyPr/>
          <a:lstStyle/>
          <a:p>
            <a:fld id="{8F5BA89E-32E8-4464-8003-D70C738330F3}" type="slidenum">
              <a:rPr lang="en-US" smtClean="0"/>
              <a:pPr/>
              <a:t>16</a:t>
            </a:fld>
            <a:endParaRPr lang="en-US" sz="900"/>
          </a:p>
        </p:txBody>
      </p:sp>
    </p:spTree>
    <p:extLst>
      <p:ext uri="{BB962C8B-B14F-4D97-AF65-F5344CB8AC3E}">
        <p14:creationId xmlns:p14="http://schemas.microsoft.com/office/powerpoint/2010/main" val="35248847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Consumer’s comfort and convenience can be maintained by constant real-time monitoring</a:t>
            </a:r>
          </a:p>
          <a:p>
            <a:pPr algn="just"/>
            <a:r>
              <a:rPr lang="en-US" dirty="0" smtClean="0"/>
              <a:t>If maximum/minimum </a:t>
            </a:r>
            <a:r>
              <a:rPr lang="en-US" dirty="0"/>
              <a:t>building </a:t>
            </a:r>
            <a:r>
              <a:rPr lang="en-US" dirty="0" smtClean="0"/>
              <a:t>temperature or minimum lighting </a:t>
            </a:r>
            <a:r>
              <a:rPr lang="en-US" dirty="0"/>
              <a:t>levels are </a:t>
            </a:r>
            <a:r>
              <a:rPr lang="en-US" dirty="0" smtClean="0"/>
              <a:t>reached during the curtailment, </a:t>
            </a:r>
            <a:r>
              <a:rPr lang="en-US" dirty="0"/>
              <a:t>the site automatically reverts to </a:t>
            </a:r>
            <a:r>
              <a:rPr lang="en-US" dirty="0" smtClean="0"/>
              <a:t>its </a:t>
            </a:r>
            <a:r>
              <a:rPr lang="en-US" dirty="0"/>
              <a:t>normal </a:t>
            </a:r>
            <a:r>
              <a:rPr lang="en-US" dirty="0" smtClean="0"/>
              <a:t>operations</a:t>
            </a:r>
          </a:p>
          <a:p>
            <a:pPr algn="just"/>
            <a:r>
              <a:rPr lang="en-US" dirty="0" smtClean="0"/>
              <a:t>HEMS can be implemented independently</a:t>
            </a:r>
            <a:r>
              <a:rPr lang="en-US" dirty="0">
                <a:latin typeface="Arial"/>
                <a:cs typeface="Arial"/>
              </a:rPr>
              <a:t> </a:t>
            </a:r>
            <a:r>
              <a:rPr lang="en-US" dirty="0" smtClean="0">
                <a:latin typeface="Arial"/>
                <a:cs typeface="Arial"/>
              </a:rPr>
              <a:t>uncoupled from AMR</a:t>
            </a:r>
          </a:p>
          <a:p>
            <a:pPr lvl="1" algn="just"/>
            <a:r>
              <a:rPr lang="en-US" dirty="0" smtClean="0">
                <a:latin typeface="Arial"/>
                <a:cs typeface="Arial"/>
              </a:rPr>
              <a:t>No regulatory issues concerning operation responsibilities or liabilities</a:t>
            </a:r>
          </a:p>
          <a:p>
            <a:pPr lvl="1" algn="just"/>
            <a:r>
              <a:rPr lang="en-US" dirty="0" smtClean="0">
                <a:latin typeface="Arial"/>
                <a:cs typeface="Arial"/>
              </a:rPr>
              <a:t>HEMS can be attached to AMR, too</a:t>
            </a:r>
            <a:endParaRPr lang="en-US" dirty="0"/>
          </a:p>
        </p:txBody>
      </p:sp>
      <p:sp>
        <p:nvSpPr>
          <p:cNvPr id="3" name="Title 2"/>
          <p:cNvSpPr>
            <a:spLocks noGrp="1"/>
          </p:cNvSpPr>
          <p:nvPr>
            <p:ph type="title"/>
          </p:nvPr>
        </p:nvSpPr>
        <p:spPr/>
        <p:txBody>
          <a:bodyPr/>
          <a:lstStyle/>
          <a:p>
            <a:r>
              <a:rPr lang="en-US" dirty="0" smtClean="0"/>
              <a:t>Home energy management system</a:t>
            </a:r>
            <a:endParaRPr lang="en-US" dirty="0"/>
          </a:p>
        </p:txBody>
      </p:sp>
      <p:sp>
        <p:nvSpPr>
          <p:cNvPr id="6" name="Slide Number Placeholder 5"/>
          <p:cNvSpPr>
            <a:spLocks noGrp="1"/>
          </p:cNvSpPr>
          <p:nvPr>
            <p:ph type="sldNum" sz="quarter" idx="12"/>
          </p:nvPr>
        </p:nvSpPr>
        <p:spPr/>
        <p:txBody>
          <a:bodyPr/>
          <a:lstStyle/>
          <a:p>
            <a:fld id="{8F5BA89E-32E8-4464-8003-D70C738330F3}" type="slidenum">
              <a:rPr lang="en-US" smtClean="0"/>
              <a:pPr/>
              <a:t>17</a:t>
            </a:fld>
            <a:endParaRPr lang="en-US" sz="900"/>
          </a:p>
        </p:txBody>
      </p:sp>
    </p:spTree>
    <p:extLst>
      <p:ext uri="{BB962C8B-B14F-4D97-AF65-F5344CB8AC3E}">
        <p14:creationId xmlns:p14="http://schemas.microsoft.com/office/powerpoint/2010/main" val="23569643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Demand response’s business ecosystems</a:t>
            </a:r>
            <a:endParaRPr lang="en-US" dirty="0"/>
          </a:p>
        </p:txBody>
      </p:sp>
      <p:sp>
        <p:nvSpPr>
          <p:cNvPr id="6" name="Slide Number Placeholder 5"/>
          <p:cNvSpPr>
            <a:spLocks noGrp="1"/>
          </p:cNvSpPr>
          <p:nvPr>
            <p:ph type="sldNum" sz="quarter" idx="11"/>
          </p:nvPr>
        </p:nvSpPr>
        <p:spPr/>
        <p:txBody>
          <a:bodyPr/>
          <a:lstStyle/>
          <a:p>
            <a:fld id="{8F5BA89E-32E8-4464-8003-D70C738330F3}" type="slidenum">
              <a:rPr lang="en-US" smtClean="0"/>
              <a:pPr/>
              <a:t>18</a:t>
            </a:fld>
            <a:endParaRPr lang="en-US" sz="900"/>
          </a:p>
        </p:txBody>
      </p:sp>
    </p:spTree>
    <p:extLst>
      <p:ext uri="{BB962C8B-B14F-4D97-AF65-F5344CB8AC3E}">
        <p14:creationId xmlns:p14="http://schemas.microsoft.com/office/powerpoint/2010/main" val="2726485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pPr algn="just"/>
            <a:r>
              <a:rPr lang="en-US" dirty="0" smtClean="0"/>
              <a:t>Consumers are the customers of suppliers and DSOs. However, the terms cannot be used interchangeably when speaking of demand response</a:t>
            </a:r>
          </a:p>
          <a:p>
            <a:pPr lvl="1" algn="just"/>
            <a:r>
              <a:rPr lang="en-US" dirty="0" smtClean="0"/>
              <a:t>For example, a third-party aggregator sells the load curtailment to suppliers, which makes the suppliers the customers</a:t>
            </a:r>
          </a:p>
          <a:p>
            <a:pPr algn="just"/>
            <a:r>
              <a:rPr lang="en-US" dirty="0" smtClean="0"/>
              <a:t>In the DR context, consumers rather make the DR service provider’s offer viable than act as the customers of it</a:t>
            </a:r>
          </a:p>
          <a:p>
            <a:pPr algn="just"/>
            <a:r>
              <a:rPr lang="en-US" dirty="0" smtClean="0"/>
              <a:t>Consequently, the emergence of DR renders the current view obsolete</a:t>
            </a:r>
          </a:p>
          <a:p>
            <a:pPr lvl="1" algn="just"/>
            <a:r>
              <a:rPr lang="en-US" dirty="0" smtClean="0"/>
              <a:t>DR services dislocate the ‘traditional’ structure of the electricity supply ecosystem (see the next slide)</a:t>
            </a:r>
          </a:p>
        </p:txBody>
      </p:sp>
      <p:sp>
        <p:nvSpPr>
          <p:cNvPr id="6" name="Title 5"/>
          <p:cNvSpPr>
            <a:spLocks noGrp="1"/>
          </p:cNvSpPr>
          <p:nvPr>
            <p:ph type="title"/>
          </p:nvPr>
        </p:nvSpPr>
        <p:spPr/>
        <p:txBody>
          <a:bodyPr/>
          <a:lstStyle/>
          <a:p>
            <a:r>
              <a:rPr lang="en-US" dirty="0" smtClean="0"/>
              <a:t>Consumer’s role</a:t>
            </a:r>
            <a:endParaRPr lang="en-US" dirty="0"/>
          </a:p>
        </p:txBody>
      </p:sp>
      <p:sp>
        <p:nvSpPr>
          <p:cNvPr id="4" name="Slide Number Placeholder 3"/>
          <p:cNvSpPr>
            <a:spLocks noGrp="1"/>
          </p:cNvSpPr>
          <p:nvPr>
            <p:ph type="sldNum" sz="quarter" idx="12"/>
          </p:nvPr>
        </p:nvSpPr>
        <p:spPr/>
        <p:txBody>
          <a:bodyPr/>
          <a:lstStyle/>
          <a:p>
            <a:fld id="{0EA963C8-11D8-4F13-A9A2-CBA6147ACE89}" type="slidenum">
              <a:rPr lang="en-US" smtClean="0"/>
              <a:pPr/>
              <a:t>19</a:t>
            </a:fld>
            <a:endParaRPr lang="en-US" sz="900"/>
          </a:p>
        </p:txBody>
      </p:sp>
    </p:spTree>
    <p:extLst>
      <p:ext uri="{BB962C8B-B14F-4D97-AF65-F5344CB8AC3E}">
        <p14:creationId xmlns:p14="http://schemas.microsoft.com/office/powerpoint/2010/main" val="38163300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9"/>
          <p:cNvSpPr>
            <a:spLocks noGrp="1"/>
          </p:cNvSpPr>
          <p:nvPr>
            <p:ph idx="1"/>
          </p:nvPr>
        </p:nvSpPr>
        <p:spPr/>
        <p:txBody>
          <a:bodyPr/>
          <a:lstStyle/>
          <a:p>
            <a:pPr eaLnBrk="1" hangingPunct="1">
              <a:buFont typeface="+mj-lt"/>
              <a:buAutoNum type="arabicPeriod"/>
            </a:pPr>
            <a:r>
              <a:rPr lang="en-US" sz="1800" dirty="0" smtClean="0">
                <a:ea typeface="ＭＳ Ｐゴシック" pitchFamily="34" charset="-128"/>
              </a:rPr>
              <a:t>Introduction</a:t>
            </a:r>
          </a:p>
          <a:p>
            <a:pPr eaLnBrk="1" hangingPunct="1">
              <a:buFont typeface="+mj-lt"/>
              <a:buAutoNum type="arabicPeriod"/>
            </a:pPr>
            <a:r>
              <a:rPr lang="en-US" sz="1800" dirty="0" smtClean="0">
                <a:ea typeface="ＭＳ Ｐゴシック" pitchFamily="34" charset="-128"/>
              </a:rPr>
              <a:t>Business ecosystem approach</a:t>
            </a:r>
          </a:p>
          <a:p>
            <a:pPr eaLnBrk="1" hangingPunct="1">
              <a:buFont typeface="+mj-lt"/>
              <a:buAutoNum type="arabicPeriod"/>
            </a:pPr>
            <a:r>
              <a:rPr lang="en-US" sz="1800" dirty="0" smtClean="0">
                <a:ea typeface="ＭＳ Ｐゴシック" pitchFamily="34" charset="-128"/>
              </a:rPr>
              <a:t>Technologies</a:t>
            </a:r>
          </a:p>
          <a:p>
            <a:pPr eaLnBrk="1" hangingPunct="1">
              <a:buFont typeface="+mj-lt"/>
              <a:buAutoNum type="arabicPeriod"/>
            </a:pPr>
            <a:r>
              <a:rPr lang="en-US" sz="1800" dirty="0" smtClean="0">
                <a:ea typeface="ＭＳ Ｐゴシック" pitchFamily="34" charset="-128"/>
              </a:rPr>
              <a:t>Demand response’s business ecosystems</a:t>
            </a:r>
          </a:p>
          <a:p>
            <a:pPr eaLnBrk="1" hangingPunct="1">
              <a:buFont typeface="+mj-lt"/>
              <a:buAutoNum type="arabicPeriod"/>
            </a:pPr>
            <a:r>
              <a:rPr lang="en-US" sz="1800" dirty="0" smtClean="0">
                <a:ea typeface="ＭＳ Ｐゴシック" pitchFamily="34" charset="-128"/>
              </a:rPr>
              <a:t>Conclusions</a:t>
            </a:r>
          </a:p>
          <a:p>
            <a:pPr marL="0" indent="0" eaLnBrk="1" hangingPunct="1">
              <a:buNone/>
            </a:pPr>
            <a:endParaRPr lang="en-US" sz="1800" dirty="0">
              <a:ea typeface="ＭＳ Ｐゴシック" pitchFamily="34" charset="-128"/>
            </a:endParaRPr>
          </a:p>
          <a:p>
            <a:pPr marL="0" indent="0" eaLnBrk="1" hangingPunct="1">
              <a:buNone/>
            </a:pPr>
            <a:endParaRPr lang="en-US" sz="1800" dirty="0" smtClean="0">
              <a:ea typeface="ＭＳ Ｐゴシック" pitchFamily="34" charset="-128"/>
            </a:endParaRPr>
          </a:p>
          <a:p>
            <a:pPr marL="0" indent="0" eaLnBrk="1" hangingPunct="1">
              <a:buNone/>
            </a:pPr>
            <a:endParaRPr lang="en-US" sz="1800" dirty="0">
              <a:ea typeface="ＭＳ Ｐゴシック" pitchFamily="34" charset="-128"/>
            </a:endParaRPr>
          </a:p>
          <a:p>
            <a:pPr marL="0" indent="0" eaLnBrk="1" hangingPunct="1">
              <a:buNone/>
            </a:pPr>
            <a:endParaRPr lang="en-US" sz="1800" dirty="0" smtClean="0">
              <a:ea typeface="ＭＳ Ｐゴシック" pitchFamily="34" charset="-128"/>
            </a:endParaRPr>
          </a:p>
        </p:txBody>
      </p:sp>
      <p:sp>
        <p:nvSpPr>
          <p:cNvPr id="11266" name="Title 8"/>
          <p:cNvSpPr>
            <a:spLocks noGrp="1"/>
          </p:cNvSpPr>
          <p:nvPr>
            <p:ph type="title"/>
          </p:nvPr>
        </p:nvSpPr>
        <p:spPr/>
        <p:txBody>
          <a:bodyPr/>
          <a:lstStyle/>
          <a:p>
            <a:pPr eaLnBrk="1" hangingPunct="1"/>
            <a:r>
              <a:rPr lang="en-US" dirty="0" smtClean="0">
                <a:latin typeface="Arial" pitchFamily="34" charset="0"/>
                <a:ea typeface="ＭＳ Ｐゴシック" pitchFamily="34" charset="-128"/>
              </a:rPr>
              <a:t>Table of Contents</a:t>
            </a:r>
          </a:p>
        </p:txBody>
      </p:sp>
      <p:sp>
        <p:nvSpPr>
          <p:cNvPr id="3" name="Slide Number Placeholder 2"/>
          <p:cNvSpPr>
            <a:spLocks noGrp="1"/>
          </p:cNvSpPr>
          <p:nvPr>
            <p:ph type="sldNum" sz="quarter" idx="12"/>
          </p:nvPr>
        </p:nvSpPr>
        <p:spPr/>
        <p:txBody>
          <a:bodyPr/>
          <a:lstStyle/>
          <a:p>
            <a:fld id="{828EA8DE-EC82-4A65-99A5-4C623AB2B122}" type="slidenum">
              <a:rPr lang="en-US" smtClean="0"/>
              <a:pPr/>
              <a:t>2</a:t>
            </a:fld>
            <a:endParaRPr lang="en-US" sz="900" dirty="0"/>
          </a:p>
        </p:txBody>
      </p:sp>
      <p:sp>
        <p:nvSpPr>
          <p:cNvPr id="8" name="TextBox 7"/>
          <p:cNvSpPr txBox="1"/>
          <p:nvPr/>
        </p:nvSpPr>
        <p:spPr>
          <a:xfrm>
            <a:off x="1241629" y="4059070"/>
            <a:ext cx="6840761" cy="2246769"/>
          </a:xfrm>
          <a:prstGeom prst="rect">
            <a:avLst/>
          </a:prstGeom>
          <a:solidFill>
            <a:srgbClr val="F07510"/>
          </a:solidFill>
        </p:spPr>
        <p:txBody>
          <a:bodyPr wrap="square" rtlCol="0">
            <a:spAutoFit/>
          </a:bodyPr>
          <a:lstStyle/>
          <a:p>
            <a:r>
              <a:rPr lang="en-US" sz="2000" dirty="0" smtClean="0">
                <a:solidFill>
                  <a:schemeClr val="bg2"/>
                </a:solidFill>
                <a:latin typeface="+mn-lt"/>
              </a:rPr>
              <a:t>The aim of this </a:t>
            </a:r>
            <a:r>
              <a:rPr lang="en-US" sz="2000" dirty="0" err="1" smtClean="0">
                <a:solidFill>
                  <a:schemeClr val="bg2"/>
                </a:solidFill>
                <a:latin typeface="+mn-lt"/>
              </a:rPr>
              <a:t>slideset</a:t>
            </a:r>
            <a:r>
              <a:rPr lang="en-US" sz="2000" dirty="0" smtClean="0">
                <a:solidFill>
                  <a:schemeClr val="bg2"/>
                </a:solidFill>
                <a:latin typeface="+mn-lt"/>
              </a:rPr>
              <a:t> is to demonstrate how business ecosystem approach can be used in identifying and crafting different business opportunities based on some Smart Grid technologies/solutions (AMR and HEMS). </a:t>
            </a:r>
            <a:endParaRPr lang="en-US" sz="2000" dirty="0" smtClean="0">
              <a:solidFill>
                <a:schemeClr val="bg2"/>
              </a:solidFill>
              <a:latin typeface="+mn-lt"/>
            </a:endParaRPr>
          </a:p>
          <a:p>
            <a:endParaRPr lang="en-US" sz="2000" dirty="0">
              <a:solidFill>
                <a:schemeClr val="bg2"/>
              </a:solidFill>
              <a:latin typeface="+mn-lt"/>
            </a:endParaRPr>
          </a:p>
          <a:p>
            <a:r>
              <a:rPr lang="en-US" sz="2000" dirty="0" smtClean="0">
                <a:solidFill>
                  <a:schemeClr val="bg2"/>
                </a:solidFill>
                <a:latin typeface="+mn-lt"/>
              </a:rPr>
              <a:t>Further </a:t>
            </a:r>
            <a:r>
              <a:rPr lang="en-US" sz="2000" dirty="0">
                <a:solidFill>
                  <a:schemeClr val="bg2"/>
                </a:solidFill>
                <a:latin typeface="+mn-lt"/>
              </a:rPr>
              <a:t>information on SGEM research </a:t>
            </a:r>
            <a:r>
              <a:rPr lang="en-US" sz="2000" dirty="0" err="1">
                <a:solidFill>
                  <a:schemeClr val="bg2"/>
                </a:solidFill>
                <a:latin typeface="+mn-lt"/>
              </a:rPr>
              <a:t>programme</a:t>
            </a:r>
            <a:r>
              <a:rPr lang="en-US" sz="2000" dirty="0">
                <a:solidFill>
                  <a:schemeClr val="bg2"/>
                </a:solidFill>
                <a:latin typeface="+mn-lt"/>
              </a:rPr>
              <a:t>, </a:t>
            </a:r>
            <a:r>
              <a:rPr lang="en-US" sz="2000" dirty="0">
                <a:solidFill>
                  <a:schemeClr val="bg2"/>
                </a:solidFill>
                <a:latin typeface="+mn-lt"/>
                <a:hlinkClick r:id="rId3"/>
              </a:rPr>
              <a:t>http://www.cleen.fi/en/sgem</a:t>
            </a:r>
            <a:r>
              <a:rPr lang="en-US" sz="2000" dirty="0">
                <a:solidFill>
                  <a:schemeClr val="bg2"/>
                </a:solidFill>
                <a:latin typeface="+mn-lt"/>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Electricity supply ecosystem</a:t>
            </a:r>
            <a:endParaRPr lang="en-US" dirty="0"/>
          </a:p>
        </p:txBody>
      </p:sp>
      <p:sp>
        <p:nvSpPr>
          <p:cNvPr id="6" name="Slide Number Placeholder 5"/>
          <p:cNvSpPr>
            <a:spLocks noGrp="1"/>
          </p:cNvSpPr>
          <p:nvPr>
            <p:ph type="sldNum" sz="quarter" idx="12"/>
          </p:nvPr>
        </p:nvSpPr>
        <p:spPr/>
        <p:txBody>
          <a:bodyPr/>
          <a:lstStyle/>
          <a:p>
            <a:fld id="{8F5BA89E-32E8-4464-8003-D70C738330F3}" type="slidenum">
              <a:rPr lang="en-US" smtClean="0"/>
              <a:pPr/>
              <a:t>20</a:t>
            </a:fld>
            <a:endParaRPr lang="en-US" sz="900"/>
          </a:p>
        </p:txBody>
      </p:sp>
      <p:pic>
        <p:nvPicPr>
          <p:cNvPr id="5" name="Picture 2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1188" y="1583795"/>
            <a:ext cx="5381625" cy="476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767575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6516" y="1636713"/>
            <a:ext cx="3465384" cy="4552950"/>
          </a:xfrm>
        </p:spPr>
        <p:txBody>
          <a:bodyPr/>
          <a:lstStyle/>
          <a:p>
            <a:r>
              <a:rPr lang="en-US" dirty="0" smtClean="0"/>
              <a:t>DR service operator enlists consumers/ </a:t>
            </a:r>
            <a:r>
              <a:rPr lang="en-US" dirty="0" err="1" smtClean="0"/>
              <a:t>prosumers</a:t>
            </a:r>
            <a:r>
              <a:rPr lang="en-US" dirty="0" smtClean="0"/>
              <a:t> to participate in DR program (i.e., the operator enables prosumers to sell ‘</a:t>
            </a:r>
            <a:r>
              <a:rPr lang="en-US" b="1" dirty="0" err="1" smtClean="0"/>
              <a:t>nega</a:t>
            </a:r>
            <a:r>
              <a:rPr lang="en-US" dirty="0" err="1" smtClean="0"/>
              <a:t>watts</a:t>
            </a:r>
            <a:r>
              <a:rPr lang="en-US" dirty="0" smtClean="0"/>
              <a:t>’ on the market)</a:t>
            </a:r>
          </a:p>
          <a:p>
            <a:r>
              <a:rPr lang="en-US" dirty="0" smtClean="0"/>
              <a:t>Back coupling prosumer to the operator via DSO enables the operator’s use of AMR metering data. </a:t>
            </a:r>
            <a:endParaRPr lang="en-US" dirty="0"/>
          </a:p>
        </p:txBody>
      </p:sp>
      <p:sp>
        <p:nvSpPr>
          <p:cNvPr id="3" name="Title 2"/>
          <p:cNvSpPr>
            <a:spLocks noGrp="1"/>
          </p:cNvSpPr>
          <p:nvPr>
            <p:ph type="title"/>
          </p:nvPr>
        </p:nvSpPr>
        <p:spPr/>
        <p:txBody>
          <a:bodyPr/>
          <a:lstStyle/>
          <a:p>
            <a:r>
              <a:rPr lang="en-US" dirty="0" smtClean="0"/>
              <a:t>Demand response ecosystem (with AMR)</a:t>
            </a:r>
            <a:endParaRPr lang="en-US" dirty="0"/>
          </a:p>
        </p:txBody>
      </p:sp>
      <p:sp>
        <p:nvSpPr>
          <p:cNvPr id="6" name="Slide Number Placeholder 5"/>
          <p:cNvSpPr>
            <a:spLocks noGrp="1"/>
          </p:cNvSpPr>
          <p:nvPr>
            <p:ph type="sldNum" sz="quarter" idx="12"/>
          </p:nvPr>
        </p:nvSpPr>
        <p:spPr/>
        <p:txBody>
          <a:bodyPr/>
          <a:lstStyle/>
          <a:p>
            <a:fld id="{8F5BA89E-32E8-4464-8003-D70C738330F3}" type="slidenum">
              <a:rPr lang="en-US" smtClean="0"/>
              <a:pPr/>
              <a:t>21</a:t>
            </a:fld>
            <a:endParaRPr lang="en-US" sz="90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06915" y="1763815"/>
            <a:ext cx="5257800" cy="4362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28415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Information and communication technology complements the DR service operator since communication between the prosumer and the operator is compulsory</a:t>
            </a:r>
          </a:p>
          <a:p>
            <a:pPr algn="just"/>
            <a:r>
              <a:rPr lang="en-US" dirty="0" smtClean="0"/>
              <a:t>The supplier is considered the end customer who purchases the DR service to control its balance settlement</a:t>
            </a:r>
          </a:p>
          <a:p>
            <a:pPr algn="just"/>
            <a:r>
              <a:rPr lang="en-US" dirty="0" smtClean="0"/>
              <a:t>Another perception of the value proposition is to substitute the power exchange for the supplier</a:t>
            </a:r>
          </a:p>
          <a:p>
            <a:pPr lvl="1" algn="just"/>
            <a:r>
              <a:rPr lang="en-US" dirty="0" smtClean="0"/>
              <a:t>Operator sells </a:t>
            </a:r>
            <a:r>
              <a:rPr lang="en-US" b="1" dirty="0" smtClean="0"/>
              <a:t>n</a:t>
            </a:r>
            <a:r>
              <a:rPr lang="en-US" dirty="0" smtClean="0"/>
              <a:t>egawatts on the market as substitute for the back-up generation</a:t>
            </a:r>
          </a:p>
          <a:p>
            <a:pPr lvl="1" algn="just"/>
            <a:r>
              <a:rPr lang="en-US" dirty="0" smtClean="0"/>
              <a:t>Supplier could include DR in its offer taking care of the whole shebang by itself</a:t>
            </a:r>
          </a:p>
          <a:p>
            <a:pPr algn="just"/>
            <a:r>
              <a:rPr lang="en-US" dirty="0" smtClean="0"/>
              <a:t>AMR technology lacks the intelligence that automatically controls curtailment, thus making AMR-based solutions unfeasible to some </a:t>
            </a:r>
            <a:r>
              <a:rPr lang="en-US" dirty="0" err="1" smtClean="0"/>
              <a:t>prosumers</a:t>
            </a:r>
            <a:endParaRPr lang="en-US" dirty="0"/>
          </a:p>
        </p:txBody>
      </p:sp>
      <p:sp>
        <p:nvSpPr>
          <p:cNvPr id="3" name="Title 2"/>
          <p:cNvSpPr>
            <a:spLocks noGrp="1"/>
          </p:cNvSpPr>
          <p:nvPr>
            <p:ph type="title"/>
          </p:nvPr>
        </p:nvSpPr>
        <p:spPr/>
        <p:txBody>
          <a:bodyPr/>
          <a:lstStyle/>
          <a:p>
            <a:r>
              <a:rPr lang="en-US" dirty="0"/>
              <a:t>Demand response ecosystem </a:t>
            </a:r>
            <a:r>
              <a:rPr lang="en-US" dirty="0" smtClean="0"/>
              <a:t>(with AMR</a:t>
            </a:r>
            <a:r>
              <a:rPr lang="en-US" dirty="0"/>
              <a:t>)</a:t>
            </a:r>
          </a:p>
        </p:txBody>
      </p:sp>
      <p:sp>
        <p:nvSpPr>
          <p:cNvPr id="6" name="Slide Number Placeholder 5"/>
          <p:cNvSpPr>
            <a:spLocks noGrp="1"/>
          </p:cNvSpPr>
          <p:nvPr>
            <p:ph type="sldNum" sz="quarter" idx="12"/>
          </p:nvPr>
        </p:nvSpPr>
        <p:spPr/>
        <p:txBody>
          <a:bodyPr/>
          <a:lstStyle/>
          <a:p>
            <a:fld id="{8F5BA89E-32E8-4464-8003-D70C738330F3}" type="slidenum">
              <a:rPr lang="en-US" smtClean="0"/>
              <a:pPr/>
              <a:t>22</a:t>
            </a:fld>
            <a:endParaRPr lang="en-US" sz="900"/>
          </a:p>
        </p:txBody>
      </p:sp>
    </p:spTree>
    <p:extLst>
      <p:ext uri="{BB962C8B-B14F-4D97-AF65-F5344CB8AC3E}">
        <p14:creationId xmlns:p14="http://schemas.microsoft.com/office/powerpoint/2010/main" val="20537074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6506" y="1702188"/>
            <a:ext cx="3510390" cy="4552950"/>
          </a:xfrm>
        </p:spPr>
        <p:txBody>
          <a:bodyPr/>
          <a:lstStyle/>
          <a:p>
            <a:r>
              <a:rPr lang="en-US" dirty="0" smtClean="0"/>
              <a:t>HEMS provides the requisite intelligence to the premises</a:t>
            </a:r>
          </a:p>
          <a:p>
            <a:r>
              <a:rPr lang="en-US" dirty="0" smtClean="0"/>
              <a:t>HEMS is independent of the DSOs, subtracting the DSO from the ecosystem is possible.</a:t>
            </a:r>
          </a:p>
          <a:p>
            <a:r>
              <a:rPr lang="en-US" dirty="0" smtClean="0"/>
              <a:t>HEMS attached to other home automation features is considered since that can be seen to facilitate the adoption of DR, and future buildings can utilize home automation largely</a:t>
            </a:r>
            <a:endParaRPr lang="en-US" dirty="0"/>
          </a:p>
        </p:txBody>
      </p:sp>
      <p:sp>
        <p:nvSpPr>
          <p:cNvPr id="3" name="Title 2"/>
          <p:cNvSpPr>
            <a:spLocks noGrp="1"/>
          </p:cNvSpPr>
          <p:nvPr>
            <p:ph type="title"/>
          </p:nvPr>
        </p:nvSpPr>
        <p:spPr/>
        <p:txBody>
          <a:bodyPr/>
          <a:lstStyle/>
          <a:p>
            <a:r>
              <a:rPr lang="en-US" dirty="0" smtClean="0"/>
              <a:t>Demand response ecosystem (with HEMS)</a:t>
            </a:r>
            <a:endParaRPr lang="en-US" dirty="0"/>
          </a:p>
        </p:txBody>
      </p:sp>
      <p:sp>
        <p:nvSpPr>
          <p:cNvPr id="6" name="Slide Number Placeholder 5"/>
          <p:cNvSpPr>
            <a:spLocks noGrp="1"/>
          </p:cNvSpPr>
          <p:nvPr>
            <p:ph type="sldNum" sz="quarter" idx="12"/>
          </p:nvPr>
        </p:nvSpPr>
        <p:spPr/>
        <p:txBody>
          <a:bodyPr/>
          <a:lstStyle/>
          <a:p>
            <a:fld id="{8F5BA89E-32E8-4464-8003-D70C738330F3}" type="slidenum">
              <a:rPr lang="en-US" smtClean="0"/>
              <a:pPr/>
              <a:t>23</a:t>
            </a:fld>
            <a:endParaRPr lang="en-US" sz="90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61910" y="2258870"/>
            <a:ext cx="5267325" cy="3057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592190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DR is actually complementing typical HEMS offering</a:t>
            </a:r>
          </a:p>
          <a:p>
            <a:pPr algn="just"/>
            <a:r>
              <a:rPr lang="en-US" dirty="0" smtClean="0"/>
              <a:t>HEMS service offers home automation (HA) and energy management (EM) to the </a:t>
            </a:r>
            <a:r>
              <a:rPr lang="en-US" dirty="0" err="1" smtClean="0"/>
              <a:t>prosumer</a:t>
            </a:r>
            <a:endParaRPr lang="en-US" dirty="0" smtClean="0"/>
          </a:p>
          <a:p>
            <a:pPr algn="just"/>
            <a:r>
              <a:rPr lang="en-US" dirty="0" smtClean="0"/>
              <a:t>Offering is complemented with DR, implying that </a:t>
            </a:r>
            <a:r>
              <a:rPr lang="en-US" dirty="0" err="1" smtClean="0"/>
              <a:t>prosumer</a:t>
            </a:r>
            <a:r>
              <a:rPr lang="en-US" dirty="0" smtClean="0"/>
              <a:t> can benefit greatly from the service</a:t>
            </a:r>
            <a:endParaRPr lang="en-US" dirty="0"/>
          </a:p>
          <a:p>
            <a:pPr algn="just"/>
            <a:r>
              <a:rPr lang="en-US" dirty="0" smtClean="0"/>
              <a:t>Service can complemented with other features, as well (</a:t>
            </a:r>
            <a:r>
              <a:rPr lang="en-US" i="1" dirty="0" smtClean="0"/>
              <a:t>cf.</a:t>
            </a:r>
            <a:r>
              <a:rPr lang="en-US" dirty="0" smtClean="0"/>
              <a:t> Facebook ecosystem); e.g. automatic home surveillance</a:t>
            </a:r>
          </a:p>
          <a:p>
            <a:pPr algn="just"/>
            <a:r>
              <a:rPr lang="en-US" dirty="0" smtClean="0"/>
              <a:t>Economic logic could be the same as in AMR case: the sale of negawatts to the supplier or operating on the market</a:t>
            </a:r>
          </a:p>
          <a:p>
            <a:pPr lvl="1" algn="just"/>
            <a:r>
              <a:rPr lang="en-US" dirty="0" smtClean="0"/>
              <a:t>Third-party aggregators are more probable than all-inclusive suppliers due to the scale of business</a:t>
            </a:r>
            <a:endParaRPr lang="en-US" dirty="0"/>
          </a:p>
        </p:txBody>
      </p:sp>
      <p:sp>
        <p:nvSpPr>
          <p:cNvPr id="3" name="Title 2"/>
          <p:cNvSpPr>
            <a:spLocks noGrp="1"/>
          </p:cNvSpPr>
          <p:nvPr>
            <p:ph type="title"/>
          </p:nvPr>
        </p:nvSpPr>
        <p:spPr/>
        <p:txBody>
          <a:bodyPr/>
          <a:lstStyle/>
          <a:p>
            <a:r>
              <a:rPr lang="en-US" dirty="0" smtClean="0"/>
              <a:t>Demand response ecosystem (with HEMS)</a:t>
            </a:r>
            <a:endParaRPr lang="en-US" dirty="0"/>
          </a:p>
        </p:txBody>
      </p:sp>
      <p:sp>
        <p:nvSpPr>
          <p:cNvPr id="6" name="Slide Number Placeholder 5"/>
          <p:cNvSpPr>
            <a:spLocks noGrp="1"/>
          </p:cNvSpPr>
          <p:nvPr>
            <p:ph type="sldNum" sz="quarter" idx="12"/>
          </p:nvPr>
        </p:nvSpPr>
        <p:spPr/>
        <p:txBody>
          <a:bodyPr/>
          <a:lstStyle/>
          <a:p>
            <a:fld id="{8F5BA89E-32E8-4464-8003-D70C738330F3}" type="slidenum">
              <a:rPr lang="en-US" smtClean="0"/>
              <a:pPr/>
              <a:t>24</a:t>
            </a:fld>
            <a:endParaRPr lang="en-US" sz="900"/>
          </a:p>
        </p:txBody>
      </p:sp>
    </p:spTree>
    <p:extLst>
      <p:ext uri="{BB962C8B-B14F-4D97-AF65-F5344CB8AC3E}">
        <p14:creationId xmlns:p14="http://schemas.microsoft.com/office/powerpoint/2010/main" val="3210700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4" name="Slide Number Placeholder 3"/>
          <p:cNvSpPr>
            <a:spLocks noGrp="1"/>
          </p:cNvSpPr>
          <p:nvPr>
            <p:ph type="sldNum" sz="quarter" idx="11"/>
          </p:nvPr>
        </p:nvSpPr>
        <p:spPr/>
        <p:txBody>
          <a:bodyPr/>
          <a:lstStyle/>
          <a:p>
            <a:fld id="{0EA963C8-11D8-4F13-A9A2-CBA6147ACE89}" type="slidenum">
              <a:rPr lang="en-US" smtClean="0"/>
              <a:pPr/>
              <a:t>25</a:t>
            </a:fld>
            <a:endParaRPr lang="en-US" sz="900"/>
          </a:p>
        </p:txBody>
      </p:sp>
    </p:spTree>
    <p:extLst>
      <p:ext uri="{BB962C8B-B14F-4D97-AF65-F5344CB8AC3E}">
        <p14:creationId xmlns:p14="http://schemas.microsoft.com/office/powerpoint/2010/main" val="19701016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pPr algn="just"/>
            <a:r>
              <a:rPr lang="en-US" dirty="0" smtClean="0"/>
              <a:t>In Finland, issues that generally impede the emergence of DR are unclear regulation concerning DR, function divided market for distribution and supply, consumer participation, and limited functionalities to a certain extent</a:t>
            </a:r>
          </a:p>
          <a:p>
            <a:pPr algn="just"/>
            <a:r>
              <a:rPr lang="en-US" dirty="0" smtClean="0"/>
              <a:t>Low </a:t>
            </a:r>
            <a:r>
              <a:rPr lang="en-US" dirty="0"/>
              <a:t>prices of electricity and </a:t>
            </a:r>
            <a:r>
              <a:rPr lang="en-US" dirty="0" smtClean="0"/>
              <a:t>high </a:t>
            </a:r>
            <a:r>
              <a:rPr lang="en-US" dirty="0"/>
              <a:t>quality </a:t>
            </a:r>
            <a:r>
              <a:rPr lang="en-US" dirty="0" smtClean="0"/>
              <a:t>of grid </a:t>
            </a:r>
            <a:r>
              <a:rPr lang="en-US" dirty="0"/>
              <a:t>implicate no immediate need for demand response </a:t>
            </a:r>
            <a:r>
              <a:rPr lang="en-US" dirty="0" smtClean="0"/>
              <a:t> </a:t>
            </a:r>
          </a:p>
          <a:p>
            <a:pPr lvl="1" algn="just"/>
            <a:r>
              <a:rPr lang="en-US" dirty="0" smtClean="0"/>
              <a:t>Low prices implicate low savings from DR</a:t>
            </a:r>
          </a:p>
          <a:p>
            <a:pPr lvl="1" algn="just"/>
            <a:r>
              <a:rPr lang="en-US" dirty="0" smtClean="0"/>
              <a:t>System reliability is very seldom jeopardized</a:t>
            </a:r>
          </a:p>
          <a:p>
            <a:pPr algn="just"/>
            <a:r>
              <a:rPr lang="en-US" dirty="0" smtClean="0"/>
              <a:t>The major issue, regulation, needs political actions</a:t>
            </a:r>
          </a:p>
          <a:p>
            <a:pPr lvl="1" algn="just"/>
            <a:r>
              <a:rPr lang="en-US" dirty="0" smtClean="0"/>
              <a:t>Role of DSOs should be considered carefully</a:t>
            </a:r>
          </a:p>
          <a:p>
            <a:pPr lvl="1" algn="just"/>
            <a:r>
              <a:rPr lang="en-US" dirty="0" smtClean="0"/>
              <a:t>DSOs could probably benefit greatly from DR but they seems to be ineligible for those benefits</a:t>
            </a:r>
          </a:p>
        </p:txBody>
      </p:sp>
      <p:sp>
        <p:nvSpPr>
          <p:cNvPr id="6" name="Title 5"/>
          <p:cNvSpPr>
            <a:spLocks noGrp="1"/>
          </p:cNvSpPr>
          <p:nvPr>
            <p:ph type="title"/>
          </p:nvPr>
        </p:nvSpPr>
        <p:spPr/>
        <p:txBody>
          <a:bodyPr/>
          <a:lstStyle/>
          <a:p>
            <a:r>
              <a:rPr lang="en-US" dirty="0" smtClean="0"/>
              <a:t>Issues that are slowing DR business</a:t>
            </a:r>
            <a:endParaRPr lang="en-US" dirty="0"/>
          </a:p>
        </p:txBody>
      </p:sp>
      <p:sp>
        <p:nvSpPr>
          <p:cNvPr id="4" name="Slide Number Placeholder 3"/>
          <p:cNvSpPr>
            <a:spLocks noGrp="1"/>
          </p:cNvSpPr>
          <p:nvPr>
            <p:ph type="sldNum" sz="quarter" idx="12"/>
          </p:nvPr>
        </p:nvSpPr>
        <p:spPr/>
        <p:txBody>
          <a:bodyPr/>
          <a:lstStyle/>
          <a:p>
            <a:fld id="{0EA963C8-11D8-4F13-A9A2-CBA6147ACE89}" type="slidenum">
              <a:rPr lang="en-US" smtClean="0"/>
              <a:pPr/>
              <a:t>26</a:t>
            </a:fld>
            <a:endParaRPr lang="en-US" sz="900"/>
          </a:p>
        </p:txBody>
      </p:sp>
    </p:spTree>
    <p:extLst>
      <p:ext uri="{BB962C8B-B14F-4D97-AF65-F5344CB8AC3E}">
        <p14:creationId xmlns:p14="http://schemas.microsoft.com/office/powerpoint/2010/main" val="39227044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The regulatory model should be updated to meet the future needs of sustainable and secure electricity supply, including demand response</a:t>
            </a:r>
          </a:p>
          <a:p>
            <a:pPr algn="just"/>
            <a:r>
              <a:rPr lang="en-US" dirty="0" smtClean="0"/>
              <a:t>Power-based tariff structures would emphasize the reality and pave the way for demand response services</a:t>
            </a:r>
          </a:p>
          <a:p>
            <a:pPr lvl="1" algn="just"/>
            <a:r>
              <a:rPr lang="en-US" dirty="0" smtClean="0"/>
              <a:t>Power-based tariffs would require advanced metering infrastructure, more advanced than we have now</a:t>
            </a:r>
          </a:p>
          <a:p>
            <a:pPr algn="just"/>
            <a:r>
              <a:rPr lang="en-US" dirty="0" smtClean="0"/>
              <a:t>Companies should concentrate on scalable business ecosystems with their offers to ensure competitiveness in the future</a:t>
            </a:r>
          </a:p>
          <a:p>
            <a:pPr lvl="1" algn="just"/>
            <a:r>
              <a:rPr lang="en-US" dirty="0" smtClean="0"/>
              <a:t>Standardization of meters’ communication protocols could help in product development and harmonize the market</a:t>
            </a:r>
          </a:p>
          <a:p>
            <a:pPr lvl="1" algn="just"/>
            <a:r>
              <a:rPr lang="en-US" dirty="0" smtClean="0"/>
              <a:t>Poorly executed the standards may restrict the emergence of otherwise viable innovations</a:t>
            </a:r>
            <a:endParaRPr lang="en-US" dirty="0"/>
          </a:p>
        </p:txBody>
      </p:sp>
      <p:sp>
        <p:nvSpPr>
          <p:cNvPr id="3" name="Title 2"/>
          <p:cNvSpPr>
            <a:spLocks noGrp="1"/>
          </p:cNvSpPr>
          <p:nvPr>
            <p:ph type="title"/>
          </p:nvPr>
        </p:nvSpPr>
        <p:spPr/>
        <p:txBody>
          <a:bodyPr/>
          <a:lstStyle/>
          <a:p>
            <a:r>
              <a:rPr lang="en-US" dirty="0" smtClean="0"/>
              <a:t>What could be done?</a:t>
            </a:r>
            <a:endParaRPr lang="en-US" dirty="0"/>
          </a:p>
        </p:txBody>
      </p:sp>
      <p:sp>
        <p:nvSpPr>
          <p:cNvPr id="6" name="Slide Number Placeholder 5"/>
          <p:cNvSpPr>
            <a:spLocks noGrp="1"/>
          </p:cNvSpPr>
          <p:nvPr>
            <p:ph type="sldNum" sz="quarter" idx="12"/>
          </p:nvPr>
        </p:nvSpPr>
        <p:spPr/>
        <p:txBody>
          <a:bodyPr/>
          <a:lstStyle/>
          <a:p>
            <a:fld id="{8F5BA89E-32E8-4464-8003-D70C738330F3}" type="slidenum">
              <a:rPr lang="en-US" smtClean="0"/>
              <a:pPr/>
              <a:t>27</a:t>
            </a:fld>
            <a:endParaRPr lang="en-US" sz="900"/>
          </a:p>
        </p:txBody>
      </p:sp>
    </p:spTree>
    <p:extLst>
      <p:ext uri="{BB962C8B-B14F-4D97-AF65-F5344CB8AC3E}">
        <p14:creationId xmlns:p14="http://schemas.microsoft.com/office/powerpoint/2010/main" val="3703196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1371599" y="4038600"/>
            <a:ext cx="7655895" cy="1828800"/>
          </a:xfrm>
        </p:spPr>
        <p:txBody>
          <a:bodyPr/>
          <a:lstStyle/>
          <a:p>
            <a:r>
              <a:rPr lang="fi-FI" sz="2000" dirty="0" err="1"/>
              <a:t>Further</a:t>
            </a:r>
            <a:r>
              <a:rPr lang="fi-FI" sz="2000" dirty="0"/>
              <a:t> </a:t>
            </a:r>
            <a:r>
              <a:rPr lang="fi-FI" sz="2000" dirty="0" err="1"/>
              <a:t>information</a:t>
            </a:r>
            <a:r>
              <a:rPr lang="fi-FI" sz="2000" dirty="0"/>
              <a:t>, </a:t>
            </a:r>
            <a:r>
              <a:rPr lang="fi-FI" sz="2000" dirty="0" err="1"/>
              <a:t>take</a:t>
            </a:r>
            <a:r>
              <a:rPr lang="fi-FI" sz="2000" dirty="0"/>
              <a:t> </a:t>
            </a:r>
            <a:r>
              <a:rPr lang="fi-FI" sz="2000" dirty="0" err="1"/>
              <a:t>contact</a:t>
            </a:r>
            <a:endParaRPr lang="fi-FI" sz="2000" dirty="0"/>
          </a:p>
          <a:p>
            <a:r>
              <a:rPr lang="fi-FI" sz="2000" dirty="0" err="1"/>
              <a:t>marko.seppanen@tut.fi</a:t>
            </a:r>
            <a:r>
              <a:rPr lang="fi-FI" sz="2000" dirty="0"/>
              <a:t> </a:t>
            </a:r>
            <a:br>
              <a:rPr lang="fi-FI" sz="2000" dirty="0"/>
            </a:br>
            <a:r>
              <a:rPr lang="fi-FI" sz="2000" dirty="0"/>
              <a:t>+358 40 588 4080</a:t>
            </a:r>
          </a:p>
          <a:p>
            <a:endParaRPr lang="fi-FI" sz="2000" dirty="0"/>
          </a:p>
          <a:p>
            <a:r>
              <a:rPr lang="en-US" sz="2000" dirty="0">
                <a:ea typeface="ＭＳ Ｐゴシック" pitchFamily="34" charset="-128"/>
              </a:rPr>
              <a:t>SGEM research </a:t>
            </a:r>
            <a:r>
              <a:rPr lang="en-US" sz="2000" dirty="0" err="1">
                <a:ea typeface="ＭＳ Ｐゴシック" pitchFamily="34" charset="-128"/>
              </a:rPr>
              <a:t>programme</a:t>
            </a:r>
            <a:r>
              <a:rPr lang="en-US" sz="2000" dirty="0">
                <a:ea typeface="ＭＳ Ｐゴシック" pitchFamily="34" charset="-128"/>
              </a:rPr>
              <a:t>, see </a:t>
            </a:r>
            <a:r>
              <a:rPr lang="en-US" sz="2000" dirty="0">
                <a:ea typeface="ＭＳ Ｐゴシック" pitchFamily="34" charset="-128"/>
                <a:hlinkClick r:id="rId2"/>
              </a:rPr>
              <a:t>http://www.cleen.fi/en/sgem</a:t>
            </a:r>
            <a:endParaRPr lang="en-US" sz="2000" dirty="0"/>
          </a:p>
        </p:txBody>
      </p:sp>
      <p:sp>
        <p:nvSpPr>
          <p:cNvPr id="6" name="Slide Number Placeholder 5"/>
          <p:cNvSpPr>
            <a:spLocks noGrp="1"/>
          </p:cNvSpPr>
          <p:nvPr>
            <p:ph type="sldNum" sz="quarter" idx="12"/>
          </p:nvPr>
        </p:nvSpPr>
        <p:spPr/>
        <p:txBody>
          <a:bodyPr/>
          <a:lstStyle/>
          <a:p>
            <a:fld id="{8F5BA89E-32E8-4464-8003-D70C738330F3}" type="slidenum">
              <a:rPr lang="en-US" smtClean="0"/>
              <a:pPr/>
              <a:t>28</a:t>
            </a:fld>
            <a:endParaRPr lang="en-US" sz="900"/>
          </a:p>
        </p:txBody>
      </p:sp>
    </p:spTree>
    <p:extLst>
      <p:ext uri="{BB962C8B-B14F-4D97-AF65-F5344CB8AC3E}">
        <p14:creationId xmlns:p14="http://schemas.microsoft.com/office/powerpoint/2010/main" val="13081197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Introduction</a:t>
            </a:r>
            <a:endParaRPr lang="en-US" dirty="0"/>
          </a:p>
        </p:txBody>
      </p:sp>
      <p:sp>
        <p:nvSpPr>
          <p:cNvPr id="6" name="Slide Number Placeholder 5"/>
          <p:cNvSpPr>
            <a:spLocks noGrp="1"/>
          </p:cNvSpPr>
          <p:nvPr>
            <p:ph type="sldNum" sz="quarter" idx="11"/>
          </p:nvPr>
        </p:nvSpPr>
        <p:spPr/>
        <p:txBody>
          <a:bodyPr/>
          <a:lstStyle/>
          <a:p>
            <a:fld id="{8F5BA89E-32E8-4464-8003-D70C738330F3}" type="slidenum">
              <a:rPr lang="en-US" smtClean="0"/>
              <a:pPr/>
              <a:t>3</a:t>
            </a:fld>
            <a:endParaRPr lang="en-US" sz="900"/>
          </a:p>
        </p:txBody>
      </p:sp>
    </p:spTree>
    <p:extLst>
      <p:ext uri="{BB962C8B-B14F-4D97-AF65-F5344CB8AC3E}">
        <p14:creationId xmlns:p14="http://schemas.microsoft.com/office/powerpoint/2010/main" val="40460450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en-US" dirty="0"/>
              <a:t>The U.S. Depart of Energy defines </a:t>
            </a:r>
            <a:r>
              <a:rPr lang="en-US" dirty="0" smtClean="0"/>
              <a:t>DR as</a:t>
            </a:r>
            <a:r>
              <a:rPr lang="en-US" dirty="0"/>
              <a:t>: </a:t>
            </a:r>
          </a:p>
          <a:p>
            <a:pPr marL="800100" lvl="2" indent="0" algn="just">
              <a:buNone/>
            </a:pPr>
            <a:r>
              <a:rPr lang="en-US" sz="1800" b="1" i="1" dirty="0" smtClean="0"/>
              <a:t>Changes </a:t>
            </a:r>
            <a:r>
              <a:rPr lang="en-US" sz="1800" b="1" i="1" dirty="0"/>
              <a:t>in electric usage</a:t>
            </a:r>
            <a:r>
              <a:rPr lang="en-US" sz="1800" i="1" dirty="0"/>
              <a:t> by end-use customers from their normal consumption patterns </a:t>
            </a:r>
            <a:r>
              <a:rPr lang="en-US" sz="1800" b="1" i="1" dirty="0"/>
              <a:t>in response to </a:t>
            </a:r>
            <a:r>
              <a:rPr lang="en-US" sz="1800" i="1" dirty="0"/>
              <a:t>changes in the </a:t>
            </a:r>
            <a:r>
              <a:rPr lang="en-US" sz="1800" b="1" i="1" dirty="0"/>
              <a:t>price</a:t>
            </a:r>
            <a:r>
              <a:rPr lang="en-US" sz="1800" i="1" dirty="0"/>
              <a:t> of electricity over time, </a:t>
            </a:r>
            <a:r>
              <a:rPr lang="en-US" sz="1800" b="1" i="1" dirty="0"/>
              <a:t>or </a:t>
            </a:r>
            <a:r>
              <a:rPr lang="en-US" sz="1800" i="1" dirty="0"/>
              <a:t>to </a:t>
            </a:r>
            <a:r>
              <a:rPr lang="en-US" sz="1800" b="1" i="1" dirty="0" smtClean="0"/>
              <a:t>incentive </a:t>
            </a:r>
            <a:r>
              <a:rPr lang="en-US" sz="1800" b="1" i="1" dirty="0"/>
              <a:t>payments </a:t>
            </a:r>
            <a:r>
              <a:rPr lang="en-US" sz="1800" i="1" dirty="0"/>
              <a:t>designed </a:t>
            </a:r>
            <a:r>
              <a:rPr lang="en-US" sz="1800" b="1" i="1" dirty="0"/>
              <a:t>to induce lower electricity use at times of high wholesale market prices or when system reliability is jeopardized</a:t>
            </a:r>
            <a:r>
              <a:rPr lang="en-US" sz="1800" i="1" dirty="0" smtClean="0"/>
              <a:t>. </a:t>
            </a:r>
            <a:r>
              <a:rPr lang="en-US" sz="1800" i="1" dirty="0"/>
              <a:t>(2006, p. 6</a:t>
            </a:r>
            <a:r>
              <a:rPr lang="en-US" sz="1800" i="1" dirty="0" smtClean="0"/>
              <a:t>)</a:t>
            </a:r>
          </a:p>
          <a:p>
            <a:endParaRPr lang="en-US" i="1" dirty="0"/>
          </a:p>
        </p:txBody>
      </p:sp>
      <p:sp>
        <p:nvSpPr>
          <p:cNvPr id="6" name="Title 5"/>
          <p:cNvSpPr>
            <a:spLocks noGrp="1"/>
          </p:cNvSpPr>
          <p:nvPr>
            <p:ph type="title"/>
          </p:nvPr>
        </p:nvSpPr>
        <p:spPr/>
        <p:txBody>
          <a:bodyPr/>
          <a:lstStyle/>
          <a:p>
            <a:r>
              <a:rPr lang="en-US" dirty="0" smtClean="0"/>
              <a:t>What is demand response?</a:t>
            </a:r>
            <a:endParaRPr lang="en-US" dirty="0"/>
          </a:p>
        </p:txBody>
      </p:sp>
      <p:sp>
        <p:nvSpPr>
          <p:cNvPr id="4" name="Slide Number Placeholder 3"/>
          <p:cNvSpPr>
            <a:spLocks noGrp="1"/>
          </p:cNvSpPr>
          <p:nvPr>
            <p:ph type="sldNum" sz="quarter" idx="12"/>
          </p:nvPr>
        </p:nvSpPr>
        <p:spPr/>
        <p:txBody>
          <a:bodyPr/>
          <a:lstStyle/>
          <a:p>
            <a:fld id="{0EA963C8-11D8-4F13-A9A2-CBA6147ACE89}" type="slidenum">
              <a:rPr lang="en-US" smtClean="0"/>
              <a:pPr/>
              <a:t>4</a:t>
            </a:fld>
            <a:endParaRPr lang="en-US" sz="900"/>
          </a:p>
        </p:txBody>
      </p:sp>
      <p:graphicFrame>
        <p:nvGraphicFramePr>
          <p:cNvPr id="8" name="Chart 7"/>
          <p:cNvGraphicFramePr/>
          <p:nvPr>
            <p:extLst>
              <p:ext uri="{D42A27DB-BD31-4B8C-83A1-F6EECF244321}">
                <p14:modId xmlns:p14="http://schemas.microsoft.com/office/powerpoint/2010/main" val="900555446"/>
              </p:ext>
            </p:extLst>
          </p:nvPr>
        </p:nvGraphicFramePr>
        <p:xfrm>
          <a:off x="1871700" y="3789040"/>
          <a:ext cx="5400675" cy="2256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106031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a:t>Demand response programs are administered by </a:t>
            </a:r>
            <a:r>
              <a:rPr lang="en-US" dirty="0" smtClean="0"/>
              <a:t>distribution system operators (DSOs), transmission </a:t>
            </a:r>
            <a:r>
              <a:rPr lang="en-US" dirty="0"/>
              <a:t>system operators </a:t>
            </a:r>
            <a:r>
              <a:rPr lang="en-US" dirty="0" smtClean="0"/>
              <a:t>(TSOs), suppliers, </a:t>
            </a:r>
            <a:r>
              <a:rPr lang="en-US" dirty="0"/>
              <a:t>or </a:t>
            </a:r>
            <a:r>
              <a:rPr lang="en-US" dirty="0" smtClean="0"/>
              <a:t>third-party </a:t>
            </a:r>
            <a:r>
              <a:rPr lang="en-US" dirty="0"/>
              <a:t>aggregators that contract </a:t>
            </a:r>
            <a:r>
              <a:rPr lang="en-US" dirty="0" smtClean="0"/>
              <a:t>with DSOs, TSOs, or </a:t>
            </a:r>
            <a:r>
              <a:rPr lang="en-US" dirty="0"/>
              <a:t>suppliers</a:t>
            </a:r>
            <a:r>
              <a:rPr lang="en-US" dirty="0" smtClean="0"/>
              <a:t>.</a:t>
            </a:r>
          </a:p>
          <a:p>
            <a:pPr algn="just"/>
            <a:r>
              <a:rPr lang="en-US" dirty="0"/>
              <a:t>When an event occurs, customers are notified by </a:t>
            </a:r>
            <a:r>
              <a:rPr lang="en-US" dirty="0" smtClean="0"/>
              <a:t>a DR operator (one of the listed above) </a:t>
            </a:r>
            <a:r>
              <a:rPr lang="en-US" dirty="0"/>
              <a:t>and typically respond by shedding </a:t>
            </a:r>
            <a:r>
              <a:rPr lang="en-US" dirty="0" smtClean="0"/>
              <a:t>load.</a:t>
            </a:r>
          </a:p>
          <a:p>
            <a:pPr algn="just"/>
            <a:r>
              <a:rPr lang="en-US" dirty="0" smtClean="0"/>
              <a:t>The DR operator, </a:t>
            </a:r>
            <a:r>
              <a:rPr lang="en-US" i="1" dirty="0" smtClean="0"/>
              <a:t>i.e.</a:t>
            </a:r>
            <a:r>
              <a:rPr lang="en-US" dirty="0" smtClean="0"/>
              <a:t>, aggregator</a:t>
            </a:r>
            <a:r>
              <a:rPr lang="en-US" dirty="0" smtClean="0">
                <a:latin typeface="Arial"/>
                <a:cs typeface="Arial"/>
              </a:rPr>
              <a:t>—the missing player?</a:t>
            </a:r>
          </a:p>
          <a:p>
            <a:pPr lvl="1" algn="just"/>
            <a:r>
              <a:rPr lang="en-US" dirty="0"/>
              <a:t>Third-party aggregators enlist end users to participate in </a:t>
            </a:r>
            <a:r>
              <a:rPr lang="en-US" dirty="0" smtClean="0"/>
              <a:t>demand </a:t>
            </a:r>
            <a:r>
              <a:rPr lang="en-US" dirty="0"/>
              <a:t>response curtailment and sell the combined load </a:t>
            </a:r>
            <a:r>
              <a:rPr lang="en-US" dirty="0" smtClean="0"/>
              <a:t>reduction </a:t>
            </a:r>
            <a:r>
              <a:rPr lang="en-US" dirty="0"/>
              <a:t>to </a:t>
            </a:r>
            <a:r>
              <a:rPr lang="en-US" dirty="0" smtClean="0"/>
              <a:t>DSOs, TSOs, or suppliers.</a:t>
            </a:r>
          </a:p>
          <a:p>
            <a:pPr lvl="1" algn="just"/>
            <a:r>
              <a:rPr lang="en-US" dirty="0"/>
              <a:t>Typically, the aggregator </a:t>
            </a:r>
            <a:r>
              <a:rPr lang="en-US" dirty="0" smtClean="0"/>
              <a:t>takes </a:t>
            </a:r>
            <a:r>
              <a:rPr lang="en-US" dirty="0"/>
              <a:t>a percentage of the demand response incentive as </a:t>
            </a:r>
            <a:r>
              <a:rPr lang="en-US" dirty="0" smtClean="0"/>
              <a:t>compensation</a:t>
            </a:r>
            <a:r>
              <a:rPr lang="en-US" dirty="0"/>
              <a:t>, passing the rest on to the </a:t>
            </a:r>
            <a:r>
              <a:rPr lang="en-US" dirty="0" smtClean="0"/>
              <a:t>consumer.</a:t>
            </a:r>
            <a:endParaRPr lang="en-US" dirty="0"/>
          </a:p>
        </p:txBody>
      </p:sp>
      <p:sp>
        <p:nvSpPr>
          <p:cNvPr id="3" name="Title 2"/>
          <p:cNvSpPr>
            <a:spLocks noGrp="1"/>
          </p:cNvSpPr>
          <p:nvPr>
            <p:ph type="title"/>
          </p:nvPr>
        </p:nvSpPr>
        <p:spPr/>
        <p:txBody>
          <a:bodyPr/>
          <a:lstStyle/>
          <a:p>
            <a:r>
              <a:rPr lang="en-US" dirty="0" smtClean="0"/>
              <a:t>What is demand response?</a:t>
            </a:r>
            <a:endParaRPr lang="en-US" dirty="0"/>
          </a:p>
        </p:txBody>
      </p:sp>
      <p:sp>
        <p:nvSpPr>
          <p:cNvPr id="6" name="Slide Number Placeholder 5"/>
          <p:cNvSpPr>
            <a:spLocks noGrp="1"/>
          </p:cNvSpPr>
          <p:nvPr>
            <p:ph type="sldNum" sz="quarter" idx="12"/>
          </p:nvPr>
        </p:nvSpPr>
        <p:spPr/>
        <p:txBody>
          <a:bodyPr/>
          <a:lstStyle/>
          <a:p>
            <a:fld id="{8F5BA89E-32E8-4464-8003-D70C738330F3}" type="slidenum">
              <a:rPr lang="en-US" smtClean="0"/>
              <a:pPr/>
              <a:t>5</a:t>
            </a:fld>
            <a:endParaRPr lang="en-US" sz="900"/>
          </a:p>
        </p:txBody>
      </p:sp>
    </p:spTree>
    <p:extLst>
      <p:ext uri="{BB962C8B-B14F-4D97-AF65-F5344CB8AC3E}">
        <p14:creationId xmlns:p14="http://schemas.microsoft.com/office/powerpoint/2010/main" val="8130863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Business ecosystem approach</a:t>
            </a:r>
            <a:endParaRPr lang="en-US" dirty="0"/>
          </a:p>
        </p:txBody>
      </p:sp>
      <p:sp>
        <p:nvSpPr>
          <p:cNvPr id="6" name="Slide Number Placeholder 5"/>
          <p:cNvSpPr>
            <a:spLocks noGrp="1"/>
          </p:cNvSpPr>
          <p:nvPr>
            <p:ph type="sldNum" sz="quarter" idx="11"/>
          </p:nvPr>
        </p:nvSpPr>
        <p:spPr/>
        <p:txBody>
          <a:bodyPr/>
          <a:lstStyle/>
          <a:p>
            <a:fld id="{8F5BA89E-32E8-4464-8003-D70C738330F3}" type="slidenum">
              <a:rPr lang="en-US" smtClean="0"/>
              <a:pPr/>
              <a:t>6</a:t>
            </a:fld>
            <a:endParaRPr lang="en-US" sz="900"/>
          </a:p>
        </p:txBody>
      </p:sp>
    </p:spTree>
    <p:extLst>
      <p:ext uri="{BB962C8B-B14F-4D97-AF65-F5344CB8AC3E}">
        <p14:creationId xmlns:p14="http://schemas.microsoft.com/office/powerpoint/2010/main" val="10496161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pPr algn="just"/>
            <a:r>
              <a:rPr lang="en-US" dirty="0"/>
              <a:t>In his book, </a:t>
            </a:r>
            <a:r>
              <a:rPr lang="en-US" i="1" dirty="0"/>
              <a:t>Bionomics: Economy as Ecosystem</a:t>
            </a:r>
            <a:r>
              <a:rPr lang="en-US" dirty="0"/>
              <a:t>, Michael Rothschild (1990) argues that key natural phenomena are central at business life, too</a:t>
            </a:r>
            <a:r>
              <a:rPr lang="en-US" dirty="0" smtClean="0"/>
              <a:t>.</a:t>
            </a:r>
          </a:p>
          <a:p>
            <a:r>
              <a:rPr lang="en-US" dirty="0" smtClean="0"/>
              <a:t>According to James Moore, in business ecosystems:</a:t>
            </a:r>
          </a:p>
          <a:p>
            <a:pPr marL="838200" lvl="4" indent="0" algn="just">
              <a:buNone/>
            </a:pPr>
            <a:r>
              <a:rPr lang="en-US" sz="1800" i="1" dirty="0" smtClean="0"/>
              <a:t>Companies </a:t>
            </a:r>
            <a:r>
              <a:rPr lang="en-US" sz="1800" i="1" dirty="0"/>
              <a:t>co-evolve capabilities around a new innovation: they work co-operatively and competitively to support new products, satisfy customer needs, and eventually incorporate the next round of innovations</a:t>
            </a:r>
            <a:r>
              <a:rPr lang="en-US" sz="1800" i="1" dirty="0" smtClean="0"/>
              <a:t>. (</a:t>
            </a:r>
            <a:r>
              <a:rPr lang="en-US" sz="1800" i="1" dirty="0"/>
              <a:t>1993, p.76</a:t>
            </a:r>
            <a:r>
              <a:rPr lang="en-US" sz="1800" i="1" dirty="0" smtClean="0"/>
              <a:t>)</a:t>
            </a:r>
            <a:endParaRPr lang="en-US" sz="1800" i="1" dirty="0"/>
          </a:p>
        </p:txBody>
      </p:sp>
      <p:sp>
        <p:nvSpPr>
          <p:cNvPr id="6" name="Title 5"/>
          <p:cNvSpPr>
            <a:spLocks noGrp="1"/>
          </p:cNvSpPr>
          <p:nvPr>
            <p:ph type="title"/>
          </p:nvPr>
        </p:nvSpPr>
        <p:spPr/>
        <p:txBody>
          <a:bodyPr/>
          <a:lstStyle/>
          <a:p>
            <a:r>
              <a:rPr lang="en-US" dirty="0" smtClean="0"/>
              <a:t>Definition of business ecosystem</a:t>
            </a:r>
            <a:endParaRPr lang="en-US" dirty="0"/>
          </a:p>
        </p:txBody>
      </p:sp>
      <p:sp>
        <p:nvSpPr>
          <p:cNvPr id="4" name="Slide Number Placeholder 3"/>
          <p:cNvSpPr>
            <a:spLocks noGrp="1"/>
          </p:cNvSpPr>
          <p:nvPr>
            <p:ph type="sldNum" sz="quarter" idx="12"/>
          </p:nvPr>
        </p:nvSpPr>
        <p:spPr/>
        <p:txBody>
          <a:bodyPr/>
          <a:lstStyle/>
          <a:p>
            <a:fld id="{0EA963C8-11D8-4F13-A9A2-CBA6147ACE89}" type="slidenum">
              <a:rPr lang="en-US" smtClean="0"/>
              <a:pPr/>
              <a:t>7</a:t>
            </a:fld>
            <a:endParaRPr lang="en-US" sz="900"/>
          </a:p>
        </p:txBody>
      </p:sp>
    </p:spTree>
    <p:extLst>
      <p:ext uri="{BB962C8B-B14F-4D97-AF65-F5344CB8AC3E}">
        <p14:creationId xmlns:p14="http://schemas.microsoft.com/office/powerpoint/2010/main" val="14981705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Business </a:t>
            </a:r>
            <a:r>
              <a:rPr lang="en-US" dirty="0"/>
              <a:t>ecosystem can be described as a network of actors that are bound together through collective operations to produce a holistic entity offering value for customers and satisfying their needs (Adner, 2006; Bahrami &amp; Evans, 1995; Ginsberg et al., 2010; Iansiti &amp; Levien, 2004a; </a:t>
            </a:r>
            <a:r>
              <a:rPr lang="en-US" dirty="0" err="1"/>
              <a:t>Lusch</a:t>
            </a:r>
            <a:r>
              <a:rPr lang="en-US" dirty="0"/>
              <a:t>, 2011; Moore, 1993; </a:t>
            </a:r>
            <a:r>
              <a:rPr lang="en-US" dirty="0" err="1"/>
              <a:t>Teece</a:t>
            </a:r>
            <a:r>
              <a:rPr lang="en-US" dirty="0"/>
              <a:t>, 2007</a:t>
            </a:r>
            <a:r>
              <a:rPr lang="en-US" dirty="0" smtClean="0"/>
              <a:t>).</a:t>
            </a:r>
          </a:p>
          <a:p>
            <a:r>
              <a:rPr lang="en-US" dirty="0" smtClean="0"/>
              <a:t>Adner’s (2012, p.87) view on business ecosystem:</a:t>
            </a:r>
            <a:endParaRPr lang="en-US" dirty="0"/>
          </a:p>
          <a:p>
            <a:endParaRPr lang="en-US" dirty="0"/>
          </a:p>
        </p:txBody>
      </p:sp>
      <p:sp>
        <p:nvSpPr>
          <p:cNvPr id="3" name="Title 2"/>
          <p:cNvSpPr>
            <a:spLocks noGrp="1"/>
          </p:cNvSpPr>
          <p:nvPr>
            <p:ph type="title"/>
          </p:nvPr>
        </p:nvSpPr>
        <p:spPr/>
        <p:txBody>
          <a:bodyPr/>
          <a:lstStyle/>
          <a:p>
            <a:r>
              <a:rPr lang="en-US" dirty="0" smtClean="0"/>
              <a:t>Visualization of business ecosystem</a:t>
            </a:r>
            <a:endParaRPr lang="en-US" dirty="0"/>
          </a:p>
        </p:txBody>
      </p:sp>
      <p:sp>
        <p:nvSpPr>
          <p:cNvPr id="6" name="Slide Number Placeholder 5"/>
          <p:cNvSpPr>
            <a:spLocks noGrp="1"/>
          </p:cNvSpPr>
          <p:nvPr>
            <p:ph type="sldNum" sz="quarter" idx="12"/>
          </p:nvPr>
        </p:nvSpPr>
        <p:spPr/>
        <p:txBody>
          <a:bodyPr/>
          <a:lstStyle/>
          <a:p>
            <a:fld id="{8F5BA89E-32E8-4464-8003-D70C738330F3}" type="slidenum">
              <a:rPr lang="en-US" smtClean="0"/>
              <a:pPr/>
              <a:t>8</a:t>
            </a:fld>
            <a:endParaRPr lang="en-US" sz="900"/>
          </a:p>
        </p:txBody>
      </p:sp>
      <p:graphicFrame>
        <p:nvGraphicFramePr>
          <p:cNvPr id="7" name="Object 6"/>
          <p:cNvGraphicFramePr>
            <a:graphicFrameLocks noChangeAspect="1"/>
          </p:cNvGraphicFramePr>
          <p:nvPr>
            <p:extLst>
              <p:ext uri="{D42A27DB-BD31-4B8C-83A1-F6EECF244321}">
                <p14:modId xmlns:p14="http://schemas.microsoft.com/office/powerpoint/2010/main" val="3692358022"/>
              </p:ext>
            </p:extLst>
          </p:nvPr>
        </p:nvGraphicFramePr>
        <p:xfrm>
          <a:off x="1881188" y="3983555"/>
          <a:ext cx="5381625" cy="2190750"/>
        </p:xfrm>
        <a:graphic>
          <a:graphicData uri="http://schemas.openxmlformats.org/presentationml/2006/ole">
            <mc:AlternateContent xmlns:mc="http://schemas.openxmlformats.org/markup-compatibility/2006">
              <mc:Choice xmlns:v="urn:schemas-microsoft-com:vml" Requires="v">
                <p:oleObj spid="_x0000_s15411" name="Visio" r:id="rId4" imgW="5381048" imgH="2194830" progId="Visio.Drawing.11">
                  <p:embed/>
                </p:oleObj>
              </mc:Choice>
              <mc:Fallback>
                <p:oleObj name="Visio" r:id="rId4" imgW="5381048" imgH="2194830" progId="Visio.Drawing.11">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81188" y="3983555"/>
                        <a:ext cx="5381625" cy="219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1693339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In his seminal book, </a:t>
            </a:r>
            <a:r>
              <a:rPr lang="en-US" i="1" dirty="0" smtClean="0"/>
              <a:t>The Wide Lens: A New Strategy for Innovation</a:t>
            </a:r>
            <a:r>
              <a:rPr lang="en-US" dirty="0" smtClean="0"/>
              <a:t>, Adner (2012) presents a few case examples of innovation ecosystems; for instance, Sony versus Amazon in the race of e-book readers.</a:t>
            </a:r>
          </a:p>
          <a:p>
            <a:pPr algn="just"/>
            <a:r>
              <a:rPr lang="en-US" dirty="0" smtClean="0"/>
              <a:t>Adner (2012, pp.88</a:t>
            </a:r>
            <a:r>
              <a:rPr lang="en-US" dirty="0" smtClean="0">
                <a:latin typeface="Arial"/>
                <a:cs typeface="Arial"/>
              </a:rPr>
              <a:t>–</a:t>
            </a:r>
            <a:r>
              <a:rPr lang="en-US" dirty="0" smtClean="0"/>
              <a:t>99) attests that Sony failed mainly for its inability to attract publishers with its PRS-500 e-book reader. Publishers, however, are fundamental element in the ecosystem since they provide the content.</a:t>
            </a:r>
          </a:p>
          <a:p>
            <a:pPr algn="just"/>
            <a:r>
              <a:rPr lang="en-US" dirty="0" smtClean="0"/>
              <a:t>With its Kindle, Amazon overcame the ecosystem problem by offering a closed platform, thus obviating the concerns about digital right management (DRM). The Kindle featured built-in Wi-Fi, too, enhancing the ease of use.</a:t>
            </a:r>
          </a:p>
          <a:p>
            <a:pPr algn="just"/>
            <a:r>
              <a:rPr lang="en-US" dirty="0" smtClean="0"/>
              <a:t>The next slide presents the corresponding ecosystems.</a:t>
            </a:r>
            <a:endParaRPr lang="en-US" dirty="0"/>
          </a:p>
        </p:txBody>
      </p:sp>
      <p:sp>
        <p:nvSpPr>
          <p:cNvPr id="3" name="Title 2"/>
          <p:cNvSpPr>
            <a:spLocks noGrp="1"/>
          </p:cNvSpPr>
          <p:nvPr>
            <p:ph type="title"/>
          </p:nvPr>
        </p:nvSpPr>
        <p:spPr/>
        <p:txBody>
          <a:bodyPr/>
          <a:lstStyle/>
          <a:p>
            <a:r>
              <a:rPr lang="en-US" dirty="0" smtClean="0"/>
              <a:t>Case example: Amazon versus Sony</a:t>
            </a:r>
            <a:endParaRPr lang="en-US" dirty="0"/>
          </a:p>
        </p:txBody>
      </p:sp>
      <p:sp>
        <p:nvSpPr>
          <p:cNvPr id="6" name="Slide Number Placeholder 5"/>
          <p:cNvSpPr>
            <a:spLocks noGrp="1"/>
          </p:cNvSpPr>
          <p:nvPr>
            <p:ph type="sldNum" sz="quarter" idx="12"/>
          </p:nvPr>
        </p:nvSpPr>
        <p:spPr/>
        <p:txBody>
          <a:bodyPr/>
          <a:lstStyle/>
          <a:p>
            <a:fld id="{8F5BA89E-32E8-4464-8003-D70C738330F3}" type="slidenum">
              <a:rPr lang="en-US" smtClean="0"/>
              <a:pPr/>
              <a:t>9</a:t>
            </a:fld>
            <a:endParaRPr lang="en-US" sz="900"/>
          </a:p>
        </p:txBody>
      </p:sp>
    </p:spTree>
    <p:extLst>
      <p:ext uri="{BB962C8B-B14F-4D97-AF65-F5344CB8AC3E}">
        <p14:creationId xmlns:p14="http://schemas.microsoft.com/office/powerpoint/2010/main" val="284283875"/>
      </p:ext>
    </p:extLst>
  </p:cSld>
  <p:clrMapOvr>
    <a:masterClrMapping/>
  </p:clrMapOvr>
  <p:timing>
    <p:tnLst>
      <p:par>
        <p:cTn id="1" dur="indefinite" restart="never" nodeType="tmRoot"/>
      </p:par>
    </p:tnLst>
  </p:timing>
</p:sld>
</file>

<file path=ppt/theme/theme1.xml><?xml version="1.0" encoding="utf-8"?>
<a:theme xmlns:a="http://schemas.openxmlformats.org/drawingml/2006/main" name="Cleen_SGEM_2010">
  <a:themeElements>
    <a:clrScheme name="Cleen_Oy 2">
      <a:dk1>
        <a:srgbClr val="505150"/>
      </a:dk1>
      <a:lt1>
        <a:srgbClr val="FFFFFF"/>
      </a:lt1>
      <a:dk2>
        <a:srgbClr val="073E74"/>
      </a:dk2>
      <a:lt2>
        <a:srgbClr val="393939"/>
      </a:lt2>
      <a:accent1>
        <a:srgbClr val="77B021"/>
      </a:accent1>
      <a:accent2>
        <a:srgbClr val="782F64"/>
      </a:accent2>
      <a:accent3>
        <a:srgbClr val="EA771B"/>
      </a:accent3>
      <a:accent4>
        <a:srgbClr val="7DC1B0"/>
      </a:accent4>
      <a:accent5>
        <a:srgbClr val="D80053"/>
      </a:accent5>
      <a:accent6>
        <a:srgbClr val="138DCA"/>
      </a:accent6>
      <a:hlink>
        <a:srgbClr val="0D68B0"/>
      </a:hlink>
      <a:folHlink>
        <a:srgbClr val="36A7E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C32BBA749573A408F8CFA74ABC0BDF9" ma:contentTypeVersion="42" ma:contentTypeDescription="Create a new document." ma:contentTypeScope="" ma:versionID="6b3e9c316965547e3f4a340cfa3c9efa">
  <xsd:schema xmlns:xsd="http://www.w3.org/2001/XMLSchema" xmlns:xs="http://www.w3.org/2001/XMLSchema" xmlns:p="http://schemas.microsoft.com/office/2006/metadata/properties" xmlns:ns2="2c6aec85-6358-401d-800f-f1e7e1334913" xmlns:ns3="7908b5e2-9c10-42e0-8130-bd1b2e86f0eb" xmlns:ns4="http://schemas.microsoft.com/sharepoint/v4" targetNamespace="http://schemas.microsoft.com/office/2006/metadata/properties" ma:root="true" ma:fieldsID="02a950b3fd59edd67110f9088afce279" ns2:_="" ns3:_="" ns4:_="">
    <xsd:import namespace="2c6aec85-6358-401d-800f-f1e7e1334913"/>
    <xsd:import namespace="7908b5e2-9c10-42e0-8130-bd1b2e86f0eb"/>
    <xsd:import namespace="http://schemas.microsoft.com/sharepoint/v4"/>
    <xsd:element name="properties">
      <xsd:complexType>
        <xsd:sequence>
          <xsd:element name="documentManagement">
            <xsd:complexType>
              <xsd:all>
                <xsd:element ref="ns2:Document_x0020_type"/>
                <xsd:element ref="ns3:Authors" minOccurs="0"/>
                <xsd:element ref="ns2:WP_x0020_and_x0020_FP"/>
                <xsd:element ref="ns2:Task" minOccurs="0"/>
                <xsd:element ref="ns2:Privacy"/>
                <xsd:element ref="ns2:Status"/>
                <xsd:element ref="ns3:Publisher_x0020_or_x0020_Context" minOccurs="0"/>
                <xsd:element ref="ns3:Date" minOccurs="0"/>
                <xsd:element ref="ns3:Deliverable_x0020_number" minOccurs="0"/>
                <xsd:element ref="ns2:FrontpageDoc"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6aec85-6358-401d-800f-f1e7e1334913" elementFormDefault="qualified">
    <xsd:import namespace="http://schemas.microsoft.com/office/2006/documentManagement/types"/>
    <xsd:import namespace="http://schemas.microsoft.com/office/infopath/2007/PartnerControls"/>
    <xsd:element name="Document_x0020_type" ma:index="2" ma:displayName="Document type" ma:description="What kind of document, 'Publication' means it is a part of a deliverable. Note that 'Internal - Report' is for progress reports, reports with technical content belong to 'Publication - Technical Report'" ma:list="{faece604-c626-4f75-90d7-e670bfb654a0}" ma:internalName="Document_x0020_type" ma:readOnly="false" ma:showField="Title">
      <xsd:simpleType>
        <xsd:restriction base="dms:Lookup"/>
      </xsd:simpleType>
    </xsd:element>
    <xsd:element name="WP_x0020_and_x0020_FP" ma:index="4" ma:displayName="WP and FP" ma:description="Which Funding Period and which WP the document is related to" ma:list="{0dce0cfa-5be0-4b27-a4ac-bfc7ac3a2ff3}" ma:internalName="WP_x0020_and_x0020_FP" ma:readOnly="false" ma:showField="Title">
      <xsd:simpleType>
        <xsd:restriction base="dms:Lookup"/>
      </xsd:simpleType>
    </xsd:element>
    <xsd:element name="Task" ma:index="5" nillable="true" ma:displayName="Task" ma:description="You must specify the Task in format 'Tx.y', e.g. T2.3 or T6.11 otherwise the document will not be visible in the corresponding Task page of the portal" ma:internalName="Task">
      <xsd:simpleType>
        <xsd:restriction base="dms:Text">
          <xsd:maxLength value="255"/>
        </xsd:restriction>
      </xsd:simpleType>
    </xsd:element>
    <xsd:element name="Privacy" ma:index="6" ma:displayName="Privacy" ma:description="What is the privacy of the document" ma:list="{bf71aa30-a094-48ce-a414-12487216618b}" ma:internalName="Privacy" ma:readOnly="false" ma:showField="Title">
      <xsd:simpleType>
        <xsd:restriction base="dms:Lookup"/>
      </xsd:simpleType>
    </xsd:element>
    <xsd:element name="Status" ma:index="7" ma:displayName="Status" ma:description="Status of the document - 'Final' intended for internal documents and 'Published' for publications. 'Obsolete' means that the document can be deleted." ma:list="{deb3bb19-7c6c-4258-86c0-c8e43a6e7253}" ma:internalName="Status" ma:readOnly="false" ma:showField="Title">
      <xsd:simpleType>
        <xsd:restriction base="dms:Lookup"/>
      </xsd:simpleType>
    </xsd:element>
    <xsd:element name="FrontpageDoc" ma:index="18" nillable="true" ma:displayName="Show on frontpage" ma:internalName="FrontpageDoc">
      <xsd:simpleType>
        <xsd:restriction base="dms:Choice">
          <xsd:enumeration value="Yes"/>
          <xsd:enumeration value="No"/>
        </xsd:restriction>
      </xsd:simpleType>
    </xsd:element>
  </xsd:schema>
  <xsd:schema xmlns:xsd="http://www.w3.org/2001/XMLSchema" xmlns:xs="http://www.w3.org/2001/XMLSchema" xmlns:dms="http://schemas.microsoft.com/office/2006/documentManagement/types" xmlns:pc="http://schemas.microsoft.com/office/infopath/2007/PartnerControls" targetNamespace="7908b5e2-9c10-42e0-8130-bd1b2e86f0eb" elementFormDefault="qualified">
    <xsd:import namespace="http://schemas.microsoft.com/office/2006/documentManagement/types"/>
    <xsd:import namespace="http://schemas.microsoft.com/office/infopath/2007/PartnerControls"/>
    <xsd:element name="Authors" ma:index="3" nillable="true" ma:displayName="Authors" ma:description="Format: (lastname, firstname; lastname, firstname; …)&#10;" ma:internalName="Authors">
      <xsd:simpleType>
        <xsd:restriction base="dms:Text">
          <xsd:maxLength value="255"/>
        </xsd:restriction>
      </xsd:simpleType>
    </xsd:element>
    <xsd:element name="Publisher_x0020_or_x0020_Context" ma:index="8" nillable="true" ma:displayName="Publisher or Context" ma:description="Publisher of the document, name of journal, name of the conference, name of the workshop, etc." ma:internalName="Publisher_x0020_or_x0020_Context">
      <xsd:simpleType>
        <xsd:restriction base="dms:Note">
          <xsd:maxLength value="255"/>
        </xsd:restriction>
      </xsd:simpleType>
    </xsd:element>
    <xsd:element name="Date" ma:index="9" nillable="true" ma:displayName="Date" ma:description="When the document is published/presented" ma:format="DateOnly" ma:internalName="Date">
      <xsd:simpleType>
        <xsd:restriction base="dms:DateTime"/>
      </xsd:simpleType>
    </xsd:element>
    <xsd:element name="Deliverable_x0020_number" ma:index="10" nillable="true" ma:displayName="Deliverable" ma:description="If your document belongs to a deliverable in the project plan, please mark it here. E.g. D6.1.2, otherwise the document is not visible Results/Deliverables page." ma:internalName="Deliverable_x0020_number">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9"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xsd:element ref="dc:title" minOccurs="0" maxOccurs="1" ma:index="1" ma:displayName="Title"/>
        <xsd:element ref="dc:subject" minOccurs="0" maxOccurs="1"/>
        <xsd:element ref="dc:description" minOccurs="0" maxOccurs="1"/>
        <xsd:element name="keywords" minOccurs="0" maxOccurs="1" type="xsd:string" ma:index="11"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er_x0020_or_x0020_Context xmlns="7908b5e2-9c10-42e0-8130-bd1b2e86f0eb">Tampere University of Technology. The aim of this slideset is to demonstrate how business ecosystem approach can be used in identifying and crafting different business opportunities based on some Smart Grid technologies/solutions (AMR and HEMS). 
</Publisher_x0020_or_x0020_Context>
    <Task xmlns="2c6aec85-6358-401d-800f-f1e7e1334913">T7.1</Task>
    <IconOverlay xmlns="http://schemas.microsoft.com/sharepoint/v4" xsi:nil="true"/>
    <FrontpageDoc xmlns="2c6aec85-6358-401d-800f-f1e7e1334913">Yes</FrontpageDoc>
    <WP_x0020_and_x0020_FP xmlns="2c6aec85-6358-401d-800f-f1e7e1334913">38</WP_x0020_and_x0020_FP>
    <Privacy xmlns="2c6aec85-6358-401d-800f-f1e7e1334913">1</Privacy>
    <Deliverable_x0020_number xmlns="7908b5e2-9c10-42e0-8130-bd1b2e86f0eb">D7.1.10</Deliverable_x0020_number>
    <Status xmlns="2c6aec85-6358-401d-800f-f1e7e1334913">3</Status>
    <Document_x0020_type xmlns="2c6aec85-6358-401d-800f-f1e7e1334913">5</Document_x0020_type>
    <Authors xmlns="7908b5e2-9c10-42e0-8130-bd1b2e86f0eb">Baumgartner, Petteri; Seppänen, Marko</Authors>
    <Date xmlns="7908b5e2-9c10-42e0-8130-bd1b2e86f0eb">2014-02-04T22:00:00+00:00</Date>
  </documentManagement>
</p:properties>
</file>

<file path=customXml/itemProps1.xml><?xml version="1.0" encoding="utf-8"?>
<ds:datastoreItem xmlns:ds="http://schemas.openxmlformats.org/officeDocument/2006/customXml" ds:itemID="{91E7CF5B-75F4-4DC0-BE6F-88E48B6C6584}"/>
</file>

<file path=customXml/itemProps2.xml><?xml version="1.0" encoding="utf-8"?>
<ds:datastoreItem xmlns:ds="http://schemas.openxmlformats.org/officeDocument/2006/customXml" ds:itemID="{431D25DC-863C-4811-959E-E6B8F375A43B}"/>
</file>

<file path=customXml/itemProps3.xml><?xml version="1.0" encoding="utf-8"?>
<ds:datastoreItem xmlns:ds="http://schemas.openxmlformats.org/officeDocument/2006/customXml" ds:itemID="{28A58CC4-DCD6-458E-8E74-928B0A57EEE6}"/>
</file>

<file path=docProps/app.xml><?xml version="1.0" encoding="utf-8"?>
<Properties xmlns="http://schemas.openxmlformats.org/officeDocument/2006/extended-properties" xmlns:vt="http://schemas.openxmlformats.org/officeDocument/2006/docPropsVTypes">
  <Template>Cleen_SGEM_2010</Template>
  <TotalTime>5315</TotalTime>
  <Words>2464</Words>
  <Application>Microsoft Office PowerPoint</Application>
  <PresentationFormat>On-screen Show (4:3)</PresentationFormat>
  <Paragraphs>222</Paragraphs>
  <Slides>28</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Cleen_SGEM_2010</vt:lpstr>
      <vt:lpstr>Visio</vt:lpstr>
      <vt:lpstr>PowerPoint Presentation</vt:lpstr>
      <vt:lpstr>Table of Contents</vt:lpstr>
      <vt:lpstr>Introduction</vt:lpstr>
      <vt:lpstr>What is demand response?</vt:lpstr>
      <vt:lpstr>What is demand response?</vt:lpstr>
      <vt:lpstr>Business ecosystem approach</vt:lpstr>
      <vt:lpstr>Definition of business ecosystem</vt:lpstr>
      <vt:lpstr>Visualization of business ecosystem</vt:lpstr>
      <vt:lpstr>Case example: Amazon versus Sony</vt:lpstr>
      <vt:lpstr>E-book reader ecosystems</vt:lpstr>
      <vt:lpstr>Case example: Friendster versus MySpace</vt:lpstr>
      <vt:lpstr>Case example: MySpace versus Facebook</vt:lpstr>
      <vt:lpstr>Technologies</vt:lpstr>
      <vt:lpstr>Automatic meter reading</vt:lpstr>
      <vt:lpstr>Automatic meter reading</vt:lpstr>
      <vt:lpstr>Home energy management system</vt:lpstr>
      <vt:lpstr>Home energy management system</vt:lpstr>
      <vt:lpstr>Demand response’s business ecosystems</vt:lpstr>
      <vt:lpstr>Consumer’s role</vt:lpstr>
      <vt:lpstr>Electricity supply ecosystem</vt:lpstr>
      <vt:lpstr>Demand response ecosystem (with AMR)</vt:lpstr>
      <vt:lpstr>Demand response ecosystem (with AMR)</vt:lpstr>
      <vt:lpstr>Demand response ecosystem (with HEMS)</vt:lpstr>
      <vt:lpstr>Demand response ecosystem (with HEMS)</vt:lpstr>
      <vt:lpstr>Conclusions</vt:lpstr>
      <vt:lpstr>Issues that are slowing DR business</vt:lpstr>
      <vt:lpstr>What could be done?</vt:lpstr>
      <vt:lpstr>PowerPoint Presentation</vt:lpstr>
    </vt:vector>
  </TitlesOfParts>
  <Company>Tampere University of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of key actors and their roles in SGEM: Are there any missing players?</dc:title>
  <dc:subject>DR ecosystems</dc:subject>
  <dc:creator>Petteri Baumgartner</dc:creator>
  <cp:keywords>SGEM; DR; business ecosystem; energy market</cp:keywords>
  <cp:lastModifiedBy>Marko Seppänen</cp:lastModifiedBy>
  <cp:revision>214</cp:revision>
  <dcterms:created xsi:type="dcterms:W3CDTF">2010-06-03T08:09:58Z</dcterms:created>
  <dcterms:modified xsi:type="dcterms:W3CDTF">2014-02-07T13:31:50Z</dcterms:modified>
  <cp:category>SGEM deliverable D7.1.10</cp:category>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0x010100DC32BBA749573A408F8CFA74ABC0BDF9</vt:lpwstr>
  </property>
  <property fmtid="{D5CDD505-2E9C-101B-9397-08002B2CF9AE}" pid="3" name="Order">
    <vt:r8>217700</vt:r8>
  </property>
</Properties>
</file>