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diagrams/data1.xml" ContentType="application/vnd.openxmlformats-officedocument.drawingml.diagramData+xml"/>
  <Override PartName="/ppt/drawings/drawing1.xml" ContentType="application/vnd.openxmlformats-officedocument.drawingml.chartshapes+xml"/>
  <Override PartName="/ppt/presentation.xml" ContentType="application/vnd.openxmlformats-officedocument.presentationml.presentation.main+xml"/>
  <Override PartName="/ppt/slides/slide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0.xml" ContentType="application/vnd.openxmlformats-officedocument.presentationml.slide+xml"/>
  <Override PartName="/ppt/slides/slide24.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6.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20.xml" ContentType="application/vnd.openxmlformats-officedocument.presentationml.notesSlide+xml"/>
  <Override PartName="/ppt/slideLayouts/slideLayout1.xml" ContentType="application/vnd.openxmlformats-officedocument.presentationml.slideLayout+xml"/>
  <Override PartName="/ppt/notesSlides/notesSlide19.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charts/chart1.xml" ContentType="application/vnd.openxmlformats-officedocument.drawingml.chart+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diagrams/colors1.xml" ContentType="application/vnd.openxmlformats-officedocument.drawingml.diagramCol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8"/>
  </p:notesMasterIdLst>
  <p:handoutMasterIdLst>
    <p:handoutMasterId r:id="rId39"/>
  </p:handoutMasterIdLst>
  <p:sldIdLst>
    <p:sldId id="256" r:id="rId2"/>
    <p:sldId id="257" r:id="rId3"/>
    <p:sldId id="259" r:id="rId4"/>
    <p:sldId id="291" r:id="rId5"/>
    <p:sldId id="292" r:id="rId6"/>
    <p:sldId id="261" r:id="rId7"/>
    <p:sldId id="263" r:id="rId8"/>
    <p:sldId id="274" r:id="rId9"/>
    <p:sldId id="275" r:id="rId10"/>
    <p:sldId id="264" r:id="rId11"/>
    <p:sldId id="285" r:id="rId12"/>
    <p:sldId id="286" r:id="rId13"/>
    <p:sldId id="287" r:id="rId14"/>
    <p:sldId id="265" r:id="rId15"/>
    <p:sldId id="266" r:id="rId16"/>
    <p:sldId id="276" r:id="rId17"/>
    <p:sldId id="277" r:id="rId18"/>
    <p:sldId id="278" r:id="rId19"/>
    <p:sldId id="279" r:id="rId20"/>
    <p:sldId id="280" r:id="rId21"/>
    <p:sldId id="267" r:id="rId22"/>
    <p:sldId id="268" r:id="rId23"/>
    <p:sldId id="272" r:id="rId24"/>
    <p:sldId id="281" r:id="rId25"/>
    <p:sldId id="282" r:id="rId26"/>
    <p:sldId id="283" r:id="rId27"/>
    <p:sldId id="289" r:id="rId28"/>
    <p:sldId id="290" r:id="rId29"/>
    <p:sldId id="273" r:id="rId30"/>
    <p:sldId id="288" r:id="rId31"/>
    <p:sldId id="295" r:id="rId32"/>
    <p:sldId id="296" r:id="rId33"/>
    <p:sldId id="297" r:id="rId34"/>
    <p:sldId id="262" r:id="rId35"/>
    <p:sldId id="293" r:id="rId36"/>
    <p:sldId id="294" r:id="rId37"/>
  </p:sldIdLst>
  <p:sldSz cx="9144000" cy="6858000" type="screen4x3"/>
  <p:notesSz cx="7099300" cy="10234613"/>
  <p:defaultTextStyle>
    <a:defPPr>
      <a:defRPr lang="en-US"/>
    </a:defPPr>
    <a:lvl1pPr algn="l" rtl="0" fontAlgn="base">
      <a:spcBef>
        <a:spcPct val="0"/>
      </a:spcBef>
      <a:spcAft>
        <a:spcPct val="0"/>
      </a:spcAft>
      <a:defRPr sz="2400" kern="1200">
        <a:solidFill>
          <a:schemeClr val="tx1"/>
        </a:solidFill>
        <a:latin typeface="Times"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charset="0"/>
        <a:ea typeface="ＭＳ Ｐゴシック" pitchFamily="34" charset="-128"/>
        <a:cs typeface="+mn-cs"/>
      </a:defRPr>
    </a:lvl5pPr>
    <a:lvl6pPr marL="2286000" algn="l" defTabSz="914400" rtl="0" eaLnBrk="1" latinLnBrk="0" hangingPunct="1">
      <a:defRPr sz="2400" kern="1200">
        <a:solidFill>
          <a:schemeClr val="tx1"/>
        </a:solidFill>
        <a:latin typeface="Times" charset="0"/>
        <a:ea typeface="ＭＳ Ｐゴシック" pitchFamily="34" charset="-128"/>
        <a:cs typeface="+mn-cs"/>
      </a:defRPr>
    </a:lvl6pPr>
    <a:lvl7pPr marL="2743200" algn="l" defTabSz="914400" rtl="0" eaLnBrk="1" latinLnBrk="0" hangingPunct="1">
      <a:defRPr sz="2400" kern="1200">
        <a:solidFill>
          <a:schemeClr val="tx1"/>
        </a:solidFill>
        <a:latin typeface="Times" charset="0"/>
        <a:ea typeface="ＭＳ Ｐゴシック" pitchFamily="34" charset="-128"/>
        <a:cs typeface="+mn-cs"/>
      </a:defRPr>
    </a:lvl7pPr>
    <a:lvl8pPr marL="3200400" algn="l" defTabSz="914400" rtl="0" eaLnBrk="1" latinLnBrk="0" hangingPunct="1">
      <a:defRPr sz="2400" kern="1200">
        <a:solidFill>
          <a:schemeClr val="tx1"/>
        </a:solidFill>
        <a:latin typeface="Times" charset="0"/>
        <a:ea typeface="ＭＳ Ｐゴシック" pitchFamily="34" charset="-128"/>
        <a:cs typeface="+mn-cs"/>
      </a:defRPr>
    </a:lvl8pPr>
    <a:lvl9pPr marL="3657600" algn="l" defTabSz="914400" rtl="0" eaLnBrk="1" latinLnBrk="0" hangingPunct="1">
      <a:defRPr sz="2400" kern="1200">
        <a:solidFill>
          <a:schemeClr val="tx1"/>
        </a:solidFill>
        <a:latin typeface="Times"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510"/>
    <a:srgbClr val="5656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97" autoAdjust="0"/>
    <p:restoredTop sz="85901" autoAdjust="0"/>
  </p:normalViewPr>
  <p:slideViewPr>
    <p:cSldViewPr>
      <p:cViewPr>
        <p:scale>
          <a:sx n="66" d="100"/>
          <a:sy n="66" d="100"/>
        </p:scale>
        <p:origin x="-186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101" d="100"/>
          <a:sy n="101" d="100"/>
        </p:scale>
        <p:origin x="-600" y="-84"/>
      </p:cViewPr>
      <p:guideLst>
        <p:guide orient="horz" pos="3224"/>
        <p:guide pos="2236"/>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intra.tut.fi\home\baumgart\My%20Documents\Dippa\Excel\prices-consupm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Actual demand</c:v>
          </c:tx>
          <c:spPr>
            <a:ln cap="rnd">
              <a:solidFill>
                <a:schemeClr val="tx1"/>
              </a:solidFill>
              <a:prstDash val="solid"/>
            </a:ln>
          </c:spPr>
          <c:marker>
            <c:symbol val="none"/>
          </c:marker>
          <c:cat>
            <c:numRef>
              <c:f>Consumption!$A$3:$A$26</c:f>
              <c:numCache>
                <c:formatCode>[$-F400]h:mm:ss\ AM/PM</c:formatCode>
                <c:ptCount val="24"/>
                <c:pt idx="0">
                  <c:v>41354</c:v>
                </c:pt>
                <c:pt idx="1">
                  <c:v>41354.041666666664</c:v>
                </c:pt>
                <c:pt idx="2">
                  <c:v>41354.083333333299</c:v>
                </c:pt>
                <c:pt idx="3">
                  <c:v>41354.125</c:v>
                </c:pt>
                <c:pt idx="4">
                  <c:v>41354.166666666701</c:v>
                </c:pt>
                <c:pt idx="5">
                  <c:v>41354.208333333299</c:v>
                </c:pt>
                <c:pt idx="6">
                  <c:v>41354.25</c:v>
                </c:pt>
                <c:pt idx="7">
                  <c:v>41354.291666666701</c:v>
                </c:pt>
                <c:pt idx="8">
                  <c:v>41354.333333333299</c:v>
                </c:pt>
                <c:pt idx="9">
                  <c:v>41354.375</c:v>
                </c:pt>
                <c:pt idx="10">
                  <c:v>41354.416666666701</c:v>
                </c:pt>
                <c:pt idx="11">
                  <c:v>41354.458333333299</c:v>
                </c:pt>
                <c:pt idx="12">
                  <c:v>41354.5</c:v>
                </c:pt>
                <c:pt idx="13">
                  <c:v>41354.541666666701</c:v>
                </c:pt>
                <c:pt idx="14">
                  <c:v>41354.583333333299</c:v>
                </c:pt>
                <c:pt idx="15">
                  <c:v>41354.625</c:v>
                </c:pt>
                <c:pt idx="16">
                  <c:v>41354.666666666701</c:v>
                </c:pt>
                <c:pt idx="17">
                  <c:v>41354.708333333299</c:v>
                </c:pt>
                <c:pt idx="18">
                  <c:v>41354.75</c:v>
                </c:pt>
                <c:pt idx="19">
                  <c:v>41354.791666666701</c:v>
                </c:pt>
                <c:pt idx="20">
                  <c:v>41354.833333333299</c:v>
                </c:pt>
                <c:pt idx="21">
                  <c:v>41354.875</c:v>
                </c:pt>
                <c:pt idx="22">
                  <c:v>41354.916666666701</c:v>
                </c:pt>
                <c:pt idx="23">
                  <c:v>41354.958333333299</c:v>
                </c:pt>
              </c:numCache>
            </c:numRef>
          </c:cat>
          <c:val>
            <c:numRef>
              <c:f>Consumption!$E$3:$E$26</c:f>
              <c:numCache>
                <c:formatCode>#,##0</c:formatCode>
                <c:ptCount val="24"/>
                <c:pt idx="0">
                  <c:v>10375</c:v>
                </c:pt>
                <c:pt idx="1">
                  <c:v>10228</c:v>
                </c:pt>
                <c:pt idx="2">
                  <c:v>10211</c:v>
                </c:pt>
                <c:pt idx="3">
                  <c:v>10256</c:v>
                </c:pt>
                <c:pt idx="4">
                  <c:v>10860</c:v>
                </c:pt>
                <c:pt idx="5">
                  <c:v>11496</c:v>
                </c:pt>
                <c:pt idx="6">
                  <c:v>11918</c:v>
                </c:pt>
                <c:pt idx="7">
                  <c:v>12006</c:v>
                </c:pt>
                <c:pt idx="8">
                  <c:v>11903</c:v>
                </c:pt>
                <c:pt idx="9">
                  <c:v>11720</c:v>
                </c:pt>
                <c:pt idx="10">
                  <c:v>11512</c:v>
                </c:pt>
                <c:pt idx="11">
                  <c:v>11395</c:v>
                </c:pt>
                <c:pt idx="12">
                  <c:v>11317</c:v>
                </c:pt>
                <c:pt idx="13">
                  <c:v>11204</c:v>
                </c:pt>
                <c:pt idx="14">
                  <c:v>11125</c:v>
                </c:pt>
                <c:pt idx="15">
                  <c:v>11063</c:v>
                </c:pt>
                <c:pt idx="16">
                  <c:v>11082</c:v>
                </c:pt>
                <c:pt idx="17">
                  <c:v>11116</c:v>
                </c:pt>
                <c:pt idx="18">
                  <c:v>11810</c:v>
                </c:pt>
                <c:pt idx="19">
                  <c:v>11902</c:v>
                </c:pt>
                <c:pt idx="20">
                  <c:v>11426</c:v>
                </c:pt>
                <c:pt idx="21">
                  <c:v>11599</c:v>
                </c:pt>
                <c:pt idx="22">
                  <c:v>11368</c:v>
                </c:pt>
                <c:pt idx="23">
                  <c:v>10956</c:v>
                </c:pt>
              </c:numCache>
            </c:numRef>
          </c:val>
          <c:smooth val="1"/>
        </c:ser>
        <c:ser>
          <c:idx val="0"/>
          <c:order val="1"/>
          <c:tx>
            <c:v>DR actions taken</c:v>
          </c:tx>
          <c:spPr>
            <a:ln>
              <a:solidFill>
                <a:srgbClr val="C00000"/>
              </a:solidFill>
              <a:prstDash val="dash"/>
            </a:ln>
          </c:spPr>
          <c:marker>
            <c:symbol val="none"/>
          </c:marker>
          <c:cat>
            <c:numRef>
              <c:f>Consumption!$A$3:$A$26</c:f>
              <c:numCache>
                <c:formatCode>[$-F400]h:mm:ss\ AM/PM</c:formatCode>
                <c:ptCount val="24"/>
                <c:pt idx="0">
                  <c:v>41354</c:v>
                </c:pt>
                <c:pt idx="1">
                  <c:v>41354.041666666664</c:v>
                </c:pt>
                <c:pt idx="2">
                  <c:v>41354.083333333299</c:v>
                </c:pt>
                <c:pt idx="3">
                  <c:v>41354.125</c:v>
                </c:pt>
                <c:pt idx="4">
                  <c:v>41354.166666666701</c:v>
                </c:pt>
                <c:pt idx="5">
                  <c:v>41354.208333333299</c:v>
                </c:pt>
                <c:pt idx="6">
                  <c:v>41354.25</c:v>
                </c:pt>
                <c:pt idx="7">
                  <c:v>41354.291666666701</c:v>
                </c:pt>
                <c:pt idx="8">
                  <c:v>41354.333333333299</c:v>
                </c:pt>
                <c:pt idx="9">
                  <c:v>41354.375</c:v>
                </c:pt>
                <c:pt idx="10">
                  <c:v>41354.416666666701</c:v>
                </c:pt>
                <c:pt idx="11">
                  <c:v>41354.458333333299</c:v>
                </c:pt>
                <c:pt idx="12">
                  <c:v>41354.5</c:v>
                </c:pt>
                <c:pt idx="13">
                  <c:v>41354.541666666701</c:v>
                </c:pt>
                <c:pt idx="14">
                  <c:v>41354.583333333299</c:v>
                </c:pt>
                <c:pt idx="15">
                  <c:v>41354.625</c:v>
                </c:pt>
                <c:pt idx="16">
                  <c:v>41354.666666666701</c:v>
                </c:pt>
                <c:pt idx="17">
                  <c:v>41354.708333333299</c:v>
                </c:pt>
                <c:pt idx="18">
                  <c:v>41354.75</c:v>
                </c:pt>
                <c:pt idx="19">
                  <c:v>41354.791666666701</c:v>
                </c:pt>
                <c:pt idx="20">
                  <c:v>41354.833333333299</c:v>
                </c:pt>
                <c:pt idx="21">
                  <c:v>41354.875</c:v>
                </c:pt>
                <c:pt idx="22">
                  <c:v>41354.916666666701</c:v>
                </c:pt>
                <c:pt idx="23">
                  <c:v>41354.958333333299</c:v>
                </c:pt>
              </c:numCache>
            </c:numRef>
          </c:cat>
          <c:val>
            <c:numRef>
              <c:f>Consumption!$K$3:$K$26</c:f>
              <c:numCache>
                <c:formatCode>#,##0</c:formatCode>
                <c:ptCount val="24"/>
                <c:pt idx="0">
                  <c:v>10400</c:v>
                </c:pt>
                <c:pt idx="1">
                  <c:v>10378</c:v>
                </c:pt>
                <c:pt idx="2">
                  <c:v>10561</c:v>
                </c:pt>
                <c:pt idx="3">
                  <c:v>10877</c:v>
                </c:pt>
                <c:pt idx="4">
                  <c:v>11320</c:v>
                </c:pt>
                <c:pt idx="5">
                  <c:v>11496</c:v>
                </c:pt>
                <c:pt idx="6">
                  <c:v>11468</c:v>
                </c:pt>
                <c:pt idx="7">
                  <c:v>11500</c:v>
                </c:pt>
                <c:pt idx="8">
                  <c:v>11498</c:v>
                </c:pt>
                <c:pt idx="9">
                  <c:v>11490</c:v>
                </c:pt>
                <c:pt idx="10">
                  <c:v>11472</c:v>
                </c:pt>
                <c:pt idx="11">
                  <c:v>11445</c:v>
                </c:pt>
                <c:pt idx="12">
                  <c:v>11417</c:v>
                </c:pt>
                <c:pt idx="13">
                  <c:v>11304</c:v>
                </c:pt>
                <c:pt idx="14">
                  <c:v>11225</c:v>
                </c:pt>
                <c:pt idx="15">
                  <c:v>11213</c:v>
                </c:pt>
                <c:pt idx="16">
                  <c:v>11232</c:v>
                </c:pt>
                <c:pt idx="17">
                  <c:v>11316</c:v>
                </c:pt>
                <c:pt idx="18">
                  <c:v>11495</c:v>
                </c:pt>
                <c:pt idx="19">
                  <c:v>11492</c:v>
                </c:pt>
                <c:pt idx="20">
                  <c:v>11426</c:v>
                </c:pt>
                <c:pt idx="21">
                  <c:v>11499</c:v>
                </c:pt>
                <c:pt idx="22">
                  <c:v>11368</c:v>
                </c:pt>
                <c:pt idx="23">
                  <c:v>10956</c:v>
                </c:pt>
              </c:numCache>
            </c:numRef>
          </c:val>
          <c:smooth val="1"/>
        </c:ser>
        <c:dLbls>
          <c:showLegendKey val="0"/>
          <c:showVal val="0"/>
          <c:showCatName val="0"/>
          <c:showSerName val="0"/>
          <c:showPercent val="0"/>
          <c:showBubbleSize val="0"/>
        </c:dLbls>
        <c:marker val="1"/>
        <c:smooth val="0"/>
        <c:axId val="164391168"/>
        <c:axId val="164392960"/>
      </c:lineChart>
      <c:catAx>
        <c:axId val="164391168"/>
        <c:scaling>
          <c:orientation val="minMax"/>
        </c:scaling>
        <c:delete val="0"/>
        <c:axPos val="b"/>
        <c:numFmt formatCode="[$-409]h:mm\ AM/PM;@" sourceLinked="0"/>
        <c:majorTickMark val="cross"/>
        <c:minorTickMark val="none"/>
        <c:tickLblPos val="none"/>
        <c:spPr>
          <a:ln>
            <a:solidFill>
              <a:schemeClr val="tx1"/>
            </a:solidFill>
            <a:tailEnd type="triangle"/>
          </a:ln>
        </c:spPr>
        <c:txPr>
          <a:bodyPr rot="-2700000"/>
          <a:lstStyle/>
          <a:p>
            <a:pPr>
              <a:defRPr/>
            </a:pPr>
            <a:endParaRPr lang="fi-FI"/>
          </a:p>
        </c:txPr>
        <c:crossAx val="164392960"/>
        <c:crossesAt val="10000"/>
        <c:auto val="1"/>
        <c:lblAlgn val="ctr"/>
        <c:lblOffset val="100"/>
        <c:tickLblSkip val="5"/>
        <c:tickMarkSkip val="4"/>
        <c:noMultiLvlLbl val="0"/>
      </c:catAx>
      <c:valAx>
        <c:axId val="164392960"/>
        <c:scaling>
          <c:orientation val="minMax"/>
          <c:max val="12750"/>
          <c:min val="10000"/>
        </c:scaling>
        <c:delete val="0"/>
        <c:axPos val="l"/>
        <c:majorGridlines>
          <c:spPr>
            <a:ln>
              <a:prstDash val="dash"/>
            </a:ln>
          </c:spPr>
        </c:majorGridlines>
        <c:title>
          <c:tx>
            <c:rich>
              <a:bodyPr rot="-5400000" vert="horz"/>
              <a:lstStyle/>
              <a:p>
                <a:pPr>
                  <a:defRPr b="1"/>
                </a:pPr>
                <a:r>
                  <a:rPr lang="en-US" b="1"/>
                  <a:t>MWh</a:t>
                </a:r>
              </a:p>
            </c:rich>
          </c:tx>
          <c:layout/>
          <c:overlay val="0"/>
        </c:title>
        <c:numFmt formatCode="#,##0" sourceLinked="0"/>
        <c:majorTickMark val="cross"/>
        <c:minorTickMark val="none"/>
        <c:tickLblPos val="none"/>
        <c:spPr>
          <a:ln>
            <a:solidFill>
              <a:schemeClr val="tx1"/>
            </a:solidFill>
            <a:tailEnd type="triangle"/>
          </a:ln>
        </c:spPr>
        <c:crossAx val="164391168"/>
        <c:crossesAt val="1"/>
        <c:crossBetween val="midCat"/>
        <c:majorUnit val="500"/>
        <c:minorUnit val="250"/>
      </c:valAx>
    </c:plotArea>
    <c:legend>
      <c:legendPos val="b"/>
      <c:layout/>
      <c:overlay val="0"/>
    </c:legend>
    <c:plotVisOnly val="1"/>
    <c:dispBlanksAs val="gap"/>
    <c:showDLblsOverMax val="0"/>
  </c:chart>
  <c:spPr>
    <a:noFill/>
    <a:ln>
      <a:noFill/>
    </a:ln>
  </c:spPr>
  <c:txPr>
    <a:bodyPr/>
    <a:lstStyle/>
    <a:p>
      <a:pPr>
        <a:defRPr sz="900" b="0">
          <a:latin typeface="Arial" pitchFamily="34" charset="0"/>
          <a:cs typeface="Arial" pitchFamily="34" charset="0"/>
        </a:defRPr>
      </a:pPr>
      <a:endParaRPr lang="fi-FI"/>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167F38-F656-45B5-9C28-AA86D066307F}" type="doc">
      <dgm:prSet loTypeId="urn:microsoft.com/office/officeart/2005/8/layout/funnel1" loCatId="relationship" qsTypeId="urn:microsoft.com/office/officeart/2005/8/quickstyle/simple3" qsCatId="simple" csTypeId="urn:microsoft.com/office/officeart/2005/8/colors/accent3_2" csCatId="accent3" phldr="1"/>
      <dgm:spPr/>
      <dgm:t>
        <a:bodyPr/>
        <a:lstStyle/>
        <a:p>
          <a:endParaRPr lang="en-US"/>
        </a:p>
      </dgm:t>
    </dgm:pt>
    <dgm:pt modelId="{0C6E1494-7A83-49AB-8A5E-7CCD43409688}">
      <dgm:prSet phldrT="[Text]"/>
      <dgm:spPr/>
      <dgm:t>
        <a:bodyPr/>
        <a:lstStyle/>
        <a:p>
          <a:r>
            <a:rPr lang="en-US">
              <a:latin typeface="Arial" panose="020B0604020202020204" pitchFamily="34" charset="0"/>
              <a:cs typeface="Arial" panose="020B0604020202020204" pitchFamily="34" charset="0"/>
            </a:rPr>
            <a:t>Recolate</a:t>
          </a:r>
        </a:p>
      </dgm:t>
    </dgm:pt>
    <dgm:pt modelId="{19ACD411-C75E-4DAF-A38F-683AC030CF3F}" type="parTrans" cxnId="{E05B4514-EDFF-4A7A-A5A7-679ABA95FC80}">
      <dgm:prSet/>
      <dgm:spPr/>
      <dgm:t>
        <a:bodyPr/>
        <a:lstStyle/>
        <a:p>
          <a:endParaRPr lang="en-US">
            <a:latin typeface="Arial" panose="020B0604020202020204" pitchFamily="34" charset="0"/>
            <a:cs typeface="Arial" panose="020B0604020202020204" pitchFamily="34" charset="0"/>
          </a:endParaRPr>
        </a:p>
      </dgm:t>
    </dgm:pt>
    <dgm:pt modelId="{6E6E0D1D-8966-400A-A926-7E94970C3703}" type="sibTrans" cxnId="{E05B4514-EDFF-4A7A-A5A7-679ABA95FC80}">
      <dgm:prSet/>
      <dgm:spPr/>
      <dgm:t>
        <a:bodyPr/>
        <a:lstStyle/>
        <a:p>
          <a:endParaRPr lang="en-US">
            <a:latin typeface="Arial" panose="020B0604020202020204" pitchFamily="34" charset="0"/>
            <a:cs typeface="Arial" panose="020B0604020202020204" pitchFamily="34" charset="0"/>
          </a:endParaRPr>
        </a:p>
      </dgm:t>
    </dgm:pt>
    <dgm:pt modelId="{CFC39AD4-2105-4E20-B24B-013BB67900CB}">
      <dgm:prSet phldrT="[Text]"/>
      <dgm:spPr/>
      <dgm:t>
        <a:bodyPr/>
        <a:lstStyle/>
        <a:p>
          <a:r>
            <a:rPr lang="en-US">
              <a:latin typeface="Arial" panose="020B0604020202020204" pitchFamily="34" charset="0"/>
              <a:cs typeface="Arial" panose="020B0604020202020204" pitchFamily="34" charset="0"/>
            </a:rPr>
            <a:t>Separate/ Combine</a:t>
          </a:r>
        </a:p>
      </dgm:t>
    </dgm:pt>
    <dgm:pt modelId="{6B47A1AD-A6EE-4A7E-817D-7116D97D040D}" type="parTrans" cxnId="{862A6EAC-69A9-4D61-ABD8-890ADD8CB0D4}">
      <dgm:prSet/>
      <dgm:spPr/>
      <dgm:t>
        <a:bodyPr/>
        <a:lstStyle/>
        <a:p>
          <a:endParaRPr lang="en-US">
            <a:latin typeface="Arial" panose="020B0604020202020204" pitchFamily="34" charset="0"/>
            <a:cs typeface="Arial" panose="020B0604020202020204" pitchFamily="34" charset="0"/>
          </a:endParaRPr>
        </a:p>
      </dgm:t>
    </dgm:pt>
    <dgm:pt modelId="{E88094C3-6ADD-4921-87C5-0E70F6ACE4CB}" type="sibTrans" cxnId="{862A6EAC-69A9-4D61-ABD8-890ADD8CB0D4}">
      <dgm:prSet/>
      <dgm:spPr/>
      <dgm:t>
        <a:bodyPr/>
        <a:lstStyle/>
        <a:p>
          <a:endParaRPr lang="en-US">
            <a:latin typeface="Arial" panose="020B0604020202020204" pitchFamily="34" charset="0"/>
            <a:cs typeface="Arial" panose="020B0604020202020204" pitchFamily="34" charset="0"/>
          </a:endParaRPr>
        </a:p>
      </dgm:t>
    </dgm:pt>
    <dgm:pt modelId="{D416D186-AD20-416B-BB07-1D0A531D5A0D}">
      <dgm:prSet phldrT="[Text]"/>
      <dgm:spPr/>
      <dgm:t>
        <a:bodyPr/>
        <a:lstStyle/>
        <a:p>
          <a:r>
            <a:rPr lang="en-US">
              <a:latin typeface="Arial" panose="020B0604020202020204" pitchFamily="34" charset="0"/>
              <a:cs typeface="Arial" panose="020B0604020202020204" pitchFamily="34" charset="0"/>
            </a:rPr>
            <a:t>Add/ Subtract</a:t>
          </a:r>
        </a:p>
      </dgm:t>
    </dgm:pt>
    <dgm:pt modelId="{2C103CEE-66F1-44C6-AAA7-D17C1878B077}" type="parTrans" cxnId="{C7851332-9811-4444-AE74-0D2C1D9C43F1}">
      <dgm:prSet/>
      <dgm:spPr/>
      <dgm:t>
        <a:bodyPr/>
        <a:lstStyle/>
        <a:p>
          <a:endParaRPr lang="en-US">
            <a:latin typeface="Arial" panose="020B0604020202020204" pitchFamily="34" charset="0"/>
            <a:cs typeface="Arial" panose="020B0604020202020204" pitchFamily="34" charset="0"/>
          </a:endParaRPr>
        </a:p>
      </dgm:t>
    </dgm:pt>
    <dgm:pt modelId="{4BE32915-0377-4B10-80E4-C7F5E502EE27}" type="sibTrans" cxnId="{C7851332-9811-4444-AE74-0D2C1D9C43F1}">
      <dgm:prSet/>
      <dgm:spPr/>
      <dgm:t>
        <a:bodyPr/>
        <a:lstStyle/>
        <a:p>
          <a:endParaRPr lang="en-US">
            <a:latin typeface="Arial" panose="020B0604020202020204" pitchFamily="34" charset="0"/>
            <a:cs typeface="Arial" panose="020B0604020202020204" pitchFamily="34" charset="0"/>
          </a:endParaRPr>
        </a:p>
      </dgm:t>
    </dgm:pt>
    <dgm:pt modelId="{A851ED7B-9EFF-408B-944A-3C6C8F0F5430}">
      <dgm:prSet phldrT="[Text]" custT="1"/>
      <dgm:spPr/>
      <dgm:t>
        <a:bodyPr/>
        <a:lstStyle/>
        <a:p>
          <a:r>
            <a:rPr lang="en-US" sz="1400">
              <a:latin typeface="Arial" panose="020B0604020202020204" pitchFamily="34" charset="0"/>
              <a:cs typeface="Arial" panose="020B0604020202020204" pitchFamily="34" charset="0"/>
            </a:rPr>
            <a:t>Bottleneck-free value blueprint</a:t>
          </a:r>
        </a:p>
      </dgm:t>
    </dgm:pt>
    <dgm:pt modelId="{46291DCA-44F4-4CA8-97D3-4AFE00F82F74}" type="parTrans" cxnId="{3BAF2788-1DD7-4612-9DBF-2D850F01EFE7}">
      <dgm:prSet/>
      <dgm:spPr/>
      <dgm:t>
        <a:bodyPr/>
        <a:lstStyle/>
        <a:p>
          <a:endParaRPr lang="en-US">
            <a:latin typeface="Arial" panose="020B0604020202020204" pitchFamily="34" charset="0"/>
            <a:cs typeface="Arial" panose="020B0604020202020204" pitchFamily="34" charset="0"/>
          </a:endParaRPr>
        </a:p>
      </dgm:t>
    </dgm:pt>
    <dgm:pt modelId="{F50E6BE0-370D-49DE-ABDA-F76A20424862}" type="sibTrans" cxnId="{3BAF2788-1DD7-4612-9DBF-2D850F01EFE7}">
      <dgm:prSet/>
      <dgm:spPr/>
      <dgm:t>
        <a:bodyPr/>
        <a:lstStyle/>
        <a:p>
          <a:endParaRPr lang="en-US">
            <a:latin typeface="Arial" panose="020B0604020202020204" pitchFamily="34" charset="0"/>
            <a:cs typeface="Arial" panose="020B0604020202020204" pitchFamily="34" charset="0"/>
          </a:endParaRPr>
        </a:p>
      </dgm:t>
    </dgm:pt>
    <dgm:pt modelId="{17C2263D-1A6A-463C-943A-A219C6245DBD}" type="pres">
      <dgm:prSet presAssocID="{A9167F38-F656-45B5-9C28-AA86D066307F}" presName="Name0" presStyleCnt="0">
        <dgm:presLayoutVars>
          <dgm:chMax val="4"/>
          <dgm:resizeHandles val="exact"/>
        </dgm:presLayoutVars>
      </dgm:prSet>
      <dgm:spPr/>
      <dgm:t>
        <a:bodyPr/>
        <a:lstStyle/>
        <a:p>
          <a:endParaRPr lang="en-US"/>
        </a:p>
      </dgm:t>
    </dgm:pt>
    <dgm:pt modelId="{2AE7CCB5-6E62-49AB-99E8-FF44E570CC13}" type="pres">
      <dgm:prSet presAssocID="{A9167F38-F656-45B5-9C28-AA86D066307F}" presName="ellipse" presStyleLbl="trBgShp" presStyleIdx="0" presStyleCnt="1"/>
      <dgm:spPr/>
      <dgm:t>
        <a:bodyPr/>
        <a:lstStyle/>
        <a:p>
          <a:endParaRPr lang="en-US"/>
        </a:p>
      </dgm:t>
    </dgm:pt>
    <dgm:pt modelId="{D3B15FF1-2D1F-4DC3-B041-E92A257CD86E}" type="pres">
      <dgm:prSet presAssocID="{A9167F38-F656-45B5-9C28-AA86D066307F}" presName="arrow1" presStyleLbl="fgShp" presStyleIdx="0" presStyleCnt="1"/>
      <dgm:spPr/>
      <dgm:t>
        <a:bodyPr/>
        <a:lstStyle/>
        <a:p>
          <a:endParaRPr lang="en-US"/>
        </a:p>
      </dgm:t>
    </dgm:pt>
    <dgm:pt modelId="{10F48999-6154-474A-A6C1-D009C5C2FAE2}" type="pres">
      <dgm:prSet presAssocID="{A9167F38-F656-45B5-9C28-AA86D066307F}" presName="rectangle" presStyleLbl="revTx" presStyleIdx="0" presStyleCnt="1" custScaleX="110865">
        <dgm:presLayoutVars>
          <dgm:bulletEnabled val="1"/>
        </dgm:presLayoutVars>
      </dgm:prSet>
      <dgm:spPr/>
      <dgm:t>
        <a:bodyPr/>
        <a:lstStyle/>
        <a:p>
          <a:endParaRPr lang="en-US"/>
        </a:p>
      </dgm:t>
    </dgm:pt>
    <dgm:pt modelId="{258F23A7-C5A7-4CBD-A870-B25B8F71E307}" type="pres">
      <dgm:prSet presAssocID="{CFC39AD4-2105-4E20-B24B-013BB67900CB}" presName="item1" presStyleLbl="node1" presStyleIdx="0" presStyleCnt="3">
        <dgm:presLayoutVars>
          <dgm:bulletEnabled val="1"/>
        </dgm:presLayoutVars>
      </dgm:prSet>
      <dgm:spPr/>
      <dgm:t>
        <a:bodyPr/>
        <a:lstStyle/>
        <a:p>
          <a:endParaRPr lang="en-US"/>
        </a:p>
      </dgm:t>
    </dgm:pt>
    <dgm:pt modelId="{7E2D2F45-778F-4639-8577-9567F99A4C5B}" type="pres">
      <dgm:prSet presAssocID="{D416D186-AD20-416B-BB07-1D0A531D5A0D}" presName="item2" presStyleLbl="node1" presStyleIdx="1" presStyleCnt="3">
        <dgm:presLayoutVars>
          <dgm:bulletEnabled val="1"/>
        </dgm:presLayoutVars>
      </dgm:prSet>
      <dgm:spPr/>
      <dgm:t>
        <a:bodyPr/>
        <a:lstStyle/>
        <a:p>
          <a:endParaRPr lang="en-US"/>
        </a:p>
      </dgm:t>
    </dgm:pt>
    <dgm:pt modelId="{AB43363A-0CBB-4383-9365-3C598264176B}" type="pres">
      <dgm:prSet presAssocID="{A851ED7B-9EFF-408B-944A-3C6C8F0F5430}" presName="item3" presStyleLbl="node1" presStyleIdx="2" presStyleCnt="3">
        <dgm:presLayoutVars>
          <dgm:bulletEnabled val="1"/>
        </dgm:presLayoutVars>
      </dgm:prSet>
      <dgm:spPr/>
      <dgm:t>
        <a:bodyPr/>
        <a:lstStyle/>
        <a:p>
          <a:endParaRPr lang="en-US"/>
        </a:p>
      </dgm:t>
    </dgm:pt>
    <dgm:pt modelId="{809658C5-52A3-4B0D-881D-3E71265F9304}" type="pres">
      <dgm:prSet presAssocID="{A9167F38-F656-45B5-9C28-AA86D066307F}" presName="funnel" presStyleLbl="trAlignAcc1" presStyleIdx="0" presStyleCnt="1"/>
      <dgm:spPr/>
      <dgm:t>
        <a:bodyPr/>
        <a:lstStyle/>
        <a:p>
          <a:endParaRPr lang="en-US"/>
        </a:p>
      </dgm:t>
    </dgm:pt>
  </dgm:ptLst>
  <dgm:cxnLst>
    <dgm:cxn modelId="{84C4CCB3-F343-4862-9CE7-C18D08585C8B}" type="presOf" srcId="{D416D186-AD20-416B-BB07-1D0A531D5A0D}" destId="{258F23A7-C5A7-4CBD-A870-B25B8F71E307}" srcOrd="0" destOrd="0" presId="urn:microsoft.com/office/officeart/2005/8/layout/funnel1"/>
    <dgm:cxn modelId="{C7851332-9811-4444-AE74-0D2C1D9C43F1}" srcId="{A9167F38-F656-45B5-9C28-AA86D066307F}" destId="{D416D186-AD20-416B-BB07-1D0A531D5A0D}" srcOrd="2" destOrd="0" parTransId="{2C103CEE-66F1-44C6-AAA7-D17C1878B077}" sibTransId="{4BE32915-0377-4B10-80E4-C7F5E502EE27}"/>
    <dgm:cxn modelId="{3BAF2788-1DD7-4612-9DBF-2D850F01EFE7}" srcId="{A9167F38-F656-45B5-9C28-AA86D066307F}" destId="{A851ED7B-9EFF-408B-944A-3C6C8F0F5430}" srcOrd="3" destOrd="0" parTransId="{46291DCA-44F4-4CA8-97D3-4AFE00F82F74}" sibTransId="{F50E6BE0-370D-49DE-ABDA-F76A20424862}"/>
    <dgm:cxn modelId="{84909F8B-6B94-425E-A031-159ACB404D35}" type="presOf" srcId="{A9167F38-F656-45B5-9C28-AA86D066307F}" destId="{17C2263D-1A6A-463C-943A-A219C6245DBD}" srcOrd="0" destOrd="0" presId="urn:microsoft.com/office/officeart/2005/8/layout/funnel1"/>
    <dgm:cxn modelId="{862A6EAC-69A9-4D61-ABD8-890ADD8CB0D4}" srcId="{A9167F38-F656-45B5-9C28-AA86D066307F}" destId="{CFC39AD4-2105-4E20-B24B-013BB67900CB}" srcOrd="1" destOrd="0" parTransId="{6B47A1AD-A6EE-4A7E-817D-7116D97D040D}" sibTransId="{E88094C3-6ADD-4921-87C5-0E70F6ACE4CB}"/>
    <dgm:cxn modelId="{40B96872-985E-4438-99B5-93246C56901A}" type="presOf" srcId="{0C6E1494-7A83-49AB-8A5E-7CCD43409688}" destId="{AB43363A-0CBB-4383-9365-3C598264176B}" srcOrd="0" destOrd="0" presId="urn:microsoft.com/office/officeart/2005/8/layout/funnel1"/>
    <dgm:cxn modelId="{FA016382-ACAC-4054-90D6-5A71FB864B92}" type="presOf" srcId="{CFC39AD4-2105-4E20-B24B-013BB67900CB}" destId="{7E2D2F45-778F-4639-8577-9567F99A4C5B}" srcOrd="0" destOrd="0" presId="urn:microsoft.com/office/officeart/2005/8/layout/funnel1"/>
    <dgm:cxn modelId="{E05B4514-EDFF-4A7A-A5A7-679ABA95FC80}" srcId="{A9167F38-F656-45B5-9C28-AA86D066307F}" destId="{0C6E1494-7A83-49AB-8A5E-7CCD43409688}" srcOrd="0" destOrd="0" parTransId="{19ACD411-C75E-4DAF-A38F-683AC030CF3F}" sibTransId="{6E6E0D1D-8966-400A-A926-7E94970C3703}"/>
    <dgm:cxn modelId="{736378AC-5937-47FA-8A63-691A547E5853}" type="presOf" srcId="{A851ED7B-9EFF-408B-944A-3C6C8F0F5430}" destId="{10F48999-6154-474A-A6C1-D009C5C2FAE2}" srcOrd="0" destOrd="0" presId="urn:microsoft.com/office/officeart/2005/8/layout/funnel1"/>
    <dgm:cxn modelId="{1442927D-A8AA-4E7E-8A1D-D393515C98BE}" type="presParOf" srcId="{17C2263D-1A6A-463C-943A-A219C6245DBD}" destId="{2AE7CCB5-6E62-49AB-99E8-FF44E570CC13}" srcOrd="0" destOrd="0" presId="urn:microsoft.com/office/officeart/2005/8/layout/funnel1"/>
    <dgm:cxn modelId="{DE727BF1-B2D2-4BC0-9868-078BEA597BEF}" type="presParOf" srcId="{17C2263D-1A6A-463C-943A-A219C6245DBD}" destId="{D3B15FF1-2D1F-4DC3-B041-E92A257CD86E}" srcOrd="1" destOrd="0" presId="urn:microsoft.com/office/officeart/2005/8/layout/funnel1"/>
    <dgm:cxn modelId="{1388A58F-C131-495C-B8F0-1CD3613138A5}" type="presParOf" srcId="{17C2263D-1A6A-463C-943A-A219C6245DBD}" destId="{10F48999-6154-474A-A6C1-D009C5C2FAE2}" srcOrd="2" destOrd="0" presId="urn:microsoft.com/office/officeart/2005/8/layout/funnel1"/>
    <dgm:cxn modelId="{704A0B26-D839-4994-B660-6E1B2406B855}" type="presParOf" srcId="{17C2263D-1A6A-463C-943A-A219C6245DBD}" destId="{258F23A7-C5A7-4CBD-A870-B25B8F71E307}" srcOrd="3" destOrd="0" presId="urn:microsoft.com/office/officeart/2005/8/layout/funnel1"/>
    <dgm:cxn modelId="{3E1A67AF-FDC1-4C22-9CDA-EEED28A2E17E}" type="presParOf" srcId="{17C2263D-1A6A-463C-943A-A219C6245DBD}" destId="{7E2D2F45-778F-4639-8577-9567F99A4C5B}" srcOrd="4" destOrd="0" presId="urn:microsoft.com/office/officeart/2005/8/layout/funnel1"/>
    <dgm:cxn modelId="{C1FDE83A-209B-4523-B0A5-0010F9E82FBA}" type="presParOf" srcId="{17C2263D-1A6A-463C-943A-A219C6245DBD}" destId="{AB43363A-0CBB-4383-9365-3C598264176B}" srcOrd="5" destOrd="0" presId="urn:microsoft.com/office/officeart/2005/8/layout/funnel1"/>
    <dgm:cxn modelId="{F007D7CD-9088-41B1-ACBD-27620B34A77D}" type="presParOf" srcId="{17C2263D-1A6A-463C-943A-A219C6245DBD}" destId="{809658C5-52A3-4B0D-881D-3E71265F9304}"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E7CCB5-6E62-49AB-99E8-FF44E570CC13}">
      <dsp:nvSpPr>
        <dsp:cNvPr id="0" name=""/>
        <dsp:cNvSpPr/>
      </dsp:nvSpPr>
      <dsp:spPr>
        <a:xfrm>
          <a:off x="1387025" y="159064"/>
          <a:ext cx="3156819" cy="1096321"/>
        </a:xfrm>
        <a:prstGeom prst="ellipse">
          <a:avLst/>
        </a:prstGeom>
        <a:solidFill>
          <a:schemeClr val="accent3">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B15FF1-2D1F-4DC3-B041-E92A257CD86E}">
      <dsp:nvSpPr>
        <dsp:cNvPr id="0" name=""/>
        <dsp:cNvSpPr/>
      </dsp:nvSpPr>
      <dsp:spPr>
        <a:xfrm>
          <a:off x="2664436" y="2843584"/>
          <a:ext cx="611786" cy="391543"/>
        </a:xfrm>
        <a:prstGeom prst="downArrow">
          <a:avLst/>
        </a:prstGeom>
        <a:gradFill rotWithShape="0">
          <a:gsLst>
            <a:gs pos="0">
              <a:schemeClr val="accent3">
                <a:tint val="60000"/>
                <a:hueOff val="0"/>
                <a:satOff val="0"/>
                <a:lumOff val="0"/>
                <a:alphaOff val="0"/>
                <a:tint val="50000"/>
                <a:satMod val="300000"/>
              </a:schemeClr>
            </a:gs>
            <a:gs pos="35000">
              <a:schemeClr val="accent3">
                <a:tint val="60000"/>
                <a:hueOff val="0"/>
                <a:satOff val="0"/>
                <a:lumOff val="0"/>
                <a:alphaOff val="0"/>
                <a:tint val="37000"/>
                <a:satMod val="300000"/>
              </a:schemeClr>
            </a:gs>
            <a:gs pos="100000">
              <a:schemeClr val="accent3">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10F48999-6154-474A-A6C1-D009C5C2FAE2}">
      <dsp:nvSpPr>
        <dsp:cNvPr id="0" name=""/>
        <dsp:cNvSpPr/>
      </dsp:nvSpPr>
      <dsp:spPr>
        <a:xfrm>
          <a:off x="1342512" y="3156819"/>
          <a:ext cx="3255635" cy="734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a:latin typeface="Arial" panose="020B0604020202020204" pitchFamily="34" charset="0"/>
              <a:cs typeface="Arial" panose="020B0604020202020204" pitchFamily="34" charset="0"/>
            </a:rPr>
            <a:t>Bottleneck-free value blueprint</a:t>
          </a:r>
        </a:p>
      </dsp:txBody>
      <dsp:txXfrm>
        <a:off x="1342512" y="3156819"/>
        <a:ext cx="3255635" cy="734144"/>
      </dsp:txXfrm>
    </dsp:sp>
    <dsp:sp modelId="{258F23A7-C5A7-4CBD-A870-B25B8F71E307}">
      <dsp:nvSpPr>
        <dsp:cNvPr id="0" name=""/>
        <dsp:cNvSpPr/>
      </dsp:nvSpPr>
      <dsp:spPr>
        <a:xfrm>
          <a:off x="2534737" y="1340057"/>
          <a:ext cx="1101216" cy="1101216"/>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a:latin typeface="Arial" panose="020B0604020202020204" pitchFamily="34" charset="0"/>
              <a:cs typeface="Arial" panose="020B0604020202020204" pitchFamily="34" charset="0"/>
            </a:rPr>
            <a:t>Add/ Subtract</a:t>
          </a:r>
        </a:p>
      </dsp:txBody>
      <dsp:txXfrm>
        <a:off x="2696006" y="1501326"/>
        <a:ext cx="778678" cy="778678"/>
      </dsp:txXfrm>
    </dsp:sp>
    <dsp:sp modelId="{7E2D2F45-778F-4639-8577-9567F99A4C5B}">
      <dsp:nvSpPr>
        <dsp:cNvPr id="0" name=""/>
        <dsp:cNvSpPr/>
      </dsp:nvSpPr>
      <dsp:spPr>
        <a:xfrm>
          <a:off x="1746756" y="513900"/>
          <a:ext cx="1101216" cy="1101216"/>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a:latin typeface="Arial" panose="020B0604020202020204" pitchFamily="34" charset="0"/>
              <a:cs typeface="Arial" panose="020B0604020202020204" pitchFamily="34" charset="0"/>
            </a:rPr>
            <a:t>Separate/ Combine</a:t>
          </a:r>
        </a:p>
      </dsp:txBody>
      <dsp:txXfrm>
        <a:off x="1908025" y="675169"/>
        <a:ext cx="778678" cy="778678"/>
      </dsp:txXfrm>
    </dsp:sp>
    <dsp:sp modelId="{AB43363A-0CBB-4383-9365-3C598264176B}">
      <dsp:nvSpPr>
        <dsp:cNvPr id="0" name=""/>
        <dsp:cNvSpPr/>
      </dsp:nvSpPr>
      <dsp:spPr>
        <a:xfrm>
          <a:off x="2872444" y="247651"/>
          <a:ext cx="1101216" cy="1101216"/>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a:latin typeface="Arial" panose="020B0604020202020204" pitchFamily="34" charset="0"/>
              <a:cs typeface="Arial" panose="020B0604020202020204" pitchFamily="34" charset="0"/>
            </a:rPr>
            <a:t>Recolate</a:t>
          </a:r>
        </a:p>
      </dsp:txBody>
      <dsp:txXfrm>
        <a:off x="3033713" y="408920"/>
        <a:ext cx="778678" cy="778678"/>
      </dsp:txXfrm>
    </dsp:sp>
    <dsp:sp modelId="{809658C5-52A3-4B0D-881D-3E71265F9304}">
      <dsp:nvSpPr>
        <dsp:cNvPr id="0" name=""/>
        <dsp:cNvSpPr/>
      </dsp:nvSpPr>
      <dsp:spPr>
        <a:xfrm>
          <a:off x="1257327" y="24471"/>
          <a:ext cx="3426005" cy="2740804"/>
        </a:xfrm>
        <a:prstGeom prst="funnel">
          <a:avLst/>
        </a:prstGeom>
        <a:solidFill>
          <a:schemeClr val="lt1">
            <a:alpha val="4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drawing1.xml><?xml version="1.0" encoding="utf-8"?>
<c:userShapes xmlns:c="http://schemas.openxmlformats.org/drawingml/2006/chart">
  <cdr:relSizeAnchor xmlns:cdr="http://schemas.openxmlformats.org/drawingml/2006/chartDrawing">
    <cdr:from>
      <cdr:x>0.21404</cdr:x>
      <cdr:y>0.71142</cdr:y>
    </cdr:from>
    <cdr:to>
      <cdr:x>0.2589</cdr:x>
      <cdr:y>0.80705</cdr:y>
    </cdr:to>
    <cdr:sp macro="" textlink="">
      <cdr:nvSpPr>
        <cdr:cNvPr id="2" name="Up Arrow 1"/>
        <cdr:cNvSpPr/>
      </cdr:nvSpPr>
      <cdr:spPr>
        <a:xfrm xmlns:a="http://schemas.openxmlformats.org/drawingml/2006/main" rot="20372719">
          <a:off x="1155942" y="1957443"/>
          <a:ext cx="242266" cy="263121"/>
        </a:xfrm>
        <a:prstGeom xmlns:a="http://schemas.openxmlformats.org/drawingml/2006/main" prst="upArrow">
          <a:avLst/>
        </a:prstGeom>
      </cdr:spPr>
      <cdr:style>
        <a:lnRef xmlns:a="http://schemas.openxmlformats.org/drawingml/2006/main" idx="0">
          <a:schemeClr val="accent3"/>
        </a:lnRef>
        <a:fillRef xmlns:a="http://schemas.openxmlformats.org/drawingml/2006/main" idx="3">
          <a:schemeClr val="accent3"/>
        </a:fillRef>
        <a:effectRef xmlns:a="http://schemas.openxmlformats.org/drawingml/2006/main" idx="3">
          <a:schemeClr val="accent3"/>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0.70134</cdr:x>
      <cdr:y>0.51026</cdr:y>
    </cdr:from>
    <cdr:to>
      <cdr:x>0.7462</cdr:x>
      <cdr:y>0.57281</cdr:y>
    </cdr:to>
    <cdr:sp macro="" textlink="">
      <cdr:nvSpPr>
        <cdr:cNvPr id="3" name="Up Arrow 2"/>
        <cdr:cNvSpPr/>
      </cdr:nvSpPr>
      <cdr:spPr>
        <a:xfrm xmlns:a="http://schemas.openxmlformats.org/drawingml/2006/main" rot="20372719">
          <a:off x="3787736" y="1403951"/>
          <a:ext cx="242266" cy="172118"/>
        </a:xfrm>
        <a:prstGeom xmlns:a="http://schemas.openxmlformats.org/drawingml/2006/main" prst="upArrow">
          <a:avLst/>
        </a:prstGeom>
      </cdr:spPr>
      <cdr:style>
        <a:lnRef xmlns:a="http://schemas.openxmlformats.org/drawingml/2006/main" idx="0">
          <a:schemeClr val="accent3"/>
        </a:lnRef>
        <a:fillRef xmlns:a="http://schemas.openxmlformats.org/drawingml/2006/main" idx="3">
          <a:schemeClr val="accent3"/>
        </a:fillRef>
        <a:effectRef xmlns:a="http://schemas.openxmlformats.org/drawingml/2006/main" idx="3">
          <a:schemeClr val="accent3"/>
        </a:effectRef>
        <a:fontRef xmlns:a="http://schemas.openxmlformats.org/drawingml/2006/main" idx="minor">
          <a:schemeClr val="lt1"/>
        </a:fontRef>
      </cdr:style>
    </cdr:sp>
  </cdr:relSizeAnchor>
  <cdr:relSizeAnchor xmlns:cdr="http://schemas.openxmlformats.org/drawingml/2006/chartDrawing">
    <cdr:from>
      <cdr:x>0.79504</cdr:x>
      <cdr:y>0.27525</cdr:y>
    </cdr:from>
    <cdr:to>
      <cdr:x>0.8399</cdr:x>
      <cdr:y>0.39614</cdr:y>
    </cdr:to>
    <cdr:sp macro="" textlink="">
      <cdr:nvSpPr>
        <cdr:cNvPr id="4" name="Up Arrow 3"/>
        <cdr:cNvSpPr/>
      </cdr:nvSpPr>
      <cdr:spPr>
        <a:xfrm xmlns:a="http://schemas.openxmlformats.org/drawingml/2006/main" rot="10800000">
          <a:off x="4293756" y="757343"/>
          <a:ext cx="242266" cy="332621"/>
        </a:xfrm>
        <a:prstGeom xmlns:a="http://schemas.openxmlformats.org/drawingml/2006/main" prst="upArrow">
          <a:avLst/>
        </a:prstGeom>
      </cdr:spPr>
      <cdr:style>
        <a:lnRef xmlns:a="http://schemas.openxmlformats.org/drawingml/2006/main" idx="0">
          <a:schemeClr val="accent3"/>
        </a:lnRef>
        <a:fillRef xmlns:a="http://schemas.openxmlformats.org/drawingml/2006/main" idx="3">
          <a:schemeClr val="accent3"/>
        </a:fillRef>
        <a:effectRef xmlns:a="http://schemas.openxmlformats.org/drawingml/2006/main" idx="3">
          <a:schemeClr val="accent3"/>
        </a:effectRef>
        <a:fontRef xmlns:a="http://schemas.openxmlformats.org/drawingml/2006/main" idx="minor">
          <a:schemeClr val="lt1"/>
        </a:fontRef>
      </cdr:style>
    </cdr:sp>
  </cdr:relSizeAnchor>
  <cdr:relSizeAnchor xmlns:cdr="http://schemas.openxmlformats.org/drawingml/2006/chartDrawing">
    <cdr:from>
      <cdr:x>0.37072</cdr:x>
      <cdr:y>0.25072</cdr:y>
    </cdr:from>
    <cdr:to>
      <cdr:x>0.41558</cdr:x>
      <cdr:y>0.38197</cdr:y>
    </cdr:to>
    <cdr:sp macro="" textlink="">
      <cdr:nvSpPr>
        <cdr:cNvPr id="5" name="Up Arrow 4"/>
        <cdr:cNvSpPr/>
      </cdr:nvSpPr>
      <cdr:spPr>
        <a:xfrm xmlns:a="http://schemas.openxmlformats.org/drawingml/2006/main" rot="9900000">
          <a:off x="2002149" y="689836"/>
          <a:ext cx="242266" cy="361125"/>
        </a:xfrm>
        <a:prstGeom xmlns:a="http://schemas.openxmlformats.org/drawingml/2006/main" prst="upArrow">
          <a:avLst/>
        </a:prstGeom>
      </cdr:spPr>
      <cdr:style>
        <a:lnRef xmlns:a="http://schemas.openxmlformats.org/drawingml/2006/main" idx="0">
          <a:schemeClr val="accent3"/>
        </a:lnRef>
        <a:fillRef xmlns:a="http://schemas.openxmlformats.org/drawingml/2006/main" idx="3">
          <a:schemeClr val="accent3"/>
        </a:fillRef>
        <a:effectRef xmlns:a="http://schemas.openxmlformats.org/drawingml/2006/main" idx="3">
          <a:schemeClr val="accent3"/>
        </a:effectRef>
        <a:fontRef xmlns:a="http://schemas.openxmlformats.org/drawingml/2006/main" idx="minor">
          <a:schemeClr val="lt1"/>
        </a:fontRef>
      </cdr:style>
    </cdr:sp>
  </cdr:relSizeAnchor>
  <cdr:relSizeAnchor xmlns:cdr="http://schemas.openxmlformats.org/drawingml/2006/chartDrawing">
    <cdr:from>
      <cdr:x>0.89242</cdr:x>
      <cdr:y>0.8493</cdr:y>
    </cdr:from>
    <cdr:to>
      <cdr:x>1</cdr:x>
      <cdr:y>0.93007</cdr:y>
    </cdr:to>
    <cdr:sp macro="" textlink="">
      <cdr:nvSpPr>
        <cdr:cNvPr id="6" name="Text Box 5"/>
        <cdr:cNvSpPr txBox="1"/>
      </cdr:nvSpPr>
      <cdr:spPr>
        <a:xfrm xmlns:a="http://schemas.openxmlformats.org/drawingml/2006/main">
          <a:off x="4822825" y="2336800"/>
          <a:ext cx="581025" cy="2222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900" b="1">
              <a:latin typeface="Arial" pitchFamily="34" charset="0"/>
              <a:cs typeface="Arial" pitchFamily="34" charset="0"/>
            </a:rPr>
            <a:t>Time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r>
              <a:rPr lang="en-US" smtClean="0"/>
              <a:t>Viable ecosystems in smart grid</a:t>
            </a:r>
            <a:endParaRPr lang="en-US"/>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57CCA706-262A-451C-942D-BD75EE6C3882}" type="datetimeFigureOut">
              <a:rPr lang="en-US" smtClean="0"/>
              <a:t>2/7/2014</a:t>
            </a:fld>
            <a:endParaRPr lang="en-US"/>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r>
              <a:rPr lang="en-US" smtClean="0"/>
              <a:t>Conclusions of Master's thesis</a:t>
            </a:r>
            <a:endParaRPr lang="en-US"/>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121DF66A-0BB9-4ACD-A22C-67A5B461E148}" type="slidenum">
              <a:rPr lang="en-US" smtClean="0"/>
              <a:t>‹#›</a:t>
            </a:fld>
            <a:endParaRPr lang="en-US"/>
          </a:p>
        </p:txBody>
      </p:sp>
    </p:spTree>
    <p:extLst>
      <p:ext uri="{BB962C8B-B14F-4D97-AF65-F5344CB8AC3E}">
        <p14:creationId xmlns:p14="http://schemas.microsoft.com/office/powerpoint/2010/main" val="25066460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ea typeface="ＭＳ Ｐゴシック" pitchFamily="-32" charset="-128"/>
                <a:cs typeface="ＭＳ Ｐゴシック" pitchFamily="-32" charset="-128"/>
              </a:defRPr>
            </a:lvl1pPr>
          </a:lstStyle>
          <a:p>
            <a:pPr>
              <a:defRPr/>
            </a:pPr>
            <a:r>
              <a:rPr lang="en-US" smtClean="0"/>
              <a:t>Viable ecosystems in smart grid</a:t>
            </a:r>
            <a:endParaRPr lang="fi-FI"/>
          </a:p>
        </p:txBody>
      </p:sp>
      <p:sp>
        <p:nvSpPr>
          <p:cNvPr id="3" name="Date Placeholder 2"/>
          <p:cNvSpPr>
            <a:spLocks noGrp="1"/>
          </p:cNvSpPr>
          <p:nvPr>
            <p:ph type="dt" idx="1"/>
          </p:nvPr>
        </p:nvSpPr>
        <p:spPr>
          <a:xfrm>
            <a:off x="4021294" y="0"/>
            <a:ext cx="3076363" cy="511731"/>
          </a:xfrm>
          <a:prstGeom prst="rect">
            <a:avLst/>
          </a:prstGeom>
        </p:spPr>
        <p:txBody>
          <a:bodyPr vert="horz" wrap="square" lIns="99048" tIns="49524" rIns="99048" bIns="49524" numCol="1" anchor="t" anchorCtr="0" compatLnSpc="1">
            <a:prstTxWarp prst="textNoShape">
              <a:avLst/>
            </a:prstTxWarp>
          </a:bodyPr>
          <a:lstStyle>
            <a:lvl1pPr algn="r">
              <a:defRPr sz="1300"/>
            </a:lvl1pPr>
          </a:lstStyle>
          <a:p>
            <a:fld id="{FD1A924A-9607-4F3D-B726-0E9BA778E0C5}" type="datetime1">
              <a:rPr lang="fi-FI"/>
              <a:pPr/>
              <a:t>7.2.2014</a:t>
            </a:fld>
            <a:endParaRPr lang="fi-FI"/>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fi-FI" noProof="0" smtClean="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ea typeface="ＭＳ Ｐゴシック" pitchFamily="-32" charset="-128"/>
                <a:cs typeface="ＭＳ Ｐゴシック" pitchFamily="-32" charset="-128"/>
              </a:defRPr>
            </a:lvl1pPr>
          </a:lstStyle>
          <a:p>
            <a:pPr>
              <a:defRPr/>
            </a:pPr>
            <a:r>
              <a:rPr lang="en-US" smtClean="0"/>
              <a:t>Conclusions of Master's thesis</a:t>
            </a:r>
            <a:endParaRPr lang="fi-FI"/>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wrap="square" lIns="99048" tIns="49524" rIns="99048" bIns="49524" numCol="1" anchor="b" anchorCtr="0" compatLnSpc="1">
            <a:prstTxWarp prst="textNoShape">
              <a:avLst/>
            </a:prstTxWarp>
          </a:bodyPr>
          <a:lstStyle>
            <a:lvl1pPr algn="r">
              <a:defRPr sz="1300"/>
            </a:lvl1pPr>
          </a:lstStyle>
          <a:p>
            <a:fld id="{4491ED30-9224-4DD5-ACB2-5E2B989FC8BC}" type="slidenum">
              <a:rPr lang="fi-FI"/>
              <a:pPr/>
              <a:t>‹#›</a:t>
            </a:fld>
            <a:endParaRPr lang="fi-FI"/>
          </a:p>
        </p:txBody>
      </p:sp>
    </p:spTree>
    <p:extLst>
      <p:ext uri="{BB962C8B-B14F-4D97-AF65-F5344CB8AC3E}">
        <p14:creationId xmlns:p14="http://schemas.microsoft.com/office/powerpoint/2010/main" val="790276282"/>
      </p:ext>
    </p:extLst>
  </p:cSld>
  <p:clrMap bg1="lt1" tx1="dk1" bg2="lt2" tx2="dk2" accent1="accent1" accent2="accent2" accent3="accent3" accent4="accent4" accent5="accent5" accent6="accent6" hlink="hlink" folHlink="folHlink"/>
  <p:hf/>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urn.fi/URN:NBN:fi:tty-201401281062"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This </a:t>
            </a:r>
            <a:r>
              <a:rPr lang="en-US" dirty="0" err="1" smtClean="0"/>
              <a:t>slideset</a:t>
            </a:r>
            <a:r>
              <a:rPr lang="en-US" dirty="0" smtClean="0"/>
              <a:t> is compiled</a:t>
            </a:r>
            <a:r>
              <a:rPr lang="en-US" baseline="0" dirty="0" smtClean="0"/>
              <a:t> from the </a:t>
            </a:r>
            <a:r>
              <a:rPr lang="en-US" baseline="0" dirty="0" err="1" smtClean="0"/>
              <a:t>Petteri</a:t>
            </a:r>
            <a:r>
              <a:rPr lang="en-US" baseline="0" dirty="0" smtClean="0"/>
              <a:t> Baumgartner’s MSc thesis that can be found from: </a:t>
            </a:r>
            <a:r>
              <a:rPr lang="en-US" sz="1200" dirty="0" smtClean="0">
                <a:ea typeface="ＭＳ Ｐゴシック" pitchFamily="34" charset="-128"/>
                <a:hlinkClick r:id="rId3"/>
              </a:rPr>
              <a:t>http://urn.fi/URN:NBN:fi:tty-201401281062</a:t>
            </a:r>
            <a:endParaRPr lang="en-US" sz="1200" dirty="0" smtClean="0">
              <a:ea typeface="ＭＳ Ｐゴシック" pitchFamily="34" charset="-128"/>
            </a:endParaRPr>
          </a:p>
        </p:txBody>
      </p:sp>
      <p:sp>
        <p:nvSpPr>
          <p:cNvPr id="4" name="Slide Number Placeholder 3"/>
          <p:cNvSpPr>
            <a:spLocks noGrp="1"/>
          </p:cNvSpPr>
          <p:nvPr>
            <p:ph type="sldNum" sz="quarter" idx="10"/>
          </p:nvPr>
        </p:nvSpPr>
        <p:spPr/>
        <p:txBody>
          <a:bodyPr/>
          <a:lstStyle/>
          <a:p>
            <a:fld id="{4491ED30-9224-4DD5-ACB2-5E2B989FC8BC}" type="slidenum">
              <a:rPr lang="fi-FI" smtClean="0"/>
              <a:pPr/>
              <a:t>2</a:t>
            </a:fld>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of Master's thesis</a:t>
            </a:r>
            <a:endParaRPr lang="fi-FI"/>
          </a:p>
        </p:txBody>
      </p:sp>
      <p:sp>
        <p:nvSpPr>
          <p:cNvPr id="7" name="Header Placeholder 6"/>
          <p:cNvSpPr>
            <a:spLocks noGrp="1"/>
          </p:cNvSpPr>
          <p:nvPr>
            <p:ph type="hdr" sz="quarter" idx="13"/>
          </p:nvPr>
        </p:nvSpPr>
        <p:spPr/>
        <p:txBody>
          <a:bodyPr/>
          <a:lstStyle/>
          <a:p>
            <a:pPr>
              <a:defRPr/>
            </a:pPr>
            <a:r>
              <a:rPr lang="en-US" smtClean="0"/>
              <a:t>Viable ecosystems in smart grid</a:t>
            </a:r>
            <a:endParaRPr lang="fi-FI"/>
          </a:p>
        </p:txBody>
      </p:sp>
    </p:spTree>
    <p:extLst>
      <p:ext uri="{BB962C8B-B14F-4D97-AF65-F5344CB8AC3E}">
        <p14:creationId xmlns:p14="http://schemas.microsoft.com/office/powerpoint/2010/main" val="2901821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95239">
              <a:defRPr/>
            </a:pPr>
            <a:r>
              <a:rPr lang="en-US" sz="1300" dirty="0"/>
              <a:t>Adner, R. (2012). </a:t>
            </a:r>
            <a:r>
              <a:rPr lang="en-US" sz="1300" i="1" dirty="0"/>
              <a:t>The Wide Lens: A New Strategy for Innovation</a:t>
            </a:r>
            <a:r>
              <a:rPr lang="en-US" sz="1300" dirty="0"/>
              <a:t>. New York, NY: Portfolio/Penguin.</a:t>
            </a:r>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12</a:t>
            </a:fld>
            <a:endParaRPr lang="fi-FI"/>
          </a:p>
        </p:txBody>
      </p:sp>
    </p:spTree>
    <p:extLst>
      <p:ext uri="{BB962C8B-B14F-4D97-AF65-F5344CB8AC3E}">
        <p14:creationId xmlns:p14="http://schemas.microsoft.com/office/powerpoint/2010/main" val="3285470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95239">
              <a:defRPr/>
            </a:pPr>
            <a:r>
              <a:rPr lang="en-US" sz="1300" dirty="0"/>
              <a:t>Adner, R. (2012). </a:t>
            </a:r>
            <a:r>
              <a:rPr lang="en-US" sz="1300" i="1" dirty="0"/>
              <a:t>The Wide Lens: A New Strategy for Innovation</a:t>
            </a:r>
            <a:r>
              <a:rPr lang="en-US" sz="1300" dirty="0"/>
              <a:t>. New York, NY: Portfolio/Penguin.</a:t>
            </a:r>
          </a:p>
          <a:p>
            <a:endParaRPr lang="en-US" dirty="0"/>
          </a:p>
        </p:txBody>
      </p:sp>
      <p:sp>
        <p:nvSpPr>
          <p:cNvPr id="4" name="Header Placeholder 3"/>
          <p:cNvSpPr>
            <a:spLocks noGrp="1"/>
          </p:cNvSpPr>
          <p:nvPr>
            <p:ph type="hdr" sz="quarter" idx="10"/>
          </p:nvPr>
        </p:nvSpPr>
        <p:spPr/>
        <p:txBody>
          <a:bodyPr/>
          <a:lstStyle/>
          <a:p>
            <a:pPr>
              <a:defRPr/>
            </a:pPr>
            <a:r>
              <a:rPr lang="en-US" smtClean="0"/>
              <a:t>Viable ecosystems in smart grid</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13</a:t>
            </a:fld>
            <a:endParaRPr lang="fi-FI"/>
          </a:p>
        </p:txBody>
      </p:sp>
    </p:spTree>
    <p:extLst>
      <p:ext uri="{BB962C8B-B14F-4D97-AF65-F5344CB8AC3E}">
        <p14:creationId xmlns:p14="http://schemas.microsoft.com/office/powerpoint/2010/main" val="3226297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95239">
              <a:defRPr/>
            </a:pPr>
            <a:r>
              <a:rPr lang="en-US" sz="1300" dirty="0"/>
              <a:t>Adner, R. (2012). </a:t>
            </a:r>
            <a:r>
              <a:rPr lang="en-US" sz="1300" i="1" dirty="0"/>
              <a:t>The Wide Lens: A New Strategy for Innovation</a:t>
            </a:r>
            <a:r>
              <a:rPr lang="en-US" sz="1300" dirty="0"/>
              <a:t>. New York, NY: Portfolio/Penguin.</a:t>
            </a:r>
          </a:p>
          <a:p>
            <a:endParaRPr lang="en-US" dirty="0"/>
          </a:p>
        </p:txBody>
      </p:sp>
      <p:sp>
        <p:nvSpPr>
          <p:cNvPr id="4" name="Header Placeholder 3"/>
          <p:cNvSpPr>
            <a:spLocks noGrp="1"/>
          </p:cNvSpPr>
          <p:nvPr>
            <p:ph type="hdr" sz="quarter" idx="10"/>
          </p:nvPr>
        </p:nvSpPr>
        <p:spPr/>
        <p:txBody>
          <a:bodyPr/>
          <a:lstStyle/>
          <a:p>
            <a:pPr>
              <a:defRPr/>
            </a:pPr>
            <a:r>
              <a:rPr lang="en-US" smtClean="0"/>
              <a:t>Viable ecosystems in smart grid</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14</a:t>
            </a:fld>
            <a:endParaRPr lang="fi-FI"/>
          </a:p>
        </p:txBody>
      </p:sp>
    </p:spTree>
    <p:extLst>
      <p:ext uri="{BB962C8B-B14F-4D97-AF65-F5344CB8AC3E}">
        <p14:creationId xmlns:p14="http://schemas.microsoft.com/office/powerpoint/2010/main" val="1537670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95239">
              <a:defRPr/>
            </a:pPr>
            <a:r>
              <a:rPr lang="en-US" dirty="0" err="1" smtClean="0"/>
              <a:t>Dedehayir</a:t>
            </a:r>
            <a:r>
              <a:rPr lang="en-US" dirty="0" smtClean="0"/>
              <a:t>,</a:t>
            </a:r>
            <a:r>
              <a:rPr lang="en-US" baseline="0" dirty="0" smtClean="0"/>
              <a:t> O. &amp; </a:t>
            </a:r>
            <a:r>
              <a:rPr lang="en-US" baseline="0" dirty="0" err="1" smtClean="0"/>
              <a:t>Seppänen</a:t>
            </a:r>
            <a:r>
              <a:rPr lang="en-US" baseline="0" dirty="0" smtClean="0"/>
              <a:t>, M. (2013). </a:t>
            </a:r>
            <a:r>
              <a:rPr lang="en-US" sz="1300" dirty="0"/>
              <a:t>Business Ecosystem Reconfiguration through Disruptive Innovation. Conference paper, ICE 2013.</a:t>
            </a:r>
          </a:p>
        </p:txBody>
      </p:sp>
      <p:sp>
        <p:nvSpPr>
          <p:cNvPr id="4" name="Header Placeholder 3"/>
          <p:cNvSpPr>
            <a:spLocks noGrp="1"/>
          </p:cNvSpPr>
          <p:nvPr>
            <p:ph type="hdr" sz="quarter" idx="10"/>
          </p:nvPr>
        </p:nvSpPr>
        <p:spPr/>
        <p:txBody>
          <a:bodyPr/>
          <a:lstStyle/>
          <a:p>
            <a:pPr>
              <a:defRPr/>
            </a:pPr>
            <a:r>
              <a:rPr lang="en-US" smtClean="0"/>
              <a:t>Viable ecosystems in smart grid</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16</a:t>
            </a:fld>
            <a:endParaRPr lang="fi-FI"/>
          </a:p>
        </p:txBody>
      </p:sp>
    </p:spTree>
    <p:extLst>
      <p:ext uri="{BB962C8B-B14F-4D97-AF65-F5344CB8AC3E}">
        <p14:creationId xmlns:p14="http://schemas.microsoft.com/office/powerpoint/2010/main" val="3584712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95239">
              <a:defRPr/>
            </a:pPr>
            <a:r>
              <a:rPr lang="en-US" dirty="0" err="1" smtClean="0"/>
              <a:t>Dedehayir</a:t>
            </a:r>
            <a:r>
              <a:rPr lang="en-US" dirty="0" smtClean="0"/>
              <a:t>,</a:t>
            </a:r>
            <a:r>
              <a:rPr lang="en-US" baseline="0" dirty="0" smtClean="0"/>
              <a:t> O. &amp; </a:t>
            </a:r>
            <a:r>
              <a:rPr lang="en-US" baseline="0" dirty="0" err="1" smtClean="0"/>
              <a:t>Seppänen</a:t>
            </a:r>
            <a:r>
              <a:rPr lang="en-US" baseline="0" dirty="0" smtClean="0"/>
              <a:t>, M. (2013). </a:t>
            </a:r>
            <a:r>
              <a:rPr lang="en-US" sz="1300" dirty="0"/>
              <a:t>Business Ecosystem Reconfiguration through Disruptive Innovation. Conference paper, ICE 2013.</a:t>
            </a:r>
          </a:p>
          <a:p>
            <a:endParaRPr lang="en-US" dirty="0"/>
          </a:p>
        </p:txBody>
      </p:sp>
      <p:sp>
        <p:nvSpPr>
          <p:cNvPr id="4" name="Header Placeholder 3"/>
          <p:cNvSpPr>
            <a:spLocks noGrp="1"/>
          </p:cNvSpPr>
          <p:nvPr>
            <p:ph type="hdr" sz="quarter" idx="10"/>
          </p:nvPr>
        </p:nvSpPr>
        <p:spPr/>
        <p:txBody>
          <a:bodyPr/>
          <a:lstStyle/>
          <a:p>
            <a:pPr>
              <a:defRPr/>
            </a:pPr>
            <a:r>
              <a:rPr lang="en-US" smtClean="0"/>
              <a:t>Viable ecosystems in smart grid</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18</a:t>
            </a:fld>
            <a:endParaRPr lang="fi-FI"/>
          </a:p>
        </p:txBody>
      </p:sp>
    </p:spTree>
    <p:extLst>
      <p:ext uri="{BB962C8B-B14F-4D97-AF65-F5344CB8AC3E}">
        <p14:creationId xmlns:p14="http://schemas.microsoft.com/office/powerpoint/2010/main" val="1166102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95239">
              <a:defRPr/>
            </a:pPr>
            <a:r>
              <a:rPr lang="en-US" dirty="0" err="1" smtClean="0"/>
              <a:t>Dedehayir</a:t>
            </a:r>
            <a:r>
              <a:rPr lang="en-US" dirty="0" smtClean="0"/>
              <a:t>,</a:t>
            </a:r>
            <a:r>
              <a:rPr lang="en-US" baseline="0" dirty="0" smtClean="0"/>
              <a:t> O. &amp; </a:t>
            </a:r>
            <a:r>
              <a:rPr lang="en-US" baseline="0" dirty="0" err="1" smtClean="0"/>
              <a:t>Seppänen</a:t>
            </a:r>
            <a:r>
              <a:rPr lang="en-US" baseline="0" dirty="0" smtClean="0"/>
              <a:t>, M. (2013). </a:t>
            </a:r>
            <a:r>
              <a:rPr lang="en-US" sz="1300" dirty="0"/>
              <a:t>Business Ecosystem Reconfiguration through Disruptive Innovation. </a:t>
            </a:r>
            <a:r>
              <a:rPr lang="en-US" sz="1300"/>
              <a:t>Conference paper, ICE 2013.</a:t>
            </a:r>
          </a:p>
          <a:p>
            <a:endParaRPr lang="en-US"/>
          </a:p>
        </p:txBody>
      </p:sp>
      <p:sp>
        <p:nvSpPr>
          <p:cNvPr id="4" name="Header Placeholder 3"/>
          <p:cNvSpPr>
            <a:spLocks noGrp="1"/>
          </p:cNvSpPr>
          <p:nvPr>
            <p:ph type="hdr" sz="quarter" idx="10"/>
          </p:nvPr>
        </p:nvSpPr>
        <p:spPr/>
        <p:txBody>
          <a:bodyPr/>
          <a:lstStyle/>
          <a:p>
            <a:pPr>
              <a:defRPr/>
            </a:pPr>
            <a:r>
              <a:rPr lang="en-US" smtClean="0"/>
              <a:t>Viable ecosystems in smart grid</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19</a:t>
            </a:fld>
            <a:endParaRPr lang="fi-FI"/>
          </a:p>
        </p:txBody>
      </p:sp>
    </p:spTree>
    <p:extLst>
      <p:ext uri="{BB962C8B-B14F-4D97-AF65-F5344CB8AC3E}">
        <p14:creationId xmlns:p14="http://schemas.microsoft.com/office/powerpoint/2010/main" val="1166102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95239">
              <a:defRPr/>
            </a:pPr>
            <a:r>
              <a:rPr lang="en-US" dirty="0" smtClean="0"/>
              <a:t>Love, D. &amp; </a:t>
            </a:r>
            <a:r>
              <a:rPr lang="en-US" dirty="0" err="1" smtClean="0"/>
              <a:t>Lubin</a:t>
            </a:r>
            <a:r>
              <a:rPr lang="en-US" dirty="0" smtClean="0"/>
              <a:t>, G. (2011).</a:t>
            </a:r>
            <a:r>
              <a:rPr lang="en-US" baseline="0" dirty="0" smtClean="0"/>
              <a:t> </a:t>
            </a:r>
            <a:r>
              <a:rPr lang="en-US" sz="1300" dirty="0"/>
              <a:t>13 First-To-Market Products That Failed. </a:t>
            </a:r>
            <a:r>
              <a:rPr lang="en-US" sz="1300" i="1" dirty="0"/>
              <a:t>Business Insider</a:t>
            </a:r>
            <a:r>
              <a:rPr lang="en-US" sz="1300" dirty="0"/>
              <a:t>. Retrieved January 11, 2014 from http://www.businessinsider.com/first-to-market-products-that-failed-2011-5?op=1.</a:t>
            </a:r>
          </a:p>
          <a:p>
            <a:pPr defTabSz="495239">
              <a:defRPr/>
            </a:pPr>
            <a:endParaRPr lang="en-US" sz="1300" dirty="0"/>
          </a:p>
          <a:p>
            <a:pPr defTabSz="495239">
              <a:defRPr/>
            </a:pPr>
            <a:endParaRPr lang="en-US" sz="1300" dirty="0"/>
          </a:p>
        </p:txBody>
      </p:sp>
      <p:sp>
        <p:nvSpPr>
          <p:cNvPr id="4" name="Header Placeholder 3"/>
          <p:cNvSpPr>
            <a:spLocks noGrp="1"/>
          </p:cNvSpPr>
          <p:nvPr>
            <p:ph type="hdr" sz="quarter" idx="10"/>
          </p:nvPr>
        </p:nvSpPr>
        <p:spPr/>
        <p:txBody>
          <a:bodyPr/>
          <a:lstStyle/>
          <a:p>
            <a:pPr>
              <a:defRPr/>
            </a:pPr>
            <a:r>
              <a:rPr lang="en-US" smtClean="0"/>
              <a:t>Viable ecosystems in smart grid</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21</a:t>
            </a:fld>
            <a:endParaRPr lang="fi-FI"/>
          </a:p>
        </p:txBody>
      </p:sp>
    </p:spTree>
    <p:extLst>
      <p:ext uri="{BB962C8B-B14F-4D97-AF65-F5344CB8AC3E}">
        <p14:creationId xmlns:p14="http://schemas.microsoft.com/office/powerpoint/2010/main" val="11069510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Hartung</a:t>
            </a:r>
            <a:r>
              <a:rPr lang="en-US" dirty="0" smtClean="0"/>
              <a:t>, A. (2011). How</a:t>
            </a:r>
            <a:r>
              <a:rPr lang="en-US" baseline="0" dirty="0" smtClean="0"/>
              <a:t> Facebook Beat </a:t>
            </a:r>
            <a:r>
              <a:rPr lang="en-US" baseline="0" dirty="0" err="1" smtClean="0"/>
              <a:t>MySpace</a:t>
            </a:r>
            <a:r>
              <a:rPr lang="en-US" baseline="0" dirty="0" smtClean="0"/>
              <a:t>. </a:t>
            </a:r>
            <a:r>
              <a:rPr lang="en-US" i="1" baseline="0" dirty="0" smtClean="0"/>
              <a:t>Forbes</a:t>
            </a:r>
            <a:r>
              <a:rPr lang="en-US" baseline="0" dirty="0" smtClean="0"/>
              <a:t>. Retrieved January 11, 2014 from http://www.forbes.com/sites/adamhartung/2011/01/14/why-facebook-beat-myspace/</a:t>
            </a:r>
          </a:p>
          <a:p>
            <a:endParaRPr lang="en-US" dirty="0"/>
          </a:p>
        </p:txBody>
      </p:sp>
      <p:sp>
        <p:nvSpPr>
          <p:cNvPr id="4" name="Header Placeholder 3"/>
          <p:cNvSpPr>
            <a:spLocks noGrp="1"/>
          </p:cNvSpPr>
          <p:nvPr>
            <p:ph type="hdr" sz="quarter" idx="10"/>
          </p:nvPr>
        </p:nvSpPr>
        <p:spPr/>
        <p:txBody>
          <a:bodyPr/>
          <a:lstStyle/>
          <a:p>
            <a:pPr>
              <a:defRPr/>
            </a:pPr>
            <a:r>
              <a:rPr lang="en-US" smtClean="0"/>
              <a:t>Viable ecosystems in smart grid</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22</a:t>
            </a:fld>
            <a:endParaRPr lang="fi-FI"/>
          </a:p>
        </p:txBody>
      </p:sp>
    </p:spTree>
    <p:extLst>
      <p:ext uri="{BB962C8B-B14F-4D97-AF65-F5344CB8AC3E}">
        <p14:creationId xmlns:p14="http://schemas.microsoft.com/office/powerpoint/2010/main" val="1812035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89952" indent="-495239"/>
            <a:r>
              <a:rPr lang="en-US" sz="1300" dirty="0" err="1"/>
              <a:t>Sæle</a:t>
            </a:r>
            <a:r>
              <a:rPr lang="en-US" sz="1300" dirty="0"/>
              <a:t>, H., Rosenberg, E., &amp; </a:t>
            </a:r>
            <a:r>
              <a:rPr lang="en-US" sz="1300" dirty="0" err="1"/>
              <a:t>Feilberg</a:t>
            </a:r>
            <a:r>
              <a:rPr lang="en-US" sz="1300" dirty="0"/>
              <a:t>, N. (2010). </a:t>
            </a:r>
            <a:r>
              <a:rPr lang="en-US" sz="1300" i="1" dirty="0"/>
              <a:t>State-of-the-art. Projects for estimating the electricity end-use demand. TR A6999</a:t>
            </a:r>
            <a:r>
              <a:rPr lang="en-US" sz="1300" dirty="0"/>
              <a:t>. Trondheim. </a:t>
            </a:r>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26</a:t>
            </a:fld>
            <a:endParaRPr lang="fi-FI"/>
          </a:p>
        </p:txBody>
      </p:sp>
    </p:spTree>
    <p:extLst>
      <p:ext uri="{BB962C8B-B14F-4D97-AF65-F5344CB8AC3E}">
        <p14:creationId xmlns:p14="http://schemas.microsoft.com/office/powerpoint/2010/main" val="2582278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U.S. Department of Energy. (2006). </a:t>
            </a:r>
            <a:r>
              <a:rPr lang="en-US" sz="1300" i="1" dirty="0"/>
              <a:t>Benefits of Demand Response in Electricity Markets and Recommendations for Achieving Them. A Report to the United States Congress Pursuant to Section 1252 of the Energy Policy Act of 2005 </a:t>
            </a:r>
            <a:r>
              <a:rPr lang="en-US" sz="1300" dirty="0"/>
              <a:t>. Washington, DC</a:t>
            </a:r>
            <a:endParaRPr lang="en-US" dirty="0"/>
          </a:p>
        </p:txBody>
      </p:sp>
      <p:sp>
        <p:nvSpPr>
          <p:cNvPr id="4" name="Header Placeholder 3"/>
          <p:cNvSpPr>
            <a:spLocks noGrp="1"/>
          </p:cNvSpPr>
          <p:nvPr>
            <p:ph type="hdr" sz="quarter" idx="10"/>
          </p:nvPr>
        </p:nvSpPr>
        <p:spPr/>
        <p:txBody>
          <a:bodyPr/>
          <a:lstStyle/>
          <a:p>
            <a:pPr>
              <a:defRPr/>
            </a:pPr>
            <a:r>
              <a:rPr lang="en-US" smtClean="0"/>
              <a:t>Analysis of key actors and their roles in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from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27</a:t>
            </a:fld>
            <a:endParaRPr lang="fi-FI"/>
          </a:p>
        </p:txBody>
      </p:sp>
    </p:spTree>
    <p:extLst>
      <p:ext uri="{BB962C8B-B14F-4D97-AF65-F5344CB8AC3E}">
        <p14:creationId xmlns:p14="http://schemas.microsoft.com/office/powerpoint/2010/main" val="1144747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Viable ecosystems in smart grid</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3</a:t>
            </a:fld>
            <a:endParaRPr lang="fi-FI"/>
          </a:p>
        </p:txBody>
      </p:sp>
    </p:spTree>
    <p:extLst>
      <p:ext uri="{BB962C8B-B14F-4D97-AF65-F5344CB8AC3E}">
        <p14:creationId xmlns:p14="http://schemas.microsoft.com/office/powerpoint/2010/main" val="24381541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95239">
              <a:defRPr/>
            </a:pPr>
            <a:r>
              <a:rPr lang="en-US" sz="1300" dirty="0"/>
              <a:t>Cusumano, M. A., &amp; Gawer, A. (2002). The elements of platform leadership. </a:t>
            </a:r>
            <a:r>
              <a:rPr lang="en-US" sz="1300" i="1" dirty="0"/>
              <a:t>MIT Sloan Management Review</a:t>
            </a:r>
            <a:r>
              <a:rPr lang="en-US" sz="1300" dirty="0"/>
              <a:t>, </a:t>
            </a:r>
            <a:r>
              <a:rPr lang="en-US" sz="1300" i="1" dirty="0"/>
              <a:t>43</a:t>
            </a:r>
            <a:r>
              <a:rPr lang="en-US" sz="1300" dirty="0"/>
              <a:t>(3), 51–59.</a:t>
            </a:r>
          </a:p>
          <a:p>
            <a:endParaRPr lang="en-US" dirty="0" smtClean="0"/>
          </a:p>
          <a:p>
            <a:pPr defTabSz="495239">
              <a:defRPr/>
            </a:pPr>
            <a:r>
              <a:rPr lang="en-US" sz="1300" dirty="0"/>
              <a:t>Fine, C. H. (1998). </a:t>
            </a:r>
            <a:r>
              <a:rPr lang="en-US" sz="1300" i="1" dirty="0" err="1"/>
              <a:t>Clockspeed</a:t>
            </a:r>
            <a:r>
              <a:rPr lang="en-US" sz="1300" i="1" dirty="0"/>
              <a:t>: Winning Industry in the Age of Temporary Advantage</a:t>
            </a:r>
            <a:r>
              <a:rPr lang="en-US" sz="1300" dirty="0"/>
              <a:t>. </a:t>
            </a:r>
            <a:r>
              <a:rPr lang="en-US" sz="1300"/>
              <a:t>New York, NY: Perseus Books.</a:t>
            </a:r>
          </a:p>
          <a:p>
            <a:endParaRPr lang="en-US" dirty="0"/>
          </a:p>
        </p:txBody>
      </p:sp>
      <p:sp>
        <p:nvSpPr>
          <p:cNvPr id="4" name="Header Placeholder 3"/>
          <p:cNvSpPr>
            <a:spLocks noGrp="1"/>
          </p:cNvSpPr>
          <p:nvPr>
            <p:ph type="hdr" sz="quarter" idx="10"/>
          </p:nvPr>
        </p:nvSpPr>
        <p:spPr/>
        <p:txBody>
          <a:bodyPr/>
          <a:lstStyle/>
          <a:p>
            <a:pPr>
              <a:defRPr/>
            </a:pPr>
            <a:r>
              <a:rPr lang="en-US" smtClean="0"/>
              <a:t>Viable ecosystems in smart grid</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35</a:t>
            </a:fld>
            <a:endParaRPr lang="fi-FI"/>
          </a:p>
        </p:txBody>
      </p:sp>
    </p:spTree>
    <p:extLst>
      <p:ext uri="{BB962C8B-B14F-4D97-AF65-F5344CB8AC3E}">
        <p14:creationId xmlns:p14="http://schemas.microsoft.com/office/powerpoint/2010/main" val="4154547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couple</a:t>
            </a:r>
            <a:r>
              <a:rPr lang="en-US" baseline="0" dirty="0" smtClean="0"/>
              <a:t> of relevant quotes concerning the topic.</a:t>
            </a:r>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4</a:t>
            </a:fld>
            <a:endParaRPr lang="fi-FI"/>
          </a:p>
        </p:txBody>
      </p:sp>
    </p:spTree>
    <p:extLst>
      <p:ext uri="{BB962C8B-B14F-4D97-AF65-F5344CB8AC3E}">
        <p14:creationId xmlns:p14="http://schemas.microsoft.com/office/powerpoint/2010/main" val="3898074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(Malik &amp; </a:t>
            </a:r>
            <a:r>
              <a:rPr lang="en-US" dirty="0" err="1" smtClean="0"/>
              <a:t>Bouzguenda</a:t>
            </a:r>
            <a:r>
              <a:rPr lang="en-US" dirty="0" smtClean="0"/>
              <a:t>, 2011; </a:t>
            </a:r>
            <a:r>
              <a:rPr lang="en-US" dirty="0" err="1" smtClean="0"/>
              <a:t>Strbac</a:t>
            </a:r>
            <a:r>
              <a:rPr lang="en-US" dirty="0" smtClean="0"/>
              <a:t>, 2008; U.S. Department of Energy, 2006)</a:t>
            </a:r>
            <a:endParaRPr lang="en-US" dirty="0"/>
          </a:p>
        </p:txBody>
      </p:sp>
      <p:sp>
        <p:nvSpPr>
          <p:cNvPr id="4" name="Header Placeholder 3"/>
          <p:cNvSpPr>
            <a:spLocks noGrp="1"/>
          </p:cNvSpPr>
          <p:nvPr>
            <p:ph type="hdr" sz="quarter" idx="10"/>
          </p:nvPr>
        </p:nvSpPr>
        <p:spPr/>
        <p:txBody>
          <a:bodyPr/>
          <a:lstStyle/>
          <a:p>
            <a:pPr>
              <a:defRPr/>
            </a:pPr>
            <a:r>
              <a:rPr lang="en-US" smtClean="0"/>
              <a:t>Viable ecosystems in smart grid</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5</a:t>
            </a:fld>
            <a:endParaRPr lang="fi-FI"/>
          </a:p>
        </p:txBody>
      </p:sp>
    </p:spTree>
    <p:extLst>
      <p:ext uri="{BB962C8B-B14F-4D97-AF65-F5344CB8AC3E}">
        <p14:creationId xmlns:p14="http://schemas.microsoft.com/office/powerpoint/2010/main" val="1087016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495239">
              <a:defRPr/>
            </a:pPr>
            <a:r>
              <a:rPr lang="en-US" sz="1300" dirty="0"/>
              <a:t>Moore, J. F. (1993). Predators and prey: a new ecology of competition. </a:t>
            </a:r>
            <a:r>
              <a:rPr lang="en-US" sz="1300" i="1" dirty="0"/>
              <a:t>Harvard Business Review</a:t>
            </a:r>
            <a:r>
              <a:rPr lang="en-US" sz="1300" dirty="0"/>
              <a:t>, (May-June), 75–86. </a:t>
            </a:r>
          </a:p>
          <a:p>
            <a:pPr defTabSz="495239">
              <a:defRPr/>
            </a:pPr>
            <a:endParaRPr lang="en-US" sz="1300" dirty="0"/>
          </a:p>
          <a:p>
            <a:pPr defTabSz="495239">
              <a:defRPr/>
            </a:pPr>
            <a:r>
              <a:rPr lang="en-US" sz="1300" dirty="0"/>
              <a:t>Rothschild, M. L. (1990). </a:t>
            </a:r>
            <a:r>
              <a:rPr lang="en-US" sz="1300" i="1" dirty="0"/>
              <a:t>Bionomics: Economy as Ecosystem</a:t>
            </a:r>
            <a:r>
              <a:rPr lang="en-US" sz="1300" dirty="0"/>
              <a:t>. New York, NY: Henry Holt and Company. </a:t>
            </a:r>
          </a:p>
          <a:p>
            <a:endParaRPr lang="en-US" dirty="0"/>
          </a:p>
        </p:txBody>
      </p:sp>
      <p:sp>
        <p:nvSpPr>
          <p:cNvPr id="4" name="Header Placeholder 3"/>
          <p:cNvSpPr>
            <a:spLocks noGrp="1"/>
          </p:cNvSpPr>
          <p:nvPr>
            <p:ph type="hdr" sz="quarter" idx="10"/>
          </p:nvPr>
        </p:nvSpPr>
        <p:spPr/>
        <p:txBody>
          <a:bodyPr/>
          <a:lstStyle/>
          <a:p>
            <a:pPr>
              <a:defRPr/>
            </a:pPr>
            <a:r>
              <a:rPr lang="en-US" smtClean="0"/>
              <a:t>Viable ecosystems in smart grid</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7</a:t>
            </a:fld>
            <a:endParaRPr lang="fi-FI"/>
          </a:p>
        </p:txBody>
      </p:sp>
    </p:spTree>
    <p:extLst>
      <p:ext uri="{BB962C8B-B14F-4D97-AF65-F5344CB8AC3E}">
        <p14:creationId xmlns:p14="http://schemas.microsoft.com/office/powerpoint/2010/main" val="197777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495239">
              <a:defRPr/>
            </a:pPr>
            <a:r>
              <a:rPr lang="en-US" sz="1300" dirty="0"/>
              <a:t>Adner, R., &amp; Kapoor, R. (2010). Value creation in innovation ecosystems: how the structure of technological interdependence affects firm performance in new technology generation. </a:t>
            </a:r>
            <a:r>
              <a:rPr lang="en-US" sz="1300" i="1" dirty="0"/>
              <a:t>Strategic Management Journal</a:t>
            </a:r>
            <a:r>
              <a:rPr lang="en-US" sz="1300" dirty="0"/>
              <a:t>, </a:t>
            </a:r>
            <a:r>
              <a:rPr lang="en-US" sz="1300" i="1" dirty="0"/>
              <a:t>31</a:t>
            </a:r>
            <a:r>
              <a:rPr lang="en-US" sz="1300" dirty="0"/>
              <a:t>(3), 306–333. </a:t>
            </a:r>
          </a:p>
          <a:p>
            <a:pPr defTabSz="495239">
              <a:defRPr/>
            </a:pPr>
            <a:endParaRPr lang="en-US" sz="1300" dirty="0"/>
          </a:p>
          <a:p>
            <a:pPr marL="389952" indent="-495239"/>
            <a:r>
              <a:rPr lang="en-US" sz="1300" dirty="0"/>
              <a:t>Adner, R. (2006). Match your innovation strategy to your innovation ecosystem. </a:t>
            </a:r>
            <a:r>
              <a:rPr lang="en-US" sz="1300" i="1" dirty="0"/>
              <a:t>Harvard Business Review</a:t>
            </a:r>
            <a:r>
              <a:rPr lang="en-US" sz="1300" dirty="0"/>
              <a:t>, </a:t>
            </a:r>
            <a:r>
              <a:rPr lang="en-US" sz="1300" i="1" dirty="0"/>
              <a:t>84</a:t>
            </a:r>
            <a:r>
              <a:rPr lang="en-US" sz="1300" dirty="0"/>
              <a:t>(4), 98–107. Harvard Business School Publication Corp. </a:t>
            </a:r>
          </a:p>
          <a:p>
            <a:pPr marL="389952" indent="-495239"/>
            <a:endParaRPr lang="en-US" sz="1300" dirty="0"/>
          </a:p>
          <a:p>
            <a:pPr marL="389952" indent="-495239"/>
            <a:r>
              <a:rPr lang="en-US" sz="1300" dirty="0"/>
              <a:t>Adner, R. (2012). </a:t>
            </a:r>
            <a:r>
              <a:rPr lang="en-US" sz="1300" i="1" dirty="0"/>
              <a:t>The Wide Lens: A New Strategy for Innovation </a:t>
            </a:r>
            <a:r>
              <a:rPr lang="en-US" sz="1300" dirty="0"/>
              <a:t>(p. 288). New York, NY: Portfolio/Penguin.</a:t>
            </a:r>
          </a:p>
          <a:p>
            <a:pPr defTabSz="495239">
              <a:defRPr/>
            </a:pPr>
            <a:endParaRPr lang="en-US" sz="1300" dirty="0"/>
          </a:p>
          <a:p>
            <a:pPr defTabSz="495239">
              <a:defRPr/>
            </a:pPr>
            <a:r>
              <a:rPr lang="en-US" sz="1300" dirty="0" err="1"/>
              <a:t>Adomavicius</a:t>
            </a:r>
            <a:r>
              <a:rPr lang="en-US" sz="1300" dirty="0"/>
              <a:t>, G., </a:t>
            </a:r>
            <a:r>
              <a:rPr lang="en-US" sz="1300" dirty="0" err="1"/>
              <a:t>Bockstedt</a:t>
            </a:r>
            <a:r>
              <a:rPr lang="en-US" sz="1300" dirty="0"/>
              <a:t>, J. C., Gupta, A., &amp; Kauffman, R. J. (2007). Technology roles and paths of influence in an ecosystem model of technology evolution. </a:t>
            </a:r>
            <a:r>
              <a:rPr lang="en-US" sz="1300" i="1" dirty="0"/>
              <a:t>Information Technology and Management</a:t>
            </a:r>
            <a:r>
              <a:rPr lang="en-US" sz="1300" dirty="0"/>
              <a:t>, </a:t>
            </a:r>
            <a:r>
              <a:rPr lang="en-US" sz="1300" i="1" dirty="0"/>
              <a:t>8</a:t>
            </a:r>
            <a:r>
              <a:rPr lang="en-US" sz="1300" dirty="0"/>
              <a:t>(2), 185–202.  </a:t>
            </a:r>
          </a:p>
          <a:p>
            <a:pPr defTabSz="495239">
              <a:defRPr/>
            </a:pPr>
            <a:endParaRPr lang="en-US" sz="1300" dirty="0"/>
          </a:p>
          <a:p>
            <a:pPr defTabSz="495239">
              <a:defRPr/>
            </a:pPr>
            <a:r>
              <a:rPr lang="en-US" sz="1300" dirty="0"/>
              <a:t>Cusumano, M. A., &amp; Gawer, A. (2002). The elements of platform leadership. </a:t>
            </a:r>
            <a:r>
              <a:rPr lang="en-US" sz="1300" i="1" dirty="0"/>
              <a:t>MIT Sloan Management Review</a:t>
            </a:r>
            <a:r>
              <a:rPr lang="en-US" sz="1300" dirty="0"/>
              <a:t>, </a:t>
            </a:r>
            <a:r>
              <a:rPr lang="en-US" sz="1300" i="1" dirty="0"/>
              <a:t>43</a:t>
            </a:r>
            <a:r>
              <a:rPr lang="en-US" sz="1300" dirty="0"/>
              <a:t>(3), 51–59. </a:t>
            </a:r>
          </a:p>
          <a:p>
            <a:endParaRPr lang="en-US" dirty="0" smtClean="0"/>
          </a:p>
          <a:p>
            <a:pPr defTabSz="495239">
              <a:defRPr/>
            </a:pPr>
            <a:r>
              <a:rPr lang="en-US" sz="1300" dirty="0" err="1"/>
              <a:t>Desrochers</a:t>
            </a:r>
            <a:r>
              <a:rPr lang="en-US" sz="1300" dirty="0"/>
              <a:t>, P. (2002). Industrial ecology and the rediscovery of inter-firm recycling linkages: historical evidence and policy implications. </a:t>
            </a:r>
            <a:r>
              <a:rPr lang="en-US" sz="1300" i="1" dirty="0"/>
              <a:t>Industrial and Corporate Change</a:t>
            </a:r>
            <a:r>
              <a:rPr lang="en-US" sz="1300" dirty="0"/>
              <a:t>, </a:t>
            </a:r>
            <a:r>
              <a:rPr lang="en-US" sz="1300" i="1" dirty="0"/>
              <a:t>11</a:t>
            </a:r>
            <a:r>
              <a:rPr lang="en-US" sz="1300" dirty="0"/>
              <a:t>(5), 1031–1057. </a:t>
            </a:r>
          </a:p>
          <a:p>
            <a:endParaRPr lang="en-US" dirty="0" smtClean="0"/>
          </a:p>
          <a:p>
            <a:pPr defTabSz="495239">
              <a:defRPr/>
            </a:pPr>
            <a:r>
              <a:rPr lang="en-US" sz="1300" dirty="0" err="1"/>
              <a:t>Frels</a:t>
            </a:r>
            <a:r>
              <a:rPr lang="en-US" sz="1300" dirty="0"/>
              <a:t>, J. K., </a:t>
            </a:r>
            <a:r>
              <a:rPr lang="en-US" sz="1300" dirty="0" err="1"/>
              <a:t>Shervani</a:t>
            </a:r>
            <a:r>
              <a:rPr lang="en-US" sz="1300" dirty="0"/>
              <a:t>, T., &amp; Srivastava, R. K. (2003). The integrated networks model: explaining resource allocations in network markets. </a:t>
            </a:r>
            <a:r>
              <a:rPr lang="en-US" sz="1300" i="1" dirty="0"/>
              <a:t>Journal of Marketing</a:t>
            </a:r>
            <a:r>
              <a:rPr lang="en-US" sz="1300" dirty="0"/>
              <a:t>, </a:t>
            </a:r>
            <a:r>
              <a:rPr lang="en-US" sz="1300" i="1" dirty="0"/>
              <a:t>67</a:t>
            </a:r>
            <a:r>
              <a:rPr lang="en-US" sz="1300" dirty="0"/>
              <a:t>(1), 29–45. </a:t>
            </a:r>
          </a:p>
          <a:p>
            <a:endParaRPr lang="en-US" dirty="0" smtClean="0"/>
          </a:p>
          <a:p>
            <a:pPr defTabSz="495239">
              <a:defRPr/>
            </a:pPr>
            <a:r>
              <a:rPr lang="en-US" sz="1300" dirty="0"/>
              <a:t>Gawer, A., &amp; Cusumano, M. A. (2008). How companies become platform leaders. </a:t>
            </a:r>
            <a:r>
              <a:rPr lang="en-US" sz="1300" i="1" dirty="0"/>
              <a:t>MIT Sloan Management Review</a:t>
            </a:r>
            <a:r>
              <a:rPr lang="en-US" sz="1300" dirty="0"/>
              <a:t>, </a:t>
            </a:r>
            <a:r>
              <a:rPr lang="en-US" sz="1300" i="1" dirty="0"/>
              <a:t>49</a:t>
            </a:r>
            <a:r>
              <a:rPr lang="en-US" sz="1300" dirty="0"/>
              <a:t>(2), 28–35. </a:t>
            </a:r>
          </a:p>
          <a:p>
            <a:endParaRPr lang="en-US" dirty="0" smtClean="0"/>
          </a:p>
          <a:p>
            <a:pPr marL="389952" indent="-495239"/>
            <a:r>
              <a:rPr lang="en-US" sz="1300" dirty="0" err="1"/>
              <a:t>Lusch</a:t>
            </a:r>
            <a:r>
              <a:rPr lang="en-US" sz="1300" dirty="0"/>
              <a:t>, R. F. (2011). Reframing supply chain management: a service-dominant logic perspective. </a:t>
            </a:r>
            <a:r>
              <a:rPr lang="en-US" sz="1300" i="1" dirty="0"/>
              <a:t>Journal of Supply Chain Management</a:t>
            </a:r>
            <a:r>
              <a:rPr lang="en-US" sz="1300" dirty="0"/>
              <a:t>, </a:t>
            </a:r>
            <a:r>
              <a:rPr lang="en-US" sz="1300" i="1" dirty="0"/>
              <a:t>47</a:t>
            </a:r>
            <a:r>
              <a:rPr lang="en-US" sz="1300" dirty="0"/>
              <a:t>(1), 14–18.</a:t>
            </a:r>
          </a:p>
          <a:p>
            <a:pPr marL="389952" indent="-495239"/>
            <a:endParaRPr lang="en-US" sz="1300" dirty="0"/>
          </a:p>
          <a:p>
            <a:pPr marL="389952" indent="-495239"/>
            <a:r>
              <a:rPr lang="en-US" sz="1300" dirty="0" err="1"/>
              <a:t>Lusch</a:t>
            </a:r>
            <a:r>
              <a:rPr lang="en-US" sz="1300" dirty="0"/>
              <a:t>, R. F., </a:t>
            </a:r>
            <a:r>
              <a:rPr lang="en-US" sz="1300" dirty="0" err="1"/>
              <a:t>Vargo</a:t>
            </a:r>
            <a:r>
              <a:rPr lang="en-US" sz="1300" dirty="0"/>
              <a:t>, S. L., &amp; </a:t>
            </a:r>
            <a:r>
              <a:rPr lang="en-US" sz="1300" dirty="0" err="1"/>
              <a:t>Tanniru</a:t>
            </a:r>
            <a:r>
              <a:rPr lang="en-US" sz="1300" dirty="0"/>
              <a:t>, M. (2010). Service, value networks and learning. </a:t>
            </a:r>
            <a:r>
              <a:rPr lang="en-US" sz="1300" i="1" dirty="0"/>
              <a:t>Journal of the Academy of Marketing Science</a:t>
            </a:r>
            <a:r>
              <a:rPr lang="en-US" sz="1300" dirty="0"/>
              <a:t>, </a:t>
            </a:r>
            <a:r>
              <a:rPr lang="en-US" sz="1300" i="1" dirty="0"/>
              <a:t>38</a:t>
            </a:r>
            <a:r>
              <a:rPr lang="en-US" sz="1300" dirty="0"/>
              <a:t>(1), 19–31. </a:t>
            </a:r>
          </a:p>
          <a:p>
            <a:pPr marL="389952" indent="-495239"/>
            <a:endParaRPr lang="en-US" sz="1300" dirty="0"/>
          </a:p>
          <a:p>
            <a:pPr marL="389952" indent="-495239" defTabSz="495239">
              <a:defRPr/>
            </a:pPr>
            <a:r>
              <a:rPr lang="en-US" sz="1300" dirty="0"/>
              <a:t>Sharma, S., &amp; </a:t>
            </a:r>
            <a:r>
              <a:rPr lang="en-US" sz="1300" dirty="0" err="1"/>
              <a:t>Henriques</a:t>
            </a:r>
            <a:r>
              <a:rPr lang="en-US" sz="1300" dirty="0"/>
              <a:t>, I. (2005). Stakeholder influences on sustainability practices in the Canadian forest products industry. </a:t>
            </a:r>
            <a:r>
              <a:rPr lang="en-US" sz="1300" i="1" dirty="0"/>
              <a:t>Strategic Management Journal</a:t>
            </a:r>
            <a:r>
              <a:rPr lang="en-US" sz="1300" dirty="0"/>
              <a:t>, </a:t>
            </a:r>
            <a:r>
              <a:rPr lang="en-US" sz="1300" i="1" dirty="0"/>
              <a:t>26</a:t>
            </a:r>
            <a:r>
              <a:rPr lang="en-US" sz="1300" dirty="0"/>
              <a:t>(2), 159–180. </a:t>
            </a:r>
          </a:p>
          <a:p>
            <a:endParaRPr lang="en-US" dirty="0"/>
          </a:p>
        </p:txBody>
      </p:sp>
      <p:sp>
        <p:nvSpPr>
          <p:cNvPr id="4" name="Header Placeholder 3"/>
          <p:cNvSpPr>
            <a:spLocks noGrp="1"/>
          </p:cNvSpPr>
          <p:nvPr>
            <p:ph type="hdr" sz="quarter" idx="10"/>
          </p:nvPr>
        </p:nvSpPr>
        <p:spPr/>
        <p:txBody>
          <a:bodyPr/>
          <a:lstStyle/>
          <a:p>
            <a:pPr>
              <a:defRPr/>
            </a:pPr>
            <a:r>
              <a:rPr lang="en-US" smtClean="0"/>
              <a:t>Viable ecosystems in smart grid</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8</a:t>
            </a:fld>
            <a:endParaRPr lang="fi-FI"/>
          </a:p>
        </p:txBody>
      </p:sp>
    </p:spTree>
    <p:extLst>
      <p:ext uri="{BB962C8B-B14F-4D97-AF65-F5344CB8AC3E}">
        <p14:creationId xmlns:p14="http://schemas.microsoft.com/office/powerpoint/2010/main" val="2726032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389952" indent="-495239" defTabSz="495239">
              <a:defRPr/>
            </a:pPr>
            <a:r>
              <a:rPr lang="en-US" sz="1300" dirty="0"/>
              <a:t>Adner, R. (2006). Match your innovation strategy to your innovation ecosystem. </a:t>
            </a:r>
            <a:r>
              <a:rPr lang="en-US" sz="1300" i="1" dirty="0"/>
              <a:t>Harvard Business Review</a:t>
            </a:r>
            <a:r>
              <a:rPr lang="en-US" sz="1300" dirty="0"/>
              <a:t>, </a:t>
            </a:r>
            <a:r>
              <a:rPr lang="en-US" sz="1300" i="1" dirty="0"/>
              <a:t>84</a:t>
            </a:r>
            <a:r>
              <a:rPr lang="en-US" sz="1300" dirty="0"/>
              <a:t>(4), 98–107. Harvard Business School Publication Corp. </a:t>
            </a:r>
          </a:p>
          <a:p>
            <a:pPr marL="389952" indent="-495239"/>
            <a:endParaRPr lang="en-US" sz="1300" dirty="0"/>
          </a:p>
          <a:p>
            <a:pPr marL="389952" indent="-495239"/>
            <a:r>
              <a:rPr lang="en-US" sz="1300" dirty="0" err="1"/>
              <a:t>Chesbrough</a:t>
            </a:r>
            <a:r>
              <a:rPr lang="en-US" sz="1300" dirty="0"/>
              <a:t>, H. W. (2003). </a:t>
            </a:r>
            <a:r>
              <a:rPr lang="en-US" sz="1300" i="1" dirty="0"/>
              <a:t>Open Innovation: The New Imperative for Creating and Profiting from Technology </a:t>
            </a:r>
            <a:r>
              <a:rPr lang="en-US" sz="1300" dirty="0"/>
              <a:t>. Boston, MA: Harvard Business School Press. </a:t>
            </a:r>
          </a:p>
          <a:p>
            <a:pPr marL="389952" indent="-495239"/>
            <a:endParaRPr lang="en-US" sz="1300" dirty="0"/>
          </a:p>
          <a:p>
            <a:pPr marL="389952" indent="-495239"/>
            <a:r>
              <a:rPr lang="en-US" sz="1300" dirty="0" err="1"/>
              <a:t>Chesbrough</a:t>
            </a:r>
            <a:r>
              <a:rPr lang="en-US" sz="1300" dirty="0"/>
              <a:t>, H. W., &amp; </a:t>
            </a:r>
            <a:r>
              <a:rPr lang="en-US" sz="1300" dirty="0" err="1"/>
              <a:t>Appleyard</a:t>
            </a:r>
            <a:r>
              <a:rPr lang="en-US" sz="1300" dirty="0"/>
              <a:t>, M. M. (2007). Open innovation and strategy. </a:t>
            </a:r>
            <a:r>
              <a:rPr lang="en-US" sz="1300" i="1" dirty="0"/>
              <a:t>California Management Review</a:t>
            </a:r>
            <a:r>
              <a:rPr lang="en-US" sz="1300" dirty="0"/>
              <a:t>, </a:t>
            </a:r>
            <a:r>
              <a:rPr lang="en-US" sz="1300" i="1" dirty="0"/>
              <a:t>50</a:t>
            </a:r>
            <a:r>
              <a:rPr lang="en-US" sz="1300" dirty="0"/>
              <a:t>(1), 57–77. </a:t>
            </a:r>
          </a:p>
          <a:p>
            <a:pPr defTabSz="495239">
              <a:defRPr/>
            </a:pPr>
            <a:endParaRPr lang="en-US" sz="1300" dirty="0"/>
          </a:p>
          <a:p>
            <a:pPr defTabSz="495239">
              <a:defRPr/>
            </a:pPr>
            <a:r>
              <a:rPr lang="en-US" sz="1300" dirty="0"/>
              <a:t>Cusumano, M. A., &amp; Gawer, A. (2002). The elements of platform leadership. </a:t>
            </a:r>
            <a:r>
              <a:rPr lang="en-US" sz="1300" i="1" dirty="0"/>
              <a:t>MIT Sloan Management Review</a:t>
            </a:r>
            <a:r>
              <a:rPr lang="en-US" sz="1300" dirty="0"/>
              <a:t>, </a:t>
            </a:r>
            <a:r>
              <a:rPr lang="en-US" sz="1300" i="1" dirty="0"/>
              <a:t>43</a:t>
            </a:r>
            <a:r>
              <a:rPr lang="en-US" sz="1300" dirty="0"/>
              <a:t>(3), 51–59. </a:t>
            </a:r>
          </a:p>
          <a:p>
            <a:endParaRPr lang="en-US" dirty="0" smtClean="0"/>
          </a:p>
          <a:p>
            <a:pPr defTabSz="495239">
              <a:defRPr/>
            </a:pPr>
            <a:r>
              <a:rPr lang="en-US" sz="1300" dirty="0"/>
              <a:t>Gawer, A., &amp; Cusumano, M. A. (2008). How companies become platform leaders. </a:t>
            </a:r>
            <a:r>
              <a:rPr lang="en-US" sz="1300" i="1" dirty="0"/>
              <a:t>MIT Sloan Management Review</a:t>
            </a:r>
            <a:r>
              <a:rPr lang="en-US" sz="1300" dirty="0"/>
              <a:t>, </a:t>
            </a:r>
            <a:r>
              <a:rPr lang="en-US" sz="1300" i="1" dirty="0"/>
              <a:t>49</a:t>
            </a:r>
            <a:r>
              <a:rPr lang="en-US" sz="1300" dirty="0"/>
              <a:t>(2), 28–35. </a:t>
            </a:r>
          </a:p>
          <a:p>
            <a:endParaRPr lang="en-US" dirty="0" smtClean="0"/>
          </a:p>
          <a:p>
            <a:pPr defTabSz="495239">
              <a:defRPr/>
            </a:pPr>
            <a:r>
              <a:rPr lang="en-US" sz="1300" dirty="0"/>
              <a:t>Hopkins, M. S. (2011). Interview with Michael Cusumano. How to innovate when platforms won’t stop moving. </a:t>
            </a:r>
            <a:r>
              <a:rPr lang="en-US" sz="1300" i="1" dirty="0"/>
              <a:t>MIT Sloan Management Review</a:t>
            </a:r>
            <a:r>
              <a:rPr lang="en-US" sz="1300" dirty="0"/>
              <a:t>, </a:t>
            </a:r>
            <a:r>
              <a:rPr lang="en-US" sz="1300" i="1" dirty="0"/>
              <a:t>52</a:t>
            </a:r>
            <a:r>
              <a:rPr lang="en-US" sz="1300" dirty="0"/>
              <a:t>(4), 55–60. </a:t>
            </a:r>
          </a:p>
          <a:p>
            <a:endParaRPr lang="en-US" dirty="0" smtClean="0"/>
          </a:p>
          <a:p>
            <a:pPr defTabSz="495239">
              <a:defRPr/>
            </a:pPr>
            <a:r>
              <a:rPr lang="en-US" sz="1300" dirty="0"/>
              <a:t>Iansiti, M., &amp; Levien, R. (2004a). Strategy as ecology. </a:t>
            </a:r>
            <a:r>
              <a:rPr lang="en-US" sz="1300" i="1" dirty="0"/>
              <a:t>Harvard Business Review</a:t>
            </a:r>
            <a:r>
              <a:rPr lang="en-US" sz="1300" dirty="0"/>
              <a:t>, </a:t>
            </a:r>
            <a:r>
              <a:rPr lang="en-US" sz="1300" i="1" dirty="0"/>
              <a:t>82</a:t>
            </a:r>
            <a:r>
              <a:rPr lang="en-US" sz="1300" dirty="0"/>
              <a:t>(3), 68–78. </a:t>
            </a:r>
          </a:p>
          <a:p>
            <a:pPr defTabSz="495239">
              <a:defRPr/>
            </a:pPr>
            <a:endParaRPr lang="en-US" sz="1300" dirty="0"/>
          </a:p>
          <a:p>
            <a:pPr defTabSz="495239">
              <a:defRPr/>
            </a:pPr>
            <a:r>
              <a:rPr lang="en-US" sz="1300" dirty="0"/>
              <a:t>Iansiti, M., &amp; Levien, R. (2004b). </a:t>
            </a:r>
            <a:r>
              <a:rPr lang="en-US" sz="1300" i="1" dirty="0"/>
              <a:t>The Keystone Advantage: What the New Dynamics of Business Ecosystems Mean for Strategy, Innovation, and Sustainability</a:t>
            </a:r>
            <a:r>
              <a:rPr lang="en-US" sz="1300" dirty="0"/>
              <a:t>. Boston, MA: Harvard Business School Publishing. </a:t>
            </a:r>
          </a:p>
          <a:p>
            <a:pPr defTabSz="495239">
              <a:defRPr/>
            </a:pPr>
            <a:endParaRPr lang="en-US" sz="1300" dirty="0"/>
          </a:p>
          <a:p>
            <a:pPr marL="389952" indent="-495239"/>
            <a:r>
              <a:rPr lang="en-US" sz="1300" dirty="0" err="1"/>
              <a:t>Lusch</a:t>
            </a:r>
            <a:r>
              <a:rPr lang="en-US" sz="1300" dirty="0"/>
              <a:t>, R. F. (2011). Reframing supply chain management: a service-dominant logic perspective. </a:t>
            </a:r>
            <a:r>
              <a:rPr lang="en-US" sz="1300" i="1" dirty="0"/>
              <a:t>Journal of Supply Chain Management</a:t>
            </a:r>
            <a:r>
              <a:rPr lang="en-US" sz="1300" dirty="0"/>
              <a:t>, </a:t>
            </a:r>
            <a:r>
              <a:rPr lang="en-US" sz="1300" i="1" dirty="0"/>
              <a:t>47</a:t>
            </a:r>
            <a:r>
              <a:rPr lang="en-US" sz="1300" dirty="0"/>
              <a:t>(1), 14–18.</a:t>
            </a:r>
          </a:p>
          <a:p>
            <a:pPr marL="389952" indent="-495239"/>
            <a:endParaRPr lang="en-US" sz="1300" dirty="0"/>
          </a:p>
          <a:p>
            <a:pPr defTabSz="495239">
              <a:defRPr/>
            </a:pPr>
            <a:r>
              <a:rPr lang="en-US" sz="1300" dirty="0" err="1"/>
              <a:t>Vargo</a:t>
            </a:r>
            <a:r>
              <a:rPr lang="en-US" sz="1300" dirty="0"/>
              <a:t>, S. L., &amp; </a:t>
            </a:r>
            <a:r>
              <a:rPr lang="en-US" sz="1300" dirty="0" err="1"/>
              <a:t>Lusch</a:t>
            </a:r>
            <a:r>
              <a:rPr lang="en-US" sz="1300" dirty="0"/>
              <a:t>, R. F. (2011). It’s all B2B…and beyond: Toward a systems perspective of the market. </a:t>
            </a:r>
            <a:r>
              <a:rPr lang="en-US" sz="1300" i="1" dirty="0"/>
              <a:t>Industrial Marketing Management</a:t>
            </a:r>
            <a:r>
              <a:rPr lang="en-US" sz="1300" dirty="0"/>
              <a:t>, </a:t>
            </a:r>
            <a:r>
              <a:rPr lang="en-US" sz="1300" i="1" dirty="0"/>
              <a:t>40</a:t>
            </a:r>
            <a:r>
              <a:rPr lang="en-US" sz="1300" dirty="0"/>
              <a:t>(2), 181–187. Elsevier Inc. </a:t>
            </a:r>
          </a:p>
          <a:p>
            <a:pPr defTabSz="495239">
              <a:defRPr/>
            </a:pPr>
            <a:endParaRPr lang="en-US" sz="1300" dirty="0"/>
          </a:p>
          <a:p>
            <a:pPr defTabSz="495239">
              <a:defRPr/>
            </a:pPr>
            <a:endParaRPr lang="en-US" sz="1300" dirty="0"/>
          </a:p>
          <a:p>
            <a:pPr defTabSz="495239">
              <a:defRPr/>
            </a:pPr>
            <a:r>
              <a:rPr lang="en-US" sz="1300" dirty="0"/>
              <a:t>Ginsberg, A., </a:t>
            </a:r>
            <a:r>
              <a:rPr lang="en-US" sz="1300" dirty="0" err="1"/>
              <a:t>Horwitch</a:t>
            </a:r>
            <a:r>
              <a:rPr lang="en-US" sz="1300" dirty="0"/>
              <a:t>, M., </a:t>
            </a:r>
            <a:r>
              <a:rPr lang="en-US" sz="1300" dirty="0" err="1"/>
              <a:t>Mahapatra</a:t>
            </a:r>
            <a:r>
              <a:rPr lang="en-US" sz="1300" dirty="0"/>
              <a:t>, S., &amp; Singh, C. (2010). Ecosystem strategies for complex technological innovation: the case of smart grid development. In D. F. </a:t>
            </a:r>
            <a:r>
              <a:rPr lang="en-US" sz="1300" dirty="0" err="1"/>
              <a:t>Kocaoglu</a:t>
            </a:r>
            <a:r>
              <a:rPr lang="en-US" sz="1300" dirty="0"/>
              <a:t>, T. R. Anderson, T. U. </a:t>
            </a:r>
            <a:r>
              <a:rPr lang="en-US" sz="1300" dirty="0" err="1"/>
              <a:t>Daim</a:t>
            </a:r>
            <a:r>
              <a:rPr lang="en-US" sz="1300" dirty="0"/>
              <a:t>, A. </a:t>
            </a:r>
            <a:r>
              <a:rPr lang="en-US" sz="1300" dirty="0" err="1"/>
              <a:t>Jetter</a:t>
            </a:r>
            <a:r>
              <a:rPr lang="en-US" sz="1300" dirty="0"/>
              <a:t>, &amp; C. M. Weber (Eds.), </a:t>
            </a:r>
            <a:r>
              <a:rPr lang="en-US" sz="1300" i="1" dirty="0"/>
              <a:t>Technology Management for Global Economic Growth, Proceedings of PICMET ’10 </a:t>
            </a:r>
            <a:r>
              <a:rPr lang="en-US" sz="1300" dirty="0"/>
              <a:t>(pp. 2787–2794). Phuket, Thailand: IEEE. </a:t>
            </a:r>
          </a:p>
          <a:p>
            <a:pPr defTabSz="495239">
              <a:defRPr/>
            </a:pPr>
            <a:endParaRPr lang="en-US" sz="1300" dirty="0"/>
          </a:p>
          <a:p>
            <a:pPr defTabSz="495239">
              <a:defRPr/>
            </a:pPr>
            <a:r>
              <a:rPr lang="en-US" sz="1300" dirty="0" err="1"/>
              <a:t>Iansiti</a:t>
            </a:r>
            <a:r>
              <a:rPr lang="en-US" sz="1300" dirty="0"/>
              <a:t>, M., &amp; </a:t>
            </a:r>
            <a:r>
              <a:rPr lang="en-US" sz="1300" dirty="0" err="1"/>
              <a:t>Levien</a:t>
            </a:r>
            <a:r>
              <a:rPr lang="en-US" sz="1300" dirty="0"/>
              <a:t>, R. (2004a). Strategy as ecology. </a:t>
            </a:r>
            <a:r>
              <a:rPr lang="en-US" sz="1300" i="1" dirty="0"/>
              <a:t>Harvard Business Review</a:t>
            </a:r>
            <a:r>
              <a:rPr lang="en-US" sz="1300" dirty="0"/>
              <a:t>, </a:t>
            </a:r>
            <a:r>
              <a:rPr lang="en-US" sz="1300" i="1" dirty="0"/>
              <a:t>82</a:t>
            </a:r>
            <a:r>
              <a:rPr lang="en-US" sz="1300" dirty="0"/>
              <a:t>(3), 68–78. </a:t>
            </a:r>
          </a:p>
          <a:p>
            <a:pPr defTabSz="495239">
              <a:defRPr/>
            </a:pPr>
            <a:endParaRPr lang="en-US" sz="1300" dirty="0"/>
          </a:p>
          <a:p>
            <a:pPr defTabSz="495239">
              <a:defRPr/>
            </a:pPr>
            <a:r>
              <a:rPr lang="en-US" sz="1300" dirty="0" err="1"/>
              <a:t>Lusch</a:t>
            </a:r>
            <a:r>
              <a:rPr lang="en-US" sz="1300" dirty="0"/>
              <a:t>, R. F. (2011). Reframing supply chain management: a service-dominant logic perspective. </a:t>
            </a:r>
            <a:r>
              <a:rPr lang="en-US" sz="1300" i="1" dirty="0"/>
              <a:t>Journal of Supply Chain Management</a:t>
            </a:r>
            <a:r>
              <a:rPr lang="en-US" sz="1300" dirty="0"/>
              <a:t>, </a:t>
            </a:r>
            <a:r>
              <a:rPr lang="en-US" sz="1300" i="1" dirty="0"/>
              <a:t>47</a:t>
            </a:r>
            <a:r>
              <a:rPr lang="en-US" sz="1300" dirty="0"/>
              <a:t>(1), 14–18.</a:t>
            </a:r>
          </a:p>
          <a:p>
            <a:pPr defTabSz="495239">
              <a:defRPr/>
            </a:pPr>
            <a:endParaRPr lang="en-US" sz="1300" dirty="0"/>
          </a:p>
          <a:p>
            <a:pPr defTabSz="495239">
              <a:defRPr/>
            </a:pPr>
            <a:r>
              <a:rPr lang="en-US" sz="1300" dirty="0"/>
              <a:t>Moore, J. F. (1993). Predators and prey: a new ecology of competition. </a:t>
            </a:r>
            <a:r>
              <a:rPr lang="en-US" sz="1300" i="1" dirty="0"/>
              <a:t>Harvard Business Review</a:t>
            </a:r>
            <a:r>
              <a:rPr lang="en-US" sz="1300" dirty="0"/>
              <a:t>, (May-June), 75–86. </a:t>
            </a:r>
          </a:p>
          <a:p>
            <a:pPr defTabSz="495239">
              <a:defRPr/>
            </a:pPr>
            <a:endParaRPr lang="en-US" sz="1300" dirty="0"/>
          </a:p>
          <a:p>
            <a:pPr defTabSz="495239">
              <a:defRPr/>
            </a:pPr>
            <a:r>
              <a:rPr lang="en-US" sz="1300" dirty="0" err="1"/>
              <a:t>Teece</a:t>
            </a:r>
            <a:r>
              <a:rPr lang="en-US" sz="1300" dirty="0"/>
              <a:t>, D. J. (2007). Explicating dynamics capabilities: the nature and </a:t>
            </a:r>
            <a:r>
              <a:rPr lang="en-US" sz="1300" dirty="0" err="1"/>
              <a:t>microfoundations</a:t>
            </a:r>
            <a:r>
              <a:rPr lang="en-US" sz="1300" dirty="0"/>
              <a:t> of (sustainable) enterprise performance. </a:t>
            </a:r>
            <a:r>
              <a:rPr lang="en-US" sz="1300" i="1" dirty="0"/>
              <a:t>Strategic Management Journal</a:t>
            </a:r>
            <a:r>
              <a:rPr lang="en-US" sz="1300" dirty="0"/>
              <a:t>, </a:t>
            </a:r>
            <a:r>
              <a:rPr lang="en-US" sz="1300" i="1" dirty="0"/>
              <a:t>28</a:t>
            </a:r>
            <a:r>
              <a:rPr lang="en-US" sz="1300" dirty="0"/>
              <a:t>(13), 1319–1350. </a:t>
            </a:r>
          </a:p>
          <a:p>
            <a:pPr defTabSz="495239">
              <a:defRPr/>
            </a:pPr>
            <a:endParaRPr lang="en-US" sz="1300" dirty="0"/>
          </a:p>
          <a:p>
            <a:endParaRPr lang="en-US" dirty="0" smtClean="0"/>
          </a:p>
        </p:txBody>
      </p:sp>
      <p:sp>
        <p:nvSpPr>
          <p:cNvPr id="4" name="Header Placeholder 3"/>
          <p:cNvSpPr>
            <a:spLocks noGrp="1"/>
          </p:cNvSpPr>
          <p:nvPr>
            <p:ph type="hdr" sz="quarter" idx="10"/>
          </p:nvPr>
        </p:nvSpPr>
        <p:spPr/>
        <p:txBody>
          <a:bodyPr/>
          <a:lstStyle/>
          <a:p>
            <a:pPr>
              <a:defRPr/>
            </a:pPr>
            <a:r>
              <a:rPr lang="en-US" smtClean="0"/>
              <a:t>Viable ecosystems in smart grid</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9</a:t>
            </a:fld>
            <a:endParaRPr lang="fi-FI"/>
          </a:p>
        </p:txBody>
      </p:sp>
    </p:spTree>
    <p:extLst>
      <p:ext uri="{BB962C8B-B14F-4D97-AF65-F5344CB8AC3E}">
        <p14:creationId xmlns:p14="http://schemas.microsoft.com/office/powerpoint/2010/main" val="2680767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defTabSz="495239">
              <a:defRPr/>
            </a:pPr>
            <a:r>
              <a:rPr lang="en-US" sz="1300" dirty="0" err="1"/>
              <a:t>Adner</a:t>
            </a:r>
            <a:r>
              <a:rPr lang="en-US" sz="1300" dirty="0"/>
              <a:t>, R. (2012). </a:t>
            </a:r>
            <a:r>
              <a:rPr lang="en-US" sz="1300" i="1" dirty="0"/>
              <a:t>The Wide Lens: A New Strategy for Innovation</a:t>
            </a:r>
            <a:r>
              <a:rPr lang="en-US" sz="1300" dirty="0"/>
              <a:t>. New York, NY: Portfolio/Penguin.</a:t>
            </a:r>
          </a:p>
          <a:p>
            <a:pPr defTabSz="495239">
              <a:defRPr/>
            </a:pPr>
            <a:endParaRPr lang="en-US" sz="1300" dirty="0"/>
          </a:p>
        </p:txBody>
      </p:sp>
      <p:sp>
        <p:nvSpPr>
          <p:cNvPr id="4" name="Header Placeholder 3"/>
          <p:cNvSpPr>
            <a:spLocks noGrp="1"/>
          </p:cNvSpPr>
          <p:nvPr>
            <p:ph type="hdr" sz="quarter" idx="10"/>
          </p:nvPr>
        </p:nvSpPr>
        <p:spPr/>
        <p:txBody>
          <a:bodyPr/>
          <a:lstStyle/>
          <a:p>
            <a:pPr>
              <a:defRPr/>
            </a:pPr>
            <a:r>
              <a:rPr lang="en-US" smtClean="0"/>
              <a:t>Viable ecosystems in smart grid</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10</a:t>
            </a:fld>
            <a:endParaRPr lang="fi-FI"/>
          </a:p>
        </p:txBody>
      </p:sp>
    </p:spTree>
    <p:extLst>
      <p:ext uri="{BB962C8B-B14F-4D97-AF65-F5344CB8AC3E}">
        <p14:creationId xmlns:p14="http://schemas.microsoft.com/office/powerpoint/2010/main" val="3902271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95239">
              <a:defRPr/>
            </a:pPr>
            <a:r>
              <a:rPr lang="en-US" sz="1300" dirty="0"/>
              <a:t>Adner, R., &amp; Kapoor, R. (2010). Value creation in innovation ecosystems: how the structure of technological interdependence affects firm performance in new technology generation. </a:t>
            </a:r>
            <a:r>
              <a:rPr lang="en-US" sz="1300" i="1" dirty="0"/>
              <a:t>Strategic Management Journal</a:t>
            </a:r>
            <a:r>
              <a:rPr lang="en-US" sz="1300" dirty="0"/>
              <a:t>, </a:t>
            </a:r>
            <a:r>
              <a:rPr lang="en-US" sz="1300" i="1" dirty="0"/>
              <a:t>31</a:t>
            </a:r>
            <a:r>
              <a:rPr lang="en-US" sz="1300" dirty="0"/>
              <a:t>(3), 306–333. </a:t>
            </a:r>
          </a:p>
          <a:p>
            <a:pPr defTabSz="495239">
              <a:defRPr/>
            </a:pPr>
            <a:endParaRPr lang="en-US" sz="1300" dirty="0"/>
          </a:p>
          <a:p>
            <a:pPr defTabSz="495239">
              <a:defRPr/>
            </a:pPr>
            <a:r>
              <a:rPr lang="en-US" sz="1300" dirty="0"/>
              <a:t>Adner, R. (2012). </a:t>
            </a:r>
            <a:r>
              <a:rPr lang="en-US" sz="1300" i="1" dirty="0"/>
              <a:t>The Wide Lens: A New Strategy for Innovation</a:t>
            </a:r>
            <a:r>
              <a:rPr lang="en-US" sz="1300" dirty="0"/>
              <a:t>. New York, NY: Portfolio/Penguin.</a:t>
            </a:r>
          </a:p>
          <a:p>
            <a:endParaRPr lang="en-US" dirty="0"/>
          </a:p>
        </p:txBody>
      </p:sp>
      <p:sp>
        <p:nvSpPr>
          <p:cNvPr id="4" name="Header Placeholder 3"/>
          <p:cNvSpPr>
            <a:spLocks noGrp="1"/>
          </p:cNvSpPr>
          <p:nvPr>
            <p:ph type="hdr" sz="quarter" idx="10"/>
          </p:nvPr>
        </p:nvSpPr>
        <p:spPr/>
        <p:txBody>
          <a:bodyPr/>
          <a:lstStyle/>
          <a:p>
            <a:pPr>
              <a:defRPr/>
            </a:pPr>
            <a:r>
              <a:rPr lang="en-US" smtClean="0"/>
              <a:t>Business Ecosystem View on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Summary of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11</a:t>
            </a:fld>
            <a:endParaRPr lang="fi-FI"/>
          </a:p>
        </p:txBody>
      </p:sp>
    </p:spTree>
    <p:extLst>
      <p:ext uri="{BB962C8B-B14F-4D97-AF65-F5344CB8AC3E}">
        <p14:creationId xmlns:p14="http://schemas.microsoft.com/office/powerpoint/2010/main" val="25703561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irst page">
    <p:spTree>
      <p:nvGrpSpPr>
        <p:cNvPr id="1" name=""/>
        <p:cNvGrpSpPr/>
        <p:nvPr/>
      </p:nvGrpSpPr>
      <p:grpSpPr>
        <a:xfrm>
          <a:off x="0" y="0"/>
          <a:ext cx="0" cy="0"/>
          <a:chOff x="0" y="0"/>
          <a:chExt cx="0" cy="0"/>
        </a:xfrm>
      </p:grpSpPr>
      <p:pic>
        <p:nvPicPr>
          <p:cNvPr id="3" name="Picture 10" descr="tausta.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4" name="Picture 11" descr="Cleen.wmf"/>
          <p:cNvPicPr>
            <a:picLocks noChangeAspect="1"/>
          </p:cNvPicPr>
          <p:nvPr/>
        </p:nvPicPr>
        <p:blipFill>
          <a:blip r:embed="rId3" cstate="print"/>
          <a:srcRect/>
          <a:stretch>
            <a:fillRect/>
          </a:stretch>
        </p:blipFill>
        <p:spPr bwMode="auto">
          <a:xfrm>
            <a:off x="0" y="0"/>
            <a:ext cx="1878013" cy="627063"/>
          </a:xfrm>
          <a:prstGeom prst="rect">
            <a:avLst/>
          </a:prstGeom>
          <a:noFill/>
          <a:ln w="9525">
            <a:noFill/>
            <a:miter lim="800000"/>
            <a:headEnd/>
            <a:tailEnd/>
          </a:ln>
        </p:spPr>
      </p:pic>
      <p:pic>
        <p:nvPicPr>
          <p:cNvPr id="5" name="Picture 12" descr="sbfc_logo_RGB_nega.png"/>
          <p:cNvPicPr>
            <a:picLocks noChangeAspect="1"/>
          </p:cNvPicPr>
          <p:nvPr userDrawn="1"/>
        </p:nvPicPr>
        <p:blipFill>
          <a:blip r:embed="rId4" cstate="print"/>
          <a:srcRect/>
          <a:stretch>
            <a:fillRect/>
          </a:stretch>
        </p:blipFill>
        <p:spPr bwMode="auto">
          <a:xfrm>
            <a:off x="1387475" y="2495550"/>
            <a:ext cx="4384675" cy="1169988"/>
          </a:xfrm>
          <a:prstGeom prst="rect">
            <a:avLst/>
          </a:prstGeom>
          <a:noFill/>
          <a:ln w="9525">
            <a:noFill/>
            <a:miter lim="800000"/>
            <a:headEnd/>
            <a:tailEnd/>
          </a:ln>
        </p:spPr>
      </p:pic>
      <p:sp>
        <p:nvSpPr>
          <p:cNvPr id="4118" name="Rectangle 22"/>
          <p:cNvSpPr>
            <a:spLocks noGrp="1" noChangeArrowheads="1"/>
          </p:cNvSpPr>
          <p:nvPr>
            <p:ph type="subTitle" idx="1"/>
          </p:nvPr>
        </p:nvSpPr>
        <p:spPr>
          <a:xfrm>
            <a:off x="1371600" y="4038600"/>
            <a:ext cx="7010400" cy="1828800"/>
          </a:xfrm>
        </p:spPr>
        <p:txBody>
          <a:bodyPr/>
          <a:lstStyle>
            <a:lvl1pPr marL="0" indent="0" algn="l">
              <a:buFontTx/>
              <a:buNone/>
              <a:defRPr sz="3400">
                <a:solidFill>
                  <a:schemeClr val="bg1">
                    <a:alpha val="50000"/>
                  </a:schemeClr>
                </a:solidFill>
              </a:defRPr>
            </a:lvl1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ou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dirty="0"/>
          </a:p>
        </p:txBody>
      </p:sp>
      <p:sp>
        <p:nvSpPr>
          <p:cNvPr id="3" name="Content Placeholder 2"/>
          <p:cNvSpPr>
            <a:spLocks noGrp="1"/>
          </p:cNvSpPr>
          <p:nvPr>
            <p:ph sz="half" idx="1"/>
          </p:nvPr>
        </p:nvSpPr>
        <p:spPr>
          <a:xfrm>
            <a:off x="1083737" y="1905000"/>
            <a:ext cx="3581400" cy="4072459"/>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817537" y="1905000"/>
            <a:ext cx="3581400" cy="4072459"/>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d heading">
    <p:spTree>
      <p:nvGrpSpPr>
        <p:cNvPr id="1" name=""/>
        <p:cNvGrpSpPr/>
        <p:nvPr/>
      </p:nvGrpSpPr>
      <p:grpSpPr>
        <a:xfrm>
          <a:off x="0" y="0"/>
          <a:ext cx="0" cy="0"/>
          <a:chOff x="0" y="0"/>
          <a:chExt cx="0" cy="0"/>
        </a:xfrm>
      </p:grpSpPr>
      <p:sp>
        <p:nvSpPr>
          <p:cNvPr id="2" name="Title 1"/>
          <p:cNvSpPr>
            <a:spLocks noGrp="1"/>
          </p:cNvSpPr>
          <p:nvPr>
            <p:ph type="title"/>
          </p:nvPr>
        </p:nvSpPr>
        <p:spPr>
          <a:xfrm>
            <a:off x="1077030" y="4800600"/>
            <a:ext cx="7315200" cy="566738"/>
          </a:xfrm>
        </p:spPr>
        <p:txBody>
          <a:bodyPr/>
          <a:lstStyle>
            <a:lvl1pPr algn="l">
              <a:defRPr sz="1800" b="0"/>
            </a:lvl1pPr>
          </a:lstStyle>
          <a:p>
            <a:r>
              <a:rPr lang="en-US" smtClean="0"/>
              <a:t>Click to edit Master title style</a:t>
            </a:r>
            <a:endParaRPr lang="fi-FI" dirty="0"/>
          </a:p>
        </p:txBody>
      </p:sp>
      <p:sp>
        <p:nvSpPr>
          <p:cNvPr id="3" name="Picture Placeholder 2"/>
          <p:cNvSpPr>
            <a:spLocks noGrp="1"/>
          </p:cNvSpPr>
          <p:nvPr>
            <p:ph type="pic" idx="1"/>
          </p:nvPr>
        </p:nvSpPr>
        <p:spPr>
          <a:xfrm>
            <a:off x="1077030" y="1150939"/>
            <a:ext cx="7315200" cy="3576636"/>
          </a:xfrm>
        </p:spPr>
        <p:txBody>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i-FI" noProof="0"/>
          </a:p>
        </p:txBody>
      </p:sp>
      <p:sp>
        <p:nvSpPr>
          <p:cNvPr id="4" name="Text Placeholder 3"/>
          <p:cNvSpPr>
            <a:spLocks noGrp="1"/>
          </p:cNvSpPr>
          <p:nvPr>
            <p:ph type="body" sz="half" idx="2"/>
          </p:nvPr>
        </p:nvSpPr>
        <p:spPr>
          <a:xfrm>
            <a:off x="1077030" y="5367338"/>
            <a:ext cx="7315200" cy="65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36713"/>
            <a:ext cx="7332663" cy="455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Title 6"/>
          <p:cNvSpPr>
            <a:spLocks noGrp="1"/>
          </p:cNvSpPr>
          <p:nvPr>
            <p:ph type="title"/>
          </p:nvPr>
        </p:nvSpPr>
        <p:spPr>
          <a:xfrm>
            <a:off x="1066800" y="958850"/>
            <a:ext cx="7340600" cy="590550"/>
          </a:xfrm>
        </p:spPr>
        <p:txBody>
          <a:body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lectrcitiy marke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36713"/>
            <a:ext cx="7332663" cy="455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Title 6"/>
          <p:cNvSpPr>
            <a:spLocks noGrp="1"/>
          </p:cNvSpPr>
          <p:nvPr>
            <p:ph type="title"/>
          </p:nvPr>
        </p:nvSpPr>
        <p:spPr>
          <a:xfrm>
            <a:off x="1066800" y="958850"/>
            <a:ext cx="7340600" cy="59055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8425636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siness ecosystem">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36713"/>
            <a:ext cx="7332663" cy="455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Title 6"/>
          <p:cNvSpPr>
            <a:spLocks noGrp="1"/>
          </p:cNvSpPr>
          <p:nvPr>
            <p:ph type="title"/>
          </p:nvPr>
        </p:nvSpPr>
        <p:spPr>
          <a:xfrm>
            <a:off x="1066800" y="958850"/>
            <a:ext cx="7340600" cy="59055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9543391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ethod and material">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36713"/>
            <a:ext cx="7332663" cy="455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Title 6"/>
          <p:cNvSpPr>
            <a:spLocks noGrp="1"/>
          </p:cNvSpPr>
          <p:nvPr>
            <p:ph type="title"/>
          </p:nvPr>
        </p:nvSpPr>
        <p:spPr>
          <a:xfrm>
            <a:off x="1066800" y="958850"/>
            <a:ext cx="7340600" cy="59055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784841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R ecosystems">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36713"/>
            <a:ext cx="7332663" cy="455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Title 6"/>
          <p:cNvSpPr>
            <a:spLocks noGrp="1"/>
          </p:cNvSpPr>
          <p:nvPr>
            <p:ph type="title"/>
          </p:nvPr>
        </p:nvSpPr>
        <p:spPr>
          <a:xfrm>
            <a:off x="1066800" y="958850"/>
            <a:ext cx="7340600" cy="59055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59349629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clusions">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36713"/>
            <a:ext cx="7332663" cy="455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Title 6"/>
          <p:cNvSpPr>
            <a:spLocks noGrp="1"/>
          </p:cNvSpPr>
          <p:nvPr>
            <p:ph type="title"/>
          </p:nvPr>
        </p:nvSpPr>
        <p:spPr>
          <a:xfrm>
            <a:off x="1066800" y="958850"/>
            <a:ext cx="7340600" cy="59055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8349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36713"/>
            <a:ext cx="7332663" cy="455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5582765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ing">
    <p:spTree>
      <p:nvGrpSpPr>
        <p:cNvPr id="1" name=""/>
        <p:cNvGrpSpPr/>
        <p:nvPr/>
      </p:nvGrpSpPr>
      <p:grpSpPr>
        <a:xfrm>
          <a:off x="0" y="0"/>
          <a:ext cx="0" cy="0"/>
          <a:chOff x="0" y="0"/>
          <a:chExt cx="0" cy="0"/>
        </a:xfrm>
      </p:grpSpPr>
      <p:sp>
        <p:nvSpPr>
          <p:cNvPr id="2" name="Title 1"/>
          <p:cNvSpPr>
            <a:spLocks noGrp="1"/>
          </p:cNvSpPr>
          <p:nvPr>
            <p:ph type="title"/>
          </p:nvPr>
        </p:nvSpPr>
        <p:spPr>
          <a:xfrm>
            <a:off x="689262" y="2732316"/>
            <a:ext cx="7772400" cy="1362075"/>
          </a:xfrm>
        </p:spPr>
        <p:txBody>
          <a:bodyPr anchor="t"/>
          <a:lstStyle>
            <a:lvl1pPr algn="l">
              <a:defRPr sz="2800" b="0" i="0" cap="all" baseline="0">
                <a:latin typeface="Myriad Pro" pitchFamily="34" charset="0"/>
              </a:defRPr>
            </a:lvl1pPr>
          </a:lstStyle>
          <a:p>
            <a:r>
              <a:rPr lang="en-US" dirty="0" smtClean="0"/>
              <a:t>Click to edit Master title style</a:t>
            </a:r>
            <a:endParaRPr lang="fi-FI"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tausta.jpg"/>
          <p:cNvPicPr>
            <a:picLocks noChangeAspect="1"/>
          </p:cNvPicPr>
          <p:nvPr/>
        </p:nvPicPr>
        <p:blipFill>
          <a:blip r:embed="rId13" cstate="print"/>
          <a:srcRect t="93634"/>
          <a:stretch>
            <a:fillRect/>
          </a:stretch>
        </p:blipFill>
        <p:spPr bwMode="auto">
          <a:xfrm>
            <a:off x="0" y="6421438"/>
            <a:ext cx="9144000" cy="436562"/>
          </a:xfrm>
          <a:prstGeom prst="rect">
            <a:avLst/>
          </a:prstGeom>
          <a:noFill/>
          <a:ln w="9525">
            <a:noFill/>
            <a:miter lim="800000"/>
            <a:headEnd/>
            <a:tailEnd/>
          </a:ln>
        </p:spPr>
      </p:pic>
      <p:sp>
        <p:nvSpPr>
          <p:cNvPr id="1027" name="Rectangle 2"/>
          <p:cNvSpPr>
            <a:spLocks noGrp="1" noChangeArrowheads="1"/>
          </p:cNvSpPr>
          <p:nvPr>
            <p:ph type="title"/>
          </p:nvPr>
        </p:nvSpPr>
        <p:spPr bwMode="auto">
          <a:xfrm>
            <a:off x="1066800" y="958850"/>
            <a:ext cx="7315200" cy="5905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i-FI" smtClean="0"/>
              <a:t>Muokkaa perustyyl. napsautt.</a:t>
            </a:r>
            <a:endParaRPr lang="en-US" smtClean="0"/>
          </a:p>
        </p:txBody>
      </p:sp>
      <p:sp>
        <p:nvSpPr>
          <p:cNvPr id="1028" name="Rectangle 3"/>
          <p:cNvSpPr>
            <a:spLocks noGrp="1" noChangeArrowheads="1"/>
          </p:cNvSpPr>
          <p:nvPr>
            <p:ph type="body" idx="1"/>
          </p:nvPr>
        </p:nvSpPr>
        <p:spPr bwMode="auto">
          <a:xfrm>
            <a:off x="1084263" y="1636713"/>
            <a:ext cx="7315200" cy="4552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smtClean="0"/>
          </a:p>
        </p:txBody>
      </p:sp>
      <p:sp>
        <p:nvSpPr>
          <p:cNvPr id="1036" name="Rectangle 12"/>
          <p:cNvSpPr>
            <a:spLocks noGrp="1" noChangeArrowheads="1"/>
          </p:cNvSpPr>
          <p:nvPr>
            <p:ph type="ftr" sz="quarter" idx="3"/>
          </p:nvPr>
        </p:nvSpPr>
        <p:spPr bwMode="auto">
          <a:xfrm>
            <a:off x="2667000" y="6416675"/>
            <a:ext cx="2895600" cy="2889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defRPr sz="800">
                <a:solidFill>
                  <a:schemeClr val="bg1">
                    <a:alpha val="50000"/>
                  </a:schemeClr>
                </a:solidFill>
                <a:latin typeface="Myriad Pro" charset="0"/>
                <a:ea typeface="ＭＳ Ｐゴシック" pitchFamily="-32" charset="-128"/>
                <a:cs typeface="ＭＳ Ｐゴシック" pitchFamily="-32" charset="-128"/>
              </a:defRPr>
            </a:lvl1pPr>
          </a:lstStyle>
          <a:p>
            <a:pPr>
              <a:defRPr/>
            </a:pPr>
            <a:r>
              <a:rPr lang="en-US" smtClean="0"/>
              <a:t>Viable ecosystems in smart grid</a:t>
            </a:r>
            <a:endParaRPr lang="fi-FI"/>
          </a:p>
        </p:txBody>
      </p:sp>
      <p:sp>
        <p:nvSpPr>
          <p:cNvPr id="1037" name="Rectangle 13"/>
          <p:cNvSpPr>
            <a:spLocks noGrp="1" noChangeArrowheads="1"/>
          </p:cNvSpPr>
          <p:nvPr>
            <p:ph type="sldNum" sz="quarter" idx="4"/>
          </p:nvPr>
        </p:nvSpPr>
        <p:spPr bwMode="auto">
          <a:xfrm>
            <a:off x="5867400" y="6426200"/>
            <a:ext cx="1905000" cy="279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800">
                <a:solidFill>
                  <a:srgbClr val="FFFFFF"/>
                </a:solidFill>
                <a:latin typeface="Myriad Pro" charset="0"/>
              </a:defRPr>
            </a:lvl1pPr>
          </a:lstStyle>
          <a:p>
            <a:fld id="{8F5BA89E-32E8-4464-8003-D70C738330F3}" type="slidenum">
              <a:rPr lang="en-US"/>
              <a:pPr/>
              <a:t>‹#›</a:t>
            </a:fld>
            <a:endParaRPr lang="en-US" sz="900"/>
          </a:p>
        </p:txBody>
      </p:sp>
      <p:sp>
        <p:nvSpPr>
          <p:cNvPr id="1038" name="Rectangle 14"/>
          <p:cNvSpPr>
            <a:spLocks noGrp="1" noChangeArrowheads="1"/>
          </p:cNvSpPr>
          <p:nvPr>
            <p:ph type="dt" sz="half" idx="2"/>
          </p:nvPr>
        </p:nvSpPr>
        <p:spPr bwMode="auto">
          <a:xfrm>
            <a:off x="342900" y="6416675"/>
            <a:ext cx="1905000" cy="2889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900">
                <a:solidFill>
                  <a:schemeClr val="bg1">
                    <a:alpha val="50000"/>
                  </a:schemeClr>
                </a:solidFill>
                <a:latin typeface="Myriad Pro" charset="0"/>
                <a:ea typeface="ＭＳ Ｐゴシック" pitchFamily="-32" charset="-128"/>
                <a:cs typeface="ＭＳ Ｐゴシック" pitchFamily="-32" charset="-128"/>
              </a:defRPr>
            </a:lvl1pPr>
          </a:lstStyle>
          <a:p>
            <a:pPr>
              <a:defRPr/>
            </a:pPr>
            <a:fld id="{2319AA6B-D1FF-4F52-A551-5FEED006AFAD}" type="datetime3">
              <a:rPr lang="en-US" smtClean="0"/>
              <a:t>7 February 2014</a:t>
            </a:fld>
            <a:endParaRPr lang="fi-FI"/>
          </a:p>
        </p:txBody>
      </p:sp>
      <p:pic>
        <p:nvPicPr>
          <p:cNvPr id="1032" name="Picture 14" descr="Cleen.wmf"/>
          <p:cNvPicPr>
            <a:picLocks noChangeAspect="1"/>
          </p:cNvPicPr>
          <p:nvPr/>
        </p:nvPicPr>
        <p:blipFill>
          <a:blip r:embed="rId14" cstate="print"/>
          <a:srcRect/>
          <a:stretch>
            <a:fillRect/>
          </a:stretch>
        </p:blipFill>
        <p:spPr bwMode="auto">
          <a:xfrm>
            <a:off x="7837488" y="6421438"/>
            <a:ext cx="1306512" cy="436562"/>
          </a:xfrm>
          <a:prstGeom prst="rect">
            <a:avLst/>
          </a:prstGeom>
          <a:noFill/>
          <a:ln w="9525">
            <a:noFill/>
            <a:miter lim="800000"/>
            <a:headEnd/>
            <a:tailEnd/>
          </a:ln>
        </p:spPr>
      </p:pic>
      <p:pic>
        <p:nvPicPr>
          <p:cNvPr id="1033" name="Picture 10" descr="sbfc_logo_RGB.png"/>
          <p:cNvPicPr>
            <a:picLocks noChangeAspect="1"/>
          </p:cNvPicPr>
          <p:nvPr/>
        </p:nvPicPr>
        <p:blipFill>
          <a:blip r:embed="rId15" cstate="print"/>
          <a:srcRect/>
          <a:stretch>
            <a:fillRect/>
          </a:stretch>
        </p:blipFill>
        <p:spPr bwMode="auto">
          <a:xfrm>
            <a:off x="0" y="195263"/>
            <a:ext cx="2335213" cy="625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3" r:id="rId1"/>
    <p:sldLayoutId id="2147483747" r:id="rId2"/>
    <p:sldLayoutId id="2147483755" r:id="rId3"/>
    <p:sldLayoutId id="2147483756" r:id="rId4"/>
    <p:sldLayoutId id="2147483757" r:id="rId5"/>
    <p:sldLayoutId id="2147483758" r:id="rId6"/>
    <p:sldLayoutId id="2147483759" r:id="rId7"/>
    <p:sldLayoutId id="2147483754" r:id="rId8"/>
    <p:sldLayoutId id="2147483748" r:id="rId9"/>
    <p:sldLayoutId id="2147483749" r:id="rId10"/>
    <p:sldLayoutId id="2147483752" r:id="rId11"/>
  </p:sldLayoutIdLst>
  <p:timing>
    <p:tnLst>
      <p:par>
        <p:cTn id="1" dur="indefinite" restart="never" nodeType="tmRoot"/>
      </p:par>
    </p:tnLst>
  </p:timing>
  <p:hf hdr="0"/>
  <p:txStyles>
    <p:titleStyle>
      <a:lvl1pPr algn="l" rtl="0" eaLnBrk="1" fontAlgn="base" hangingPunct="1">
        <a:spcBef>
          <a:spcPct val="0"/>
        </a:spcBef>
        <a:spcAft>
          <a:spcPct val="0"/>
        </a:spcAft>
        <a:defRPr sz="2800">
          <a:solidFill>
            <a:schemeClr val="tx1"/>
          </a:solidFill>
          <a:latin typeface="Arial"/>
          <a:ea typeface="ＭＳ Ｐゴシック" pitchFamily="-32" charset="-128"/>
          <a:cs typeface="Arial"/>
        </a:defRPr>
      </a:lvl1pPr>
      <a:lvl2pPr algn="l" rtl="0" eaLnBrk="1" fontAlgn="base" hangingPunct="1">
        <a:spcBef>
          <a:spcPct val="0"/>
        </a:spcBef>
        <a:spcAft>
          <a:spcPct val="0"/>
        </a:spcAft>
        <a:defRPr sz="2800">
          <a:solidFill>
            <a:schemeClr val="tx1"/>
          </a:solidFill>
          <a:latin typeface="Arial" charset="0"/>
          <a:ea typeface="ＭＳ Ｐゴシック" pitchFamily="-32" charset="-128"/>
          <a:cs typeface="Arial" charset="0"/>
        </a:defRPr>
      </a:lvl2pPr>
      <a:lvl3pPr algn="l" rtl="0" eaLnBrk="1" fontAlgn="base" hangingPunct="1">
        <a:spcBef>
          <a:spcPct val="0"/>
        </a:spcBef>
        <a:spcAft>
          <a:spcPct val="0"/>
        </a:spcAft>
        <a:defRPr sz="2800">
          <a:solidFill>
            <a:schemeClr val="tx1"/>
          </a:solidFill>
          <a:latin typeface="Arial" charset="0"/>
          <a:ea typeface="ＭＳ Ｐゴシック" pitchFamily="-32" charset="-128"/>
          <a:cs typeface="Arial" charset="0"/>
        </a:defRPr>
      </a:lvl3pPr>
      <a:lvl4pPr algn="l" rtl="0" eaLnBrk="1" fontAlgn="base" hangingPunct="1">
        <a:spcBef>
          <a:spcPct val="0"/>
        </a:spcBef>
        <a:spcAft>
          <a:spcPct val="0"/>
        </a:spcAft>
        <a:defRPr sz="2800">
          <a:solidFill>
            <a:schemeClr val="tx1"/>
          </a:solidFill>
          <a:latin typeface="Arial" charset="0"/>
          <a:ea typeface="ＭＳ Ｐゴシック" pitchFamily="-32" charset="-128"/>
          <a:cs typeface="Arial" charset="0"/>
        </a:defRPr>
      </a:lvl4pPr>
      <a:lvl5pPr algn="l" rtl="0" eaLnBrk="1" fontAlgn="base" hangingPunct="1">
        <a:spcBef>
          <a:spcPct val="0"/>
        </a:spcBef>
        <a:spcAft>
          <a:spcPct val="0"/>
        </a:spcAft>
        <a:defRPr sz="2800">
          <a:solidFill>
            <a:schemeClr val="tx1"/>
          </a:solidFill>
          <a:latin typeface="Arial" charset="0"/>
          <a:ea typeface="ＭＳ Ｐゴシック" pitchFamily="-32" charset="-128"/>
          <a:cs typeface="Arial" charset="0"/>
        </a:defRPr>
      </a:lvl5pPr>
      <a:lvl6pPr marL="457200" algn="l" rtl="0" eaLnBrk="1" fontAlgn="base" hangingPunct="1">
        <a:spcBef>
          <a:spcPct val="0"/>
        </a:spcBef>
        <a:spcAft>
          <a:spcPct val="0"/>
        </a:spcAft>
        <a:defRPr sz="3600">
          <a:solidFill>
            <a:schemeClr val="tx2"/>
          </a:solidFill>
          <a:latin typeface="Myriad Pro" pitchFamily="96" charset="0"/>
        </a:defRPr>
      </a:lvl6pPr>
      <a:lvl7pPr marL="914400" algn="l" rtl="0" eaLnBrk="1" fontAlgn="base" hangingPunct="1">
        <a:spcBef>
          <a:spcPct val="0"/>
        </a:spcBef>
        <a:spcAft>
          <a:spcPct val="0"/>
        </a:spcAft>
        <a:defRPr sz="3600">
          <a:solidFill>
            <a:schemeClr val="tx2"/>
          </a:solidFill>
          <a:latin typeface="Myriad Pro" pitchFamily="96" charset="0"/>
        </a:defRPr>
      </a:lvl7pPr>
      <a:lvl8pPr marL="1371600" algn="l" rtl="0" eaLnBrk="1" fontAlgn="base" hangingPunct="1">
        <a:spcBef>
          <a:spcPct val="0"/>
        </a:spcBef>
        <a:spcAft>
          <a:spcPct val="0"/>
        </a:spcAft>
        <a:defRPr sz="3600">
          <a:solidFill>
            <a:schemeClr val="tx2"/>
          </a:solidFill>
          <a:latin typeface="Myriad Pro" pitchFamily="96" charset="0"/>
        </a:defRPr>
      </a:lvl8pPr>
      <a:lvl9pPr marL="1828800" algn="l" rtl="0" eaLnBrk="1" fontAlgn="base" hangingPunct="1">
        <a:spcBef>
          <a:spcPct val="0"/>
        </a:spcBef>
        <a:spcAft>
          <a:spcPct val="0"/>
        </a:spcAft>
        <a:defRPr sz="3600">
          <a:solidFill>
            <a:schemeClr val="tx2"/>
          </a:solidFill>
          <a:latin typeface="Myriad Pro" pitchFamily="96"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ＭＳ Ｐゴシック" pitchFamily="-32" charset="-128"/>
          <a:cs typeface="ＭＳ Ｐゴシック" pitchFamily="-32" charset="-128"/>
        </a:defRPr>
      </a:lvl1pPr>
      <a:lvl2pPr marL="742950" indent="-285750" algn="l" rtl="0" eaLnBrk="1" fontAlgn="base" hangingPunct="1">
        <a:spcBef>
          <a:spcPct val="20000"/>
        </a:spcBef>
        <a:spcAft>
          <a:spcPct val="0"/>
        </a:spcAft>
        <a:buChar char="–"/>
        <a:defRPr>
          <a:solidFill>
            <a:schemeClr val="tx1"/>
          </a:solidFill>
          <a:latin typeface="+mn-lt"/>
          <a:ea typeface="ＭＳ Ｐゴシック" pitchFamily="-32" charset="-128"/>
          <a:cs typeface="ＭＳ Ｐゴシック" pitchFamily="-32" charset="-128"/>
        </a:defRPr>
      </a:lvl2pPr>
      <a:lvl3pPr marL="1143000" indent="-228600" algn="l" rtl="0" eaLnBrk="1" fontAlgn="base" hangingPunct="1">
        <a:spcBef>
          <a:spcPct val="20000"/>
        </a:spcBef>
        <a:spcAft>
          <a:spcPct val="0"/>
        </a:spcAft>
        <a:buChar char="•"/>
        <a:defRPr sz="1600">
          <a:solidFill>
            <a:schemeClr val="tx1"/>
          </a:solidFill>
          <a:latin typeface="+mn-lt"/>
          <a:ea typeface="ＭＳ Ｐゴシック" pitchFamily="-32" charset="-128"/>
          <a:cs typeface="ＭＳ Ｐゴシック" pitchFamily="-32" charset="-128"/>
        </a:defRPr>
      </a:lvl3pPr>
      <a:lvl4pPr marL="1562100" indent="-228600" algn="l" rtl="0" eaLnBrk="1" fontAlgn="base" hangingPunct="1">
        <a:spcBef>
          <a:spcPct val="20000"/>
        </a:spcBef>
        <a:spcAft>
          <a:spcPct val="0"/>
        </a:spcAft>
        <a:buChar char="–"/>
        <a:defRPr sz="1400">
          <a:solidFill>
            <a:schemeClr val="tx1"/>
          </a:solidFill>
          <a:latin typeface="+mn-lt"/>
          <a:ea typeface="ＭＳ Ｐゴシック" pitchFamily="-32" charset="-128"/>
          <a:cs typeface="ＭＳ Ｐゴシック" pitchFamily="-32" charset="-128"/>
        </a:defRPr>
      </a:lvl4pPr>
      <a:lvl5pPr marL="1981200" indent="-228600" algn="l" rtl="0" eaLnBrk="1" fontAlgn="base" hangingPunct="1">
        <a:spcBef>
          <a:spcPct val="20000"/>
        </a:spcBef>
        <a:spcAft>
          <a:spcPct val="0"/>
        </a:spcAft>
        <a:buFont typeface="Times" charset="0"/>
        <a:buChar char="•"/>
        <a:defRPr sz="1400">
          <a:solidFill>
            <a:schemeClr val="tx1"/>
          </a:solidFill>
          <a:latin typeface="+mn-lt"/>
          <a:ea typeface="ＭＳ Ｐゴシック" pitchFamily="-32" charset="-128"/>
          <a:cs typeface="ＭＳ Ｐゴシック" pitchFamily="-32" charset="-128"/>
        </a:defRPr>
      </a:lvl5pPr>
      <a:lvl6pPr marL="2438400" indent="-228600" algn="l" rtl="0" eaLnBrk="1" fontAlgn="base" hangingPunct="1">
        <a:spcBef>
          <a:spcPct val="20000"/>
        </a:spcBef>
        <a:spcAft>
          <a:spcPct val="0"/>
        </a:spcAft>
        <a:buFont typeface="Times"/>
        <a:buChar char="•"/>
        <a:defRPr>
          <a:solidFill>
            <a:schemeClr val="tx1"/>
          </a:solidFill>
          <a:latin typeface="+mn-lt"/>
        </a:defRPr>
      </a:lvl6pPr>
      <a:lvl7pPr marL="2895600" indent="-228600" algn="l" rtl="0" eaLnBrk="1" fontAlgn="base" hangingPunct="1">
        <a:spcBef>
          <a:spcPct val="20000"/>
        </a:spcBef>
        <a:spcAft>
          <a:spcPct val="0"/>
        </a:spcAft>
        <a:buFont typeface="Times"/>
        <a:buChar char="•"/>
        <a:defRPr>
          <a:solidFill>
            <a:schemeClr val="tx1"/>
          </a:solidFill>
          <a:latin typeface="+mn-lt"/>
        </a:defRPr>
      </a:lvl7pPr>
      <a:lvl8pPr marL="3352800" indent="-228600" algn="l" rtl="0" eaLnBrk="1" fontAlgn="base" hangingPunct="1">
        <a:spcBef>
          <a:spcPct val="20000"/>
        </a:spcBef>
        <a:spcAft>
          <a:spcPct val="0"/>
        </a:spcAft>
        <a:buFont typeface="Times"/>
        <a:buChar char="•"/>
        <a:defRPr>
          <a:solidFill>
            <a:schemeClr val="tx1"/>
          </a:solidFill>
          <a:latin typeface="+mn-lt"/>
        </a:defRPr>
      </a:lvl8pPr>
      <a:lvl9pPr marL="3810000" indent="-228600" algn="l" rtl="0" eaLnBrk="1" fontAlgn="base" hangingPunct="1">
        <a:spcBef>
          <a:spcPct val="20000"/>
        </a:spcBef>
        <a:spcAft>
          <a:spcPct val="0"/>
        </a:spcAft>
        <a:buFont typeface="Times"/>
        <a:buChar char="•"/>
        <a:defRPr>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ut.fi/citer" TargetMode="External"/><Relationship Id="rId2" Type="http://schemas.openxmlformats.org/officeDocument/2006/relationships/hyperlink" Target="mailto:marko.seppanen@tut.f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8.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8.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oleObject3.bin"/><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hyperlink" Target="http://www.cleen.fi/en/sgem"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hyperlink" Target="http://www.cleen.fi/en/sge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p:cNvSpPr>
            <a:spLocks noGrp="1"/>
          </p:cNvSpPr>
          <p:nvPr>
            <p:ph type="subTitle" idx="1"/>
          </p:nvPr>
        </p:nvSpPr>
        <p:spPr/>
        <p:txBody>
          <a:bodyPr/>
          <a:lstStyle/>
          <a:p>
            <a:r>
              <a:rPr lang="fi-FI" dirty="0" err="1" smtClean="0"/>
              <a:t>Developing</a:t>
            </a:r>
            <a:r>
              <a:rPr lang="fi-FI" dirty="0" smtClean="0"/>
              <a:t> </a:t>
            </a:r>
            <a:r>
              <a:rPr lang="fi-FI" dirty="0" err="1" smtClean="0"/>
              <a:t>Viable</a:t>
            </a:r>
            <a:r>
              <a:rPr lang="fi-FI" dirty="0" smtClean="0"/>
              <a:t> </a:t>
            </a:r>
            <a:r>
              <a:rPr lang="fi-FI" dirty="0" err="1" smtClean="0"/>
              <a:t>Ecosystems</a:t>
            </a:r>
            <a:r>
              <a:rPr lang="fi-FI" dirty="0" smtClean="0"/>
              <a:t> with </a:t>
            </a:r>
            <a:r>
              <a:rPr lang="fi-FI" dirty="0" err="1" smtClean="0"/>
              <a:t>Smart</a:t>
            </a:r>
            <a:r>
              <a:rPr lang="fi-FI" dirty="0" smtClean="0"/>
              <a:t> </a:t>
            </a:r>
            <a:r>
              <a:rPr lang="fi-FI" dirty="0" err="1" smtClean="0"/>
              <a:t>Grids</a:t>
            </a:r>
            <a:r>
              <a:rPr lang="fi-FI" dirty="0" smtClean="0"/>
              <a:t> </a:t>
            </a:r>
            <a:endParaRPr lang="en-US" dirty="0" smtClean="0"/>
          </a:p>
          <a:p>
            <a:r>
              <a:rPr lang="fi-FI" sz="2000" dirty="0" smtClean="0"/>
              <a:t>Petteri </a:t>
            </a:r>
            <a:r>
              <a:rPr lang="fi-FI" sz="2000" dirty="0" err="1" smtClean="0"/>
              <a:t>Baumgartner</a:t>
            </a:r>
            <a:r>
              <a:rPr lang="fi-FI" sz="2000" dirty="0" smtClean="0"/>
              <a:t> &amp; Marko Seppänen</a:t>
            </a:r>
          </a:p>
          <a:p>
            <a:r>
              <a:rPr lang="en-US" sz="2000" dirty="0" smtClean="0"/>
              <a:t>Tampere University of Technology </a:t>
            </a:r>
          </a:p>
          <a:p>
            <a:r>
              <a:rPr lang="en-US" sz="2000" dirty="0" smtClean="0"/>
              <a:t>CITER / Department of Industrial Management</a:t>
            </a:r>
          </a:p>
          <a:p>
            <a:r>
              <a:rPr lang="en-US" sz="2000"/>
              <a:t>Contact: </a:t>
            </a:r>
            <a:r>
              <a:rPr lang="fi-FI" sz="2000" smtClean="0">
                <a:hlinkClick r:id="rId2"/>
              </a:rPr>
              <a:t>marko.seppanen@tut.fi</a:t>
            </a:r>
            <a:r>
              <a:rPr lang="fi-FI" sz="2000" dirty="0" smtClean="0"/>
              <a:t>; </a:t>
            </a:r>
            <a:r>
              <a:rPr lang="fi-FI" sz="2000" dirty="0" err="1" smtClean="0">
                <a:hlinkClick r:id="rId3"/>
              </a:rPr>
              <a:t>www.tut.fi/citer</a:t>
            </a:r>
            <a:r>
              <a:rPr lang="fi-FI" sz="2000" dirty="0" smtClean="0"/>
              <a:t> </a:t>
            </a:r>
            <a:endParaRPr lang="en-US" sz="2000" dirty="0" smtClean="0"/>
          </a:p>
          <a:p>
            <a:endParaRPr lang="en-US"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Adner’s</a:t>
            </a:r>
            <a:r>
              <a:rPr lang="en-US" dirty="0" smtClean="0"/>
              <a:t> value blueprint view on </a:t>
            </a:r>
            <a:r>
              <a:rPr lang="en-US" dirty="0"/>
              <a:t>ecosystem (2012, </a:t>
            </a:r>
            <a:r>
              <a:rPr lang="en-US" dirty="0" smtClean="0"/>
              <a:t>p.87):</a:t>
            </a:r>
            <a:endParaRPr lang="en-US" dirty="0"/>
          </a:p>
          <a:p>
            <a:endParaRPr lang="en-US" dirty="0"/>
          </a:p>
        </p:txBody>
      </p:sp>
      <p:sp>
        <p:nvSpPr>
          <p:cNvPr id="3" name="Title 2"/>
          <p:cNvSpPr>
            <a:spLocks noGrp="1"/>
          </p:cNvSpPr>
          <p:nvPr>
            <p:ph type="title"/>
          </p:nvPr>
        </p:nvSpPr>
        <p:spPr>
          <a:xfrm>
            <a:off x="1066800" y="958850"/>
            <a:ext cx="7340600" cy="590550"/>
          </a:xfrm>
        </p:spPr>
        <p:txBody>
          <a:bodyPr/>
          <a:lstStyle/>
          <a:p>
            <a:r>
              <a:rPr lang="en-US" dirty="0" smtClean="0"/>
              <a:t>Visualization of business ecosystem</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10</a:t>
            </a:fld>
            <a:endParaRPr lang="en-US" sz="900"/>
          </a:p>
        </p:txBody>
      </p:sp>
      <p:graphicFrame>
        <p:nvGraphicFramePr>
          <p:cNvPr id="7" name="Object 6"/>
          <p:cNvGraphicFramePr>
            <a:graphicFrameLocks noChangeAspect="1"/>
          </p:cNvGraphicFramePr>
          <p:nvPr>
            <p:extLst>
              <p:ext uri="{D42A27DB-BD31-4B8C-83A1-F6EECF244321}">
                <p14:modId xmlns:p14="http://schemas.microsoft.com/office/powerpoint/2010/main" val="48411184"/>
              </p:ext>
            </p:extLst>
          </p:nvPr>
        </p:nvGraphicFramePr>
        <p:xfrm>
          <a:off x="1061610" y="2303875"/>
          <a:ext cx="7738903" cy="3150350"/>
        </p:xfrm>
        <a:graphic>
          <a:graphicData uri="http://schemas.openxmlformats.org/presentationml/2006/ole">
            <mc:AlternateContent xmlns:mc="http://schemas.openxmlformats.org/markup-compatibility/2006">
              <mc:Choice xmlns:v="urn:schemas-microsoft-com:vml" Requires="v">
                <p:oleObj spid="_x0000_s15423" name="Visio" r:id="rId4" imgW="5381048" imgH="2194830" progId="Visio.Drawing.11">
                  <p:embed/>
                </p:oleObj>
              </mc:Choice>
              <mc:Fallback>
                <p:oleObj name="Visio" r:id="rId4" imgW="5381048" imgH="2194830" progId="Visio.Drawing.11">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1610" y="2303875"/>
                        <a:ext cx="7738903" cy="315035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4169333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1"/>
          <p:cNvSpPr txBox="1">
            <a:spLocks/>
          </p:cNvSpPr>
          <p:nvPr/>
        </p:nvSpPr>
        <p:spPr bwMode="auto">
          <a:xfrm>
            <a:off x="1066800" y="1636713"/>
            <a:ext cx="7332663" cy="4552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chemeClr val="tx1"/>
                </a:solidFill>
                <a:latin typeface="+mn-lt"/>
                <a:ea typeface="ＭＳ Ｐゴシック" pitchFamily="-32" charset="-128"/>
                <a:cs typeface="ＭＳ Ｐゴシック" pitchFamily="-32" charset="-128"/>
              </a:defRPr>
            </a:lvl1pPr>
            <a:lvl2pPr marL="742950" indent="-285750" algn="l" rtl="0" eaLnBrk="1" fontAlgn="base" hangingPunct="1">
              <a:spcBef>
                <a:spcPct val="20000"/>
              </a:spcBef>
              <a:spcAft>
                <a:spcPct val="0"/>
              </a:spcAft>
              <a:buChar char="–"/>
              <a:defRPr>
                <a:solidFill>
                  <a:schemeClr val="tx1"/>
                </a:solidFill>
                <a:latin typeface="+mn-lt"/>
                <a:ea typeface="ＭＳ Ｐゴシック" pitchFamily="-32" charset="-128"/>
                <a:cs typeface="ＭＳ Ｐゴシック" pitchFamily="-32" charset="-128"/>
              </a:defRPr>
            </a:lvl2pPr>
            <a:lvl3pPr marL="1143000" indent="-228600" algn="l" rtl="0" eaLnBrk="1" fontAlgn="base" hangingPunct="1">
              <a:spcBef>
                <a:spcPct val="20000"/>
              </a:spcBef>
              <a:spcAft>
                <a:spcPct val="0"/>
              </a:spcAft>
              <a:buChar char="•"/>
              <a:defRPr sz="1600">
                <a:solidFill>
                  <a:schemeClr val="tx1"/>
                </a:solidFill>
                <a:latin typeface="+mn-lt"/>
                <a:ea typeface="ＭＳ Ｐゴシック" pitchFamily="-32" charset="-128"/>
                <a:cs typeface="ＭＳ Ｐゴシック" pitchFamily="-32" charset="-128"/>
              </a:defRPr>
            </a:lvl3pPr>
            <a:lvl4pPr marL="1562100" indent="-228600" algn="l" rtl="0" eaLnBrk="1" fontAlgn="base" hangingPunct="1">
              <a:spcBef>
                <a:spcPct val="20000"/>
              </a:spcBef>
              <a:spcAft>
                <a:spcPct val="0"/>
              </a:spcAft>
              <a:buChar char="–"/>
              <a:defRPr sz="1400">
                <a:solidFill>
                  <a:schemeClr val="tx1"/>
                </a:solidFill>
                <a:latin typeface="+mn-lt"/>
                <a:ea typeface="ＭＳ Ｐゴシック" pitchFamily="-32" charset="-128"/>
                <a:cs typeface="ＭＳ Ｐゴシック" pitchFamily="-32" charset="-128"/>
              </a:defRPr>
            </a:lvl4pPr>
            <a:lvl5pPr marL="1981200" indent="-228600" algn="l" rtl="0" eaLnBrk="1" fontAlgn="base" hangingPunct="1">
              <a:spcBef>
                <a:spcPct val="20000"/>
              </a:spcBef>
              <a:spcAft>
                <a:spcPct val="0"/>
              </a:spcAft>
              <a:buFont typeface="Times" charset="0"/>
              <a:buChar char="•"/>
              <a:defRPr sz="1400">
                <a:solidFill>
                  <a:schemeClr val="tx1"/>
                </a:solidFill>
                <a:latin typeface="+mn-lt"/>
                <a:ea typeface="ＭＳ Ｐゴシック" pitchFamily="-32" charset="-128"/>
                <a:cs typeface="ＭＳ Ｐゴシック" pitchFamily="-32" charset="-128"/>
              </a:defRPr>
            </a:lvl5pPr>
            <a:lvl6pPr marL="2438400" indent="-228600" algn="l" rtl="0" eaLnBrk="1" fontAlgn="base" hangingPunct="1">
              <a:spcBef>
                <a:spcPct val="20000"/>
              </a:spcBef>
              <a:spcAft>
                <a:spcPct val="0"/>
              </a:spcAft>
              <a:buFont typeface="Times"/>
              <a:buChar char="•"/>
              <a:defRPr>
                <a:solidFill>
                  <a:schemeClr val="tx1"/>
                </a:solidFill>
                <a:latin typeface="+mn-lt"/>
              </a:defRPr>
            </a:lvl6pPr>
            <a:lvl7pPr marL="2895600" indent="-228600" algn="l" rtl="0" eaLnBrk="1" fontAlgn="base" hangingPunct="1">
              <a:spcBef>
                <a:spcPct val="20000"/>
              </a:spcBef>
              <a:spcAft>
                <a:spcPct val="0"/>
              </a:spcAft>
              <a:buFont typeface="Times"/>
              <a:buChar char="•"/>
              <a:defRPr>
                <a:solidFill>
                  <a:schemeClr val="tx1"/>
                </a:solidFill>
                <a:latin typeface="+mn-lt"/>
              </a:defRPr>
            </a:lvl7pPr>
            <a:lvl8pPr marL="3352800" indent="-228600" algn="l" rtl="0" eaLnBrk="1" fontAlgn="base" hangingPunct="1">
              <a:spcBef>
                <a:spcPct val="20000"/>
              </a:spcBef>
              <a:spcAft>
                <a:spcPct val="0"/>
              </a:spcAft>
              <a:buFont typeface="Times"/>
              <a:buChar char="•"/>
              <a:defRPr>
                <a:solidFill>
                  <a:schemeClr val="tx1"/>
                </a:solidFill>
                <a:latin typeface="+mn-lt"/>
              </a:defRPr>
            </a:lvl8pPr>
            <a:lvl9pPr marL="3810000" indent="-228600" algn="l" rtl="0" eaLnBrk="1" fontAlgn="base" hangingPunct="1">
              <a:spcBef>
                <a:spcPct val="20000"/>
              </a:spcBef>
              <a:spcAft>
                <a:spcPct val="0"/>
              </a:spcAft>
              <a:buFont typeface="Times"/>
              <a:buChar char="•"/>
              <a:defRPr>
                <a:solidFill>
                  <a:schemeClr val="tx1"/>
                </a:solidFill>
                <a:latin typeface="+mn-lt"/>
              </a:defRPr>
            </a:lvl9pPr>
          </a:lstStyle>
          <a:p>
            <a:pPr marL="0" indent="0">
              <a:buNone/>
            </a:pPr>
            <a:r>
              <a:rPr lang="en-US" kern="0" dirty="0" smtClean="0"/>
              <a:t>The value blueprint map shows how intermediaries are linked to </a:t>
            </a:r>
            <a:r>
              <a:rPr lang="en-US" kern="0" dirty="0" err="1" smtClean="0"/>
              <a:t>complementors</a:t>
            </a:r>
            <a:r>
              <a:rPr lang="en-US" kern="0" dirty="0" smtClean="0"/>
              <a:t> and </a:t>
            </a:r>
            <a:r>
              <a:rPr lang="en-US" kern="0" dirty="0" err="1" smtClean="0"/>
              <a:t>complementors</a:t>
            </a:r>
            <a:r>
              <a:rPr lang="en-US" kern="0" dirty="0" smtClean="0"/>
              <a:t> to suppliers, how a firm is positioned in the ecosystem, and which actors are responsible for what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1167586"/>
              </p:ext>
            </p:extLst>
          </p:nvPr>
        </p:nvGraphicFramePr>
        <p:xfrm>
          <a:off x="1066340" y="2978950"/>
          <a:ext cx="7333123" cy="2918016"/>
        </p:xfrm>
        <a:graphic>
          <a:graphicData uri="http://schemas.openxmlformats.org/drawingml/2006/table">
            <a:tbl>
              <a:tblPr firstRow="1" firstCol="1" bandRow="1">
                <a:tableStyleId>{C083E6E3-FA7D-4D7B-A595-EF9225AFEA82}</a:tableStyleId>
              </a:tblPr>
              <a:tblGrid>
                <a:gridCol w="1402713"/>
                <a:gridCol w="5930410"/>
              </a:tblGrid>
              <a:tr h="0">
                <a:tc>
                  <a:txBody>
                    <a:bodyPr/>
                    <a:lstStyle/>
                    <a:p>
                      <a:pPr algn="ctr">
                        <a:lnSpc>
                          <a:spcPct val="120000"/>
                        </a:lnSpc>
                        <a:spcBef>
                          <a:spcPts val="600"/>
                        </a:spcBef>
                        <a:spcAft>
                          <a:spcPts val="600"/>
                        </a:spcAft>
                        <a:tabLst>
                          <a:tab pos="226695" algn="l"/>
                        </a:tabLst>
                      </a:pPr>
                      <a:r>
                        <a:rPr lang="en-US" sz="1200" dirty="0">
                          <a:effectLst/>
                        </a:rPr>
                        <a:t>Actor</a:t>
                      </a:r>
                      <a:endParaRPr lang="en-US" sz="1800" dirty="0">
                        <a:effectLst/>
                        <a:latin typeface="Times New Roman"/>
                        <a:ea typeface="Times New Roman"/>
                      </a:endParaRPr>
                    </a:p>
                  </a:txBody>
                  <a:tcPr marL="69406" marR="69406" marT="72000" marB="72000"/>
                </a:tc>
                <a:tc>
                  <a:txBody>
                    <a:bodyPr/>
                    <a:lstStyle/>
                    <a:p>
                      <a:pPr algn="ctr">
                        <a:lnSpc>
                          <a:spcPct val="120000"/>
                        </a:lnSpc>
                        <a:spcBef>
                          <a:spcPts val="600"/>
                        </a:spcBef>
                        <a:spcAft>
                          <a:spcPts val="600"/>
                        </a:spcAft>
                        <a:tabLst>
                          <a:tab pos="226695" algn="l"/>
                        </a:tabLst>
                      </a:pPr>
                      <a:r>
                        <a:rPr lang="en-US" sz="1200" dirty="0">
                          <a:effectLst/>
                        </a:rPr>
                        <a:t>Definition and role</a:t>
                      </a:r>
                      <a:endParaRPr lang="en-US" sz="1800" dirty="0">
                        <a:effectLst/>
                        <a:latin typeface="Times New Roman"/>
                        <a:ea typeface="Times New Roman"/>
                      </a:endParaRPr>
                    </a:p>
                  </a:txBody>
                  <a:tcPr marL="69406" marR="69406" marT="72000" marB="72000"/>
                </a:tc>
              </a:tr>
              <a:tr h="0">
                <a:tc>
                  <a:txBody>
                    <a:bodyPr/>
                    <a:lstStyle/>
                    <a:p>
                      <a:pPr algn="l">
                        <a:lnSpc>
                          <a:spcPct val="120000"/>
                        </a:lnSpc>
                        <a:spcAft>
                          <a:spcPts val="600"/>
                        </a:spcAft>
                        <a:tabLst>
                          <a:tab pos="226695" algn="l"/>
                        </a:tabLst>
                      </a:pPr>
                      <a:r>
                        <a:rPr lang="en-US" sz="1200">
                          <a:effectLst/>
                        </a:rPr>
                        <a:t>Supplier</a:t>
                      </a:r>
                      <a:endParaRPr lang="en-US" sz="1800">
                        <a:effectLst/>
                        <a:latin typeface="Times New Roman"/>
                        <a:ea typeface="Times New Roman"/>
                      </a:endParaRPr>
                    </a:p>
                  </a:txBody>
                  <a:tcPr marL="69406" marR="69406" marT="0" marB="72000"/>
                </a:tc>
                <a:tc>
                  <a:txBody>
                    <a:bodyPr/>
                    <a:lstStyle/>
                    <a:p>
                      <a:pPr algn="just">
                        <a:lnSpc>
                          <a:spcPct val="120000"/>
                        </a:lnSpc>
                        <a:spcAft>
                          <a:spcPts val="600"/>
                        </a:spcAft>
                        <a:tabLst>
                          <a:tab pos="226695" algn="l"/>
                        </a:tabLst>
                      </a:pPr>
                      <a:r>
                        <a:rPr lang="en-US" sz="1200" dirty="0">
                          <a:effectLst/>
                        </a:rPr>
                        <a:t>Suppliers are actors who provide crucial input to focal firm. Focal firm needs supplier(s) in order to offer a complete product to end customer.</a:t>
                      </a:r>
                      <a:endParaRPr lang="en-US" sz="1800" dirty="0">
                        <a:effectLst/>
                        <a:latin typeface="Times New Roman"/>
                        <a:ea typeface="Times New Roman"/>
                      </a:endParaRPr>
                    </a:p>
                  </a:txBody>
                  <a:tcPr marL="69406" marR="69406" marT="0" marB="72000"/>
                </a:tc>
              </a:tr>
              <a:tr h="0">
                <a:tc>
                  <a:txBody>
                    <a:bodyPr/>
                    <a:lstStyle/>
                    <a:p>
                      <a:pPr algn="l">
                        <a:lnSpc>
                          <a:spcPct val="120000"/>
                        </a:lnSpc>
                        <a:spcAft>
                          <a:spcPts val="600"/>
                        </a:spcAft>
                        <a:tabLst>
                          <a:tab pos="226695" algn="l"/>
                        </a:tabLst>
                      </a:pPr>
                      <a:r>
                        <a:rPr lang="en-US" sz="1200">
                          <a:effectLst/>
                        </a:rPr>
                        <a:t>Focal firm</a:t>
                      </a:r>
                      <a:endParaRPr lang="en-US" sz="1800">
                        <a:effectLst/>
                        <a:latin typeface="Times New Roman"/>
                        <a:ea typeface="Times New Roman"/>
                      </a:endParaRPr>
                    </a:p>
                  </a:txBody>
                  <a:tcPr marL="69406" marR="69406" marT="0" marB="72000"/>
                </a:tc>
                <a:tc>
                  <a:txBody>
                    <a:bodyPr/>
                    <a:lstStyle/>
                    <a:p>
                      <a:pPr algn="just">
                        <a:lnSpc>
                          <a:spcPct val="120000"/>
                        </a:lnSpc>
                        <a:spcAft>
                          <a:spcPts val="600"/>
                        </a:spcAft>
                        <a:tabLst>
                          <a:tab pos="226695" algn="l"/>
                        </a:tabLst>
                      </a:pPr>
                      <a:r>
                        <a:rPr lang="en-US" sz="1200">
                          <a:effectLst/>
                        </a:rPr>
                        <a:t>Focal firm is the most central company in the ecosystem.</a:t>
                      </a:r>
                      <a:endParaRPr lang="en-US" sz="1800">
                        <a:effectLst/>
                        <a:latin typeface="Times New Roman"/>
                        <a:ea typeface="Times New Roman"/>
                      </a:endParaRPr>
                    </a:p>
                  </a:txBody>
                  <a:tcPr marL="69406" marR="69406" marT="0" marB="72000"/>
                </a:tc>
              </a:tr>
              <a:tr h="0">
                <a:tc>
                  <a:txBody>
                    <a:bodyPr/>
                    <a:lstStyle/>
                    <a:p>
                      <a:pPr algn="l">
                        <a:lnSpc>
                          <a:spcPct val="120000"/>
                        </a:lnSpc>
                        <a:spcAft>
                          <a:spcPts val="600"/>
                        </a:spcAft>
                        <a:tabLst>
                          <a:tab pos="226695" algn="l"/>
                        </a:tabLst>
                      </a:pPr>
                      <a:r>
                        <a:rPr lang="en-US" sz="1200">
                          <a:effectLst/>
                        </a:rPr>
                        <a:t>Intermediary</a:t>
                      </a:r>
                      <a:endParaRPr lang="en-US" sz="1800">
                        <a:effectLst/>
                        <a:latin typeface="Times New Roman"/>
                        <a:ea typeface="Times New Roman"/>
                      </a:endParaRPr>
                    </a:p>
                  </a:txBody>
                  <a:tcPr marL="69406" marR="69406" marT="0" marB="72000"/>
                </a:tc>
                <a:tc>
                  <a:txBody>
                    <a:bodyPr/>
                    <a:lstStyle/>
                    <a:p>
                      <a:pPr algn="just">
                        <a:lnSpc>
                          <a:spcPct val="120000"/>
                        </a:lnSpc>
                        <a:spcAft>
                          <a:spcPts val="600"/>
                        </a:spcAft>
                        <a:tabLst>
                          <a:tab pos="226695" algn="l"/>
                        </a:tabLst>
                      </a:pPr>
                      <a:r>
                        <a:rPr lang="en-US" sz="1200" dirty="0">
                          <a:effectLst/>
                        </a:rPr>
                        <a:t>Intermediary is actor that must adopt focal firm’s innovation before it reaches end customer.</a:t>
                      </a:r>
                      <a:endParaRPr lang="en-US" sz="1800" dirty="0">
                        <a:effectLst/>
                        <a:latin typeface="Times New Roman"/>
                        <a:ea typeface="Times New Roman"/>
                      </a:endParaRPr>
                    </a:p>
                  </a:txBody>
                  <a:tcPr marL="69406" marR="69406" marT="0" marB="72000"/>
                </a:tc>
              </a:tr>
              <a:tr h="0">
                <a:tc>
                  <a:txBody>
                    <a:bodyPr/>
                    <a:lstStyle/>
                    <a:p>
                      <a:pPr algn="l">
                        <a:lnSpc>
                          <a:spcPct val="120000"/>
                        </a:lnSpc>
                        <a:spcAft>
                          <a:spcPts val="600"/>
                        </a:spcAft>
                        <a:tabLst>
                          <a:tab pos="226695" algn="l"/>
                        </a:tabLst>
                      </a:pPr>
                      <a:r>
                        <a:rPr lang="en-US" sz="1200" dirty="0">
                          <a:effectLst/>
                        </a:rPr>
                        <a:t>Complementor</a:t>
                      </a:r>
                      <a:endParaRPr lang="en-US" sz="1800" dirty="0">
                        <a:effectLst/>
                        <a:latin typeface="Times New Roman"/>
                        <a:ea typeface="Times New Roman"/>
                      </a:endParaRPr>
                    </a:p>
                  </a:txBody>
                  <a:tcPr marL="69406" marR="69406" marT="0" marB="72000"/>
                </a:tc>
                <a:tc>
                  <a:txBody>
                    <a:bodyPr/>
                    <a:lstStyle/>
                    <a:p>
                      <a:pPr algn="just">
                        <a:lnSpc>
                          <a:spcPct val="120000"/>
                        </a:lnSpc>
                        <a:spcAft>
                          <a:spcPts val="600"/>
                        </a:spcAft>
                        <a:tabLst>
                          <a:tab pos="226695" algn="l"/>
                        </a:tabLst>
                      </a:pPr>
                      <a:r>
                        <a:rPr lang="en-US" sz="1200" dirty="0" err="1">
                          <a:effectLst/>
                        </a:rPr>
                        <a:t>Complementor</a:t>
                      </a:r>
                      <a:r>
                        <a:rPr lang="en-US" sz="1200" dirty="0">
                          <a:effectLst/>
                        </a:rPr>
                        <a:t> is an essential actor in the environment, outside of focal firm’s direct supply chain. End customer cannot utilize focal firm’s offer to its full potential without key </a:t>
                      </a:r>
                      <a:r>
                        <a:rPr lang="en-US" sz="1200" dirty="0" err="1">
                          <a:effectLst/>
                        </a:rPr>
                        <a:t>complementor</a:t>
                      </a:r>
                      <a:r>
                        <a:rPr lang="en-US" sz="1200" dirty="0">
                          <a:effectLst/>
                        </a:rPr>
                        <a:t>(s).</a:t>
                      </a:r>
                      <a:endParaRPr lang="en-US" sz="1800" dirty="0">
                        <a:effectLst/>
                        <a:latin typeface="Times New Roman"/>
                        <a:ea typeface="Times New Roman"/>
                      </a:endParaRPr>
                    </a:p>
                  </a:txBody>
                  <a:tcPr marL="69406" marR="69406" marT="0" marB="72000"/>
                </a:tc>
              </a:tr>
              <a:tr h="0">
                <a:tc>
                  <a:txBody>
                    <a:bodyPr/>
                    <a:lstStyle/>
                    <a:p>
                      <a:pPr algn="l">
                        <a:lnSpc>
                          <a:spcPct val="120000"/>
                        </a:lnSpc>
                        <a:spcAft>
                          <a:spcPts val="600"/>
                        </a:spcAft>
                        <a:tabLst>
                          <a:tab pos="226695" algn="l"/>
                        </a:tabLst>
                      </a:pPr>
                      <a:r>
                        <a:rPr lang="en-US" sz="1200">
                          <a:effectLst/>
                        </a:rPr>
                        <a:t>End customer</a:t>
                      </a:r>
                      <a:endParaRPr lang="en-US" sz="1800">
                        <a:effectLst/>
                        <a:latin typeface="Times New Roman"/>
                        <a:ea typeface="Times New Roman"/>
                      </a:endParaRPr>
                    </a:p>
                  </a:txBody>
                  <a:tcPr marL="69406" marR="69406" marT="0" marB="72000"/>
                </a:tc>
                <a:tc>
                  <a:txBody>
                    <a:bodyPr/>
                    <a:lstStyle/>
                    <a:p>
                      <a:pPr algn="just">
                        <a:lnSpc>
                          <a:spcPct val="120000"/>
                        </a:lnSpc>
                        <a:spcAft>
                          <a:spcPts val="600"/>
                        </a:spcAft>
                        <a:tabLst>
                          <a:tab pos="226695" algn="l"/>
                        </a:tabLst>
                      </a:pPr>
                      <a:r>
                        <a:rPr lang="en-US" sz="1200" dirty="0">
                          <a:effectLst/>
                        </a:rPr>
                        <a:t>End customer is the final target of the value proposition of focal firm. End customer’s need to adopt the product for focal firm to claim success.</a:t>
                      </a:r>
                      <a:endParaRPr lang="en-US" sz="1800" dirty="0">
                        <a:effectLst/>
                        <a:latin typeface="Times New Roman"/>
                        <a:ea typeface="Times New Roman"/>
                      </a:endParaRPr>
                    </a:p>
                  </a:txBody>
                  <a:tcPr marL="69406" marR="69406" marT="0" marB="72000"/>
                </a:tc>
              </a:tr>
            </a:tbl>
          </a:graphicData>
        </a:graphic>
      </p:graphicFrame>
      <p:sp>
        <p:nvSpPr>
          <p:cNvPr id="3" name="Title 2"/>
          <p:cNvSpPr>
            <a:spLocks noGrp="1"/>
          </p:cNvSpPr>
          <p:nvPr>
            <p:ph type="title"/>
          </p:nvPr>
        </p:nvSpPr>
        <p:spPr>
          <a:xfrm>
            <a:off x="1066800" y="958850"/>
            <a:ext cx="7340600" cy="590550"/>
          </a:xfrm>
        </p:spPr>
        <p:txBody>
          <a:bodyPr/>
          <a:lstStyle/>
          <a:p>
            <a:r>
              <a:rPr lang="en-US" dirty="0" smtClean="0"/>
              <a:t>Value Blueprint: Actors</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11</a:t>
            </a:fld>
            <a:endParaRPr lang="en-US" sz="900"/>
          </a:p>
        </p:txBody>
      </p:sp>
      <p:sp>
        <p:nvSpPr>
          <p:cNvPr id="2" name="Rectangle 1"/>
          <p:cNvSpPr/>
          <p:nvPr/>
        </p:nvSpPr>
        <p:spPr>
          <a:xfrm>
            <a:off x="3837553" y="5924582"/>
            <a:ext cx="4572000" cy="338554"/>
          </a:xfrm>
          <a:prstGeom prst="rect">
            <a:avLst/>
          </a:prstGeom>
        </p:spPr>
        <p:txBody>
          <a:bodyPr>
            <a:spAutoFit/>
          </a:bodyPr>
          <a:lstStyle/>
          <a:p>
            <a:pPr algn="r"/>
            <a:r>
              <a:rPr lang="en-US" sz="1600" kern="0" dirty="0" err="1"/>
              <a:t>Adner</a:t>
            </a:r>
            <a:r>
              <a:rPr lang="en-US" sz="1600" kern="0" dirty="0"/>
              <a:t> and Kapoor (2010) and </a:t>
            </a:r>
            <a:r>
              <a:rPr lang="en-US" sz="1600" kern="0" dirty="0" err="1"/>
              <a:t>Adner</a:t>
            </a:r>
            <a:r>
              <a:rPr lang="en-US" sz="1600" kern="0" dirty="0"/>
              <a:t> (2012)</a:t>
            </a:r>
          </a:p>
        </p:txBody>
      </p:sp>
    </p:spTree>
    <p:extLst>
      <p:ext uri="{BB962C8B-B14F-4D97-AF65-F5344CB8AC3E}">
        <p14:creationId xmlns:p14="http://schemas.microsoft.com/office/powerpoint/2010/main" val="3436044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Adner (2012, pp.85–87) provides an eight-step guide to construct a value blueprint</a:t>
            </a:r>
          </a:p>
          <a:p>
            <a:pPr lvl="1"/>
            <a:r>
              <a:rPr lang="en-US" dirty="0" smtClean="0"/>
              <a:t>Initial steps</a:t>
            </a:r>
          </a:p>
          <a:p>
            <a:pPr marL="1314450" lvl="2" indent="-514350">
              <a:buFont typeface="+mj-lt"/>
              <a:buAutoNum type="arabicPeriod"/>
            </a:pPr>
            <a:r>
              <a:rPr lang="en-US" dirty="0" smtClean="0"/>
              <a:t>Identify </a:t>
            </a:r>
            <a:r>
              <a:rPr lang="en-US" dirty="0"/>
              <a:t>end </a:t>
            </a:r>
            <a:r>
              <a:rPr lang="en-US" dirty="0" smtClean="0"/>
              <a:t>customer.</a:t>
            </a:r>
            <a:endParaRPr lang="en-US" dirty="0"/>
          </a:p>
          <a:p>
            <a:pPr marL="1314450" lvl="2" indent="-514350">
              <a:buFont typeface="+mj-lt"/>
              <a:buAutoNum type="arabicPeriod"/>
            </a:pPr>
            <a:r>
              <a:rPr lang="en-US" dirty="0"/>
              <a:t>Identify your own offering (i.e., focal firm</a:t>
            </a:r>
            <a:r>
              <a:rPr lang="en-US" dirty="0" smtClean="0"/>
              <a:t>).</a:t>
            </a:r>
            <a:endParaRPr lang="en-US" dirty="0"/>
          </a:p>
          <a:p>
            <a:pPr marL="1314450" lvl="2" indent="-514350">
              <a:buFont typeface="+mj-lt"/>
              <a:buAutoNum type="arabicPeriod"/>
            </a:pPr>
            <a:r>
              <a:rPr lang="en-US" dirty="0"/>
              <a:t>Identify your </a:t>
            </a:r>
            <a:r>
              <a:rPr lang="en-US" dirty="0" smtClean="0"/>
              <a:t>suppliers.</a:t>
            </a:r>
            <a:endParaRPr lang="en-US" dirty="0"/>
          </a:p>
          <a:p>
            <a:pPr marL="1314450" lvl="2" indent="-514350">
              <a:buFont typeface="+mj-lt"/>
              <a:buAutoNum type="arabicPeriod"/>
            </a:pPr>
            <a:r>
              <a:rPr lang="en-US" dirty="0"/>
              <a:t>Identify </a:t>
            </a:r>
            <a:r>
              <a:rPr lang="en-US" dirty="0" smtClean="0"/>
              <a:t>intermediaries.</a:t>
            </a:r>
            <a:endParaRPr lang="en-US" dirty="0"/>
          </a:p>
          <a:p>
            <a:pPr marL="1314450" lvl="2" indent="-514350">
              <a:buFont typeface="+mj-lt"/>
              <a:buAutoNum type="arabicPeriod"/>
            </a:pPr>
            <a:r>
              <a:rPr lang="en-US" dirty="0"/>
              <a:t>Identify </a:t>
            </a:r>
            <a:r>
              <a:rPr lang="en-US" dirty="0" smtClean="0"/>
              <a:t>complementors.</a:t>
            </a:r>
          </a:p>
          <a:p>
            <a:pPr marL="685800" lvl="1"/>
            <a:r>
              <a:rPr lang="en-US" dirty="0" smtClean="0"/>
              <a:t>Additional steps</a:t>
            </a:r>
            <a:endParaRPr lang="en-US" dirty="0"/>
          </a:p>
          <a:p>
            <a:pPr marL="1314450" lvl="2" indent="-514350">
              <a:buFont typeface="+mj-lt"/>
              <a:buAutoNum type="arabicPeriod" startAt="6"/>
            </a:pPr>
            <a:r>
              <a:rPr lang="en-US" dirty="0"/>
              <a:t>Identify the risks in the </a:t>
            </a:r>
            <a:r>
              <a:rPr lang="en-US" dirty="0" smtClean="0"/>
              <a:t>ecosystem.</a:t>
            </a:r>
            <a:endParaRPr lang="en-US" dirty="0"/>
          </a:p>
          <a:p>
            <a:pPr marL="1314450" lvl="2" indent="-514350">
              <a:buFont typeface="+mj-lt"/>
              <a:buAutoNum type="arabicPeriod" startAt="6"/>
            </a:pPr>
            <a:r>
              <a:rPr lang="en-US" dirty="0"/>
              <a:t>Identify a viable solution for every partner unable or unwilling to </a:t>
            </a:r>
            <a:r>
              <a:rPr lang="en-US" dirty="0" smtClean="0"/>
              <a:t>cooperate.</a:t>
            </a:r>
            <a:endParaRPr lang="en-US" dirty="0"/>
          </a:p>
          <a:p>
            <a:pPr marL="1314450" lvl="2" indent="-514350">
              <a:buFont typeface="+mj-lt"/>
              <a:buAutoNum type="arabicPeriod" startAt="6"/>
            </a:pPr>
            <a:r>
              <a:rPr lang="en-US" dirty="0"/>
              <a:t>Update the blueprint on regular </a:t>
            </a:r>
            <a:r>
              <a:rPr lang="en-US" dirty="0" smtClean="0"/>
              <a:t>basis.</a:t>
            </a:r>
            <a:endParaRPr lang="en-US" dirty="0"/>
          </a:p>
        </p:txBody>
      </p:sp>
      <p:sp>
        <p:nvSpPr>
          <p:cNvPr id="3" name="Title 2"/>
          <p:cNvSpPr>
            <a:spLocks noGrp="1"/>
          </p:cNvSpPr>
          <p:nvPr>
            <p:ph type="title"/>
          </p:nvPr>
        </p:nvSpPr>
        <p:spPr>
          <a:xfrm>
            <a:off x="1066800" y="958850"/>
            <a:ext cx="7340600" cy="590550"/>
          </a:xfrm>
        </p:spPr>
        <p:txBody>
          <a:bodyPr/>
          <a:lstStyle/>
          <a:p>
            <a:r>
              <a:rPr lang="en-US" dirty="0" smtClean="0"/>
              <a:t>Value Blueprint: Steps to Construct</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12</a:t>
            </a:fld>
            <a:endParaRPr lang="en-US" sz="900"/>
          </a:p>
        </p:txBody>
      </p:sp>
    </p:spTree>
    <p:extLst>
      <p:ext uri="{BB962C8B-B14F-4D97-AF65-F5344CB8AC3E}">
        <p14:creationId xmlns:p14="http://schemas.microsoft.com/office/powerpoint/2010/main" val="3994503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Five levers of ecosystem reconfiguration by </a:t>
            </a:r>
            <a:r>
              <a:rPr lang="en-US" dirty="0" err="1" smtClean="0"/>
              <a:t>Adner</a:t>
            </a:r>
            <a:r>
              <a:rPr lang="en-US" dirty="0" smtClean="0"/>
              <a:t> </a:t>
            </a:r>
            <a:r>
              <a:rPr lang="en-US" dirty="0"/>
              <a:t>(</a:t>
            </a:r>
            <a:r>
              <a:rPr lang="en-US" dirty="0" smtClean="0"/>
              <a:t>2012, pp.177–178) explain how to modify the original ecosystem</a:t>
            </a:r>
          </a:p>
        </p:txBody>
      </p:sp>
      <p:sp>
        <p:nvSpPr>
          <p:cNvPr id="3" name="Title 2"/>
          <p:cNvSpPr>
            <a:spLocks noGrp="1"/>
          </p:cNvSpPr>
          <p:nvPr>
            <p:ph type="title"/>
          </p:nvPr>
        </p:nvSpPr>
        <p:spPr>
          <a:xfrm>
            <a:off x="1066800" y="958850"/>
            <a:ext cx="7340600" cy="590550"/>
          </a:xfrm>
        </p:spPr>
        <p:txBody>
          <a:bodyPr/>
          <a:lstStyle/>
          <a:p>
            <a:r>
              <a:rPr lang="en-US" dirty="0" smtClean="0"/>
              <a:t>Value Blueprint: Reconfiguration</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13</a:t>
            </a:fld>
            <a:endParaRPr lang="en-US" sz="900"/>
          </a:p>
        </p:txBody>
      </p:sp>
      <p:graphicFrame>
        <p:nvGraphicFramePr>
          <p:cNvPr id="7" name="Diagram 6"/>
          <p:cNvGraphicFramePr/>
          <p:nvPr>
            <p:extLst>
              <p:ext uri="{D42A27DB-BD31-4B8C-83A1-F6EECF244321}">
                <p14:modId xmlns:p14="http://schemas.microsoft.com/office/powerpoint/2010/main" val="75796154"/>
              </p:ext>
            </p:extLst>
          </p:nvPr>
        </p:nvGraphicFramePr>
        <p:xfrm>
          <a:off x="1826695" y="2438890"/>
          <a:ext cx="5940660" cy="39154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1717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In </a:t>
            </a:r>
            <a:r>
              <a:rPr lang="en-US" dirty="0" err="1" smtClean="0"/>
              <a:t>the</a:t>
            </a:r>
            <a:r>
              <a:rPr lang="en-US" i="1" dirty="0" err="1" smtClean="0"/>
              <a:t>The</a:t>
            </a:r>
            <a:r>
              <a:rPr lang="en-US" i="1" dirty="0" smtClean="0"/>
              <a:t> Wide Lens: A New Strategy for Innovation</a:t>
            </a:r>
            <a:r>
              <a:rPr lang="en-US" dirty="0" smtClean="0"/>
              <a:t>, Adner (2012) presents a few examples of innovation ecosystems</a:t>
            </a:r>
          </a:p>
          <a:p>
            <a:pPr algn="just"/>
            <a:r>
              <a:rPr lang="en-US" dirty="0" err="1" smtClean="0"/>
              <a:t>Adner</a:t>
            </a:r>
            <a:r>
              <a:rPr lang="en-US" dirty="0" smtClean="0"/>
              <a:t> attests that Sony failed mainly for its inability to attract publishers with its PRS-500 e-book reader. Publishers are fundamental element in the ecosystem since they provide the content</a:t>
            </a:r>
          </a:p>
          <a:p>
            <a:pPr algn="just"/>
            <a:r>
              <a:rPr lang="en-US" dirty="0" smtClean="0"/>
              <a:t>With its Kindle, Amazon overcame the ecosystem problem by offering a closed platform, thus obviating the concerns about digital right management (DRM). The Kindle featured built-in Wi-Fi, too, enhancing the ease of use</a:t>
            </a:r>
          </a:p>
          <a:p>
            <a:pPr algn="just"/>
            <a:r>
              <a:rPr lang="en-US" dirty="0" smtClean="0"/>
              <a:t>The next slide presents the corresponding ecosystems</a:t>
            </a:r>
            <a:endParaRPr lang="en-US" dirty="0"/>
          </a:p>
        </p:txBody>
      </p:sp>
      <p:sp>
        <p:nvSpPr>
          <p:cNvPr id="3" name="Title 2"/>
          <p:cNvSpPr>
            <a:spLocks noGrp="1"/>
          </p:cNvSpPr>
          <p:nvPr>
            <p:ph type="title"/>
          </p:nvPr>
        </p:nvSpPr>
        <p:spPr>
          <a:xfrm>
            <a:off x="1066800" y="958850"/>
            <a:ext cx="7340600" cy="590550"/>
          </a:xfrm>
        </p:spPr>
        <p:txBody>
          <a:bodyPr/>
          <a:lstStyle/>
          <a:p>
            <a:r>
              <a:rPr lang="en-US" dirty="0" smtClean="0"/>
              <a:t>Case example: Amazon versus Sony</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14</a:t>
            </a:fld>
            <a:endParaRPr lang="en-US" sz="900"/>
          </a:p>
        </p:txBody>
      </p:sp>
    </p:spTree>
    <p:extLst>
      <p:ext uri="{BB962C8B-B14F-4D97-AF65-F5344CB8AC3E}">
        <p14:creationId xmlns:p14="http://schemas.microsoft.com/office/powerpoint/2010/main" val="284283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958850"/>
            <a:ext cx="7340600" cy="590550"/>
          </a:xfrm>
        </p:spPr>
        <p:txBody>
          <a:bodyPr/>
          <a:lstStyle/>
          <a:p>
            <a:r>
              <a:rPr lang="en-US" dirty="0" smtClean="0"/>
              <a:t>E-book reader ecosystems</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15</a:t>
            </a:fld>
            <a:endParaRPr lang="en-US" sz="900"/>
          </a:p>
        </p:txBody>
      </p:sp>
      <p:graphicFrame>
        <p:nvGraphicFramePr>
          <p:cNvPr id="7" name="Object 6"/>
          <p:cNvGraphicFramePr>
            <a:graphicFrameLocks noChangeAspect="1"/>
          </p:cNvGraphicFramePr>
          <p:nvPr>
            <p:extLst>
              <p:ext uri="{D42A27DB-BD31-4B8C-83A1-F6EECF244321}">
                <p14:modId xmlns:p14="http://schemas.microsoft.com/office/powerpoint/2010/main" val="1705980360"/>
              </p:ext>
            </p:extLst>
          </p:nvPr>
        </p:nvGraphicFramePr>
        <p:xfrm>
          <a:off x="1881188" y="1689100"/>
          <a:ext cx="5381625" cy="1762125"/>
        </p:xfrm>
        <a:graphic>
          <a:graphicData uri="http://schemas.openxmlformats.org/presentationml/2006/ole">
            <mc:AlternateContent xmlns:mc="http://schemas.openxmlformats.org/markup-compatibility/2006">
              <mc:Choice xmlns:v="urn:schemas-microsoft-com:vml" Requires="v">
                <p:oleObj spid="_x0000_s17524" name="Visio" r:id="rId3" imgW="5381048" imgH="1762830" progId="Visio.Drawing.11">
                  <p:embed/>
                </p:oleObj>
              </mc:Choice>
              <mc:Fallback>
                <p:oleObj name="Visio" r:id="rId3" imgW="5381048" imgH="1762830" progId="Visio.Drawing.11">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1188" y="1689100"/>
                        <a:ext cx="5381625"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93740112"/>
              </p:ext>
            </p:extLst>
          </p:nvPr>
        </p:nvGraphicFramePr>
        <p:xfrm>
          <a:off x="1981200" y="4103688"/>
          <a:ext cx="5181600" cy="1943100"/>
        </p:xfrm>
        <a:graphic>
          <a:graphicData uri="http://schemas.openxmlformats.org/presentationml/2006/ole">
            <mc:AlternateContent xmlns:mc="http://schemas.openxmlformats.org/markup-compatibility/2006">
              <mc:Choice xmlns:v="urn:schemas-microsoft-com:vml" Requires="v">
                <p:oleObj spid="_x0000_s17525" name="Visio" r:id="rId5" imgW="5177368" imgH="1942920" progId="Visio.Drawing.11">
                  <p:embed/>
                </p:oleObj>
              </mc:Choice>
              <mc:Fallback>
                <p:oleObj name="Visio" r:id="rId5" imgW="5177368" imgH="1942920" progId="Visio.Drawing.11">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4103688"/>
                        <a:ext cx="518160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53297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Dedehayir &amp; Seppänen (2013) have studied the disruption of the light therapy ecosystem</a:t>
            </a:r>
          </a:p>
          <a:p>
            <a:pPr algn="just"/>
            <a:r>
              <a:rPr lang="en-US" dirty="0" smtClean="0"/>
              <a:t>Seasonal affective disorder (SAD) </a:t>
            </a:r>
            <a:r>
              <a:rPr lang="en-US" dirty="0"/>
              <a:t>has been combatted traditionally with light therapy, where intense light produced by a light box located in a room or in the office simulates the luminosity of </a:t>
            </a:r>
            <a:r>
              <a:rPr lang="en-US" dirty="0" smtClean="0"/>
              <a:t>sunlight</a:t>
            </a:r>
          </a:p>
          <a:p>
            <a:pPr algn="just"/>
            <a:r>
              <a:rPr lang="en-US" dirty="0"/>
              <a:t>Exposure of 30 to 120 minutes per day to this intense light is required to receive sufficient </a:t>
            </a:r>
            <a:r>
              <a:rPr lang="en-US" dirty="0" smtClean="0"/>
              <a:t>treatment</a:t>
            </a:r>
            <a:endParaRPr lang="en-US" dirty="0"/>
          </a:p>
        </p:txBody>
      </p:sp>
      <p:sp>
        <p:nvSpPr>
          <p:cNvPr id="3" name="Title 2"/>
          <p:cNvSpPr>
            <a:spLocks noGrp="1"/>
          </p:cNvSpPr>
          <p:nvPr>
            <p:ph type="title"/>
          </p:nvPr>
        </p:nvSpPr>
        <p:spPr>
          <a:xfrm>
            <a:off x="1066800" y="958850"/>
            <a:ext cx="7340600" cy="590550"/>
          </a:xfrm>
        </p:spPr>
        <p:txBody>
          <a:bodyPr/>
          <a:lstStyle/>
          <a:p>
            <a:r>
              <a:rPr lang="en-US" dirty="0" smtClean="0"/>
              <a:t>Case example: </a:t>
            </a:r>
            <a:r>
              <a:rPr lang="en-US" dirty="0" err="1" smtClean="0"/>
              <a:t>Valkee</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16</a:t>
            </a:fld>
            <a:endParaRPr lang="en-US" sz="900"/>
          </a:p>
        </p:txBody>
      </p:sp>
      <p:pic>
        <p:nvPicPr>
          <p:cNvPr id="184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1670" y="4419111"/>
            <a:ext cx="7573698" cy="18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2437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err="1" smtClean="0"/>
              <a:t>Valkee</a:t>
            </a:r>
            <a:r>
              <a:rPr lang="en-US" dirty="0" smtClean="0"/>
              <a:t> Ltd.’s Bright Light Headset provides an alternative by </a:t>
            </a:r>
            <a:r>
              <a:rPr lang="en-US" dirty="0"/>
              <a:t>channeling light through the ear canal onto the brain’s </a:t>
            </a:r>
            <a:r>
              <a:rPr lang="en-US" dirty="0" smtClean="0"/>
              <a:t>photosensitive regions</a:t>
            </a:r>
          </a:p>
          <a:p>
            <a:pPr algn="just"/>
            <a:r>
              <a:rPr lang="en-US" dirty="0"/>
              <a:t>It is proposed that </a:t>
            </a:r>
            <a:r>
              <a:rPr lang="en-US" dirty="0" smtClean="0"/>
              <a:t>6–12 </a:t>
            </a:r>
            <a:r>
              <a:rPr lang="en-US" dirty="0"/>
              <a:t>minutes dose of the bright light per day is sufficient to attain the level of light exposure needed by an </a:t>
            </a:r>
            <a:r>
              <a:rPr lang="en-US" dirty="0" smtClean="0"/>
              <a:t>individual, Additionally, the unit is portable and less energy consuming</a:t>
            </a:r>
            <a:endParaRPr lang="en-US" dirty="0"/>
          </a:p>
        </p:txBody>
      </p:sp>
      <p:sp>
        <p:nvSpPr>
          <p:cNvPr id="3" name="Title 2"/>
          <p:cNvSpPr>
            <a:spLocks noGrp="1"/>
          </p:cNvSpPr>
          <p:nvPr>
            <p:ph type="title"/>
          </p:nvPr>
        </p:nvSpPr>
        <p:spPr>
          <a:xfrm>
            <a:off x="1066800" y="958850"/>
            <a:ext cx="7340600" cy="590550"/>
          </a:xfrm>
        </p:spPr>
        <p:txBody>
          <a:bodyPr/>
          <a:lstStyle/>
          <a:p>
            <a:r>
              <a:rPr lang="en-US" dirty="0" smtClean="0"/>
              <a:t>Case example: </a:t>
            </a:r>
            <a:r>
              <a:rPr lang="en-US" dirty="0" err="1" smtClean="0"/>
              <a:t>Valkee</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17</a:t>
            </a:fld>
            <a:endParaRPr lang="en-US" sz="900"/>
          </a:p>
        </p:txBody>
      </p:sp>
      <p:pic>
        <p:nvPicPr>
          <p:cNvPr id="19458"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6664" y="4014065"/>
            <a:ext cx="7343657" cy="2279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0170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Dedehayir &amp; Seppänen (2013</a:t>
            </a:r>
            <a:r>
              <a:rPr lang="en-US" dirty="0" smtClean="0"/>
              <a:t>) present also another example: disruption of the aerial video production ecosystem</a:t>
            </a:r>
          </a:p>
          <a:p>
            <a:pPr algn="just"/>
            <a:r>
              <a:rPr lang="en-US" dirty="0" smtClean="0"/>
              <a:t>They demonstrate how radio controlled (RC) helicopter cameras have have a disruptive effect on the film industry</a:t>
            </a:r>
          </a:p>
          <a:p>
            <a:pPr algn="just"/>
            <a:r>
              <a:rPr lang="en-US" dirty="0" smtClean="0"/>
              <a:t>Aerial </a:t>
            </a:r>
            <a:r>
              <a:rPr lang="en-US" dirty="0"/>
              <a:t>pictures and motion images have traditionally been provided by </a:t>
            </a:r>
            <a:r>
              <a:rPr lang="en-US" dirty="0" smtClean="0"/>
              <a:t>cranes </a:t>
            </a:r>
            <a:r>
              <a:rPr lang="en-US" dirty="0"/>
              <a:t>mounted on </a:t>
            </a:r>
            <a:r>
              <a:rPr lang="en-US" dirty="0" smtClean="0"/>
              <a:t>trucks and helicopters</a:t>
            </a:r>
          </a:p>
          <a:p>
            <a:pPr algn="just"/>
            <a:r>
              <a:rPr lang="en-US" dirty="0"/>
              <a:t>S</a:t>
            </a:r>
            <a:r>
              <a:rPr lang="en-US" dirty="0" smtClean="0"/>
              <a:t>uch </a:t>
            </a:r>
            <a:r>
              <a:rPr lang="en-US" dirty="0"/>
              <a:t>equipment is often rented by the film producer, and integrated with a camera team (including the camera crew and the camera equipment) for movie </a:t>
            </a:r>
            <a:r>
              <a:rPr lang="en-US" dirty="0" smtClean="0"/>
              <a:t>production</a:t>
            </a:r>
          </a:p>
          <a:p>
            <a:pPr algn="just"/>
            <a:r>
              <a:rPr lang="en-US" dirty="0" smtClean="0"/>
              <a:t>Combination of </a:t>
            </a:r>
            <a:r>
              <a:rPr lang="en-US" dirty="0"/>
              <a:t>high quality Full HD cameras and RC helicopters to provide </a:t>
            </a:r>
            <a:r>
              <a:rPr lang="en-US" dirty="0" smtClean="0"/>
              <a:t>aerial </a:t>
            </a:r>
            <a:r>
              <a:rPr lang="en-US" dirty="0"/>
              <a:t>photo and video </a:t>
            </a:r>
            <a:r>
              <a:rPr lang="en-US" dirty="0" smtClean="0"/>
              <a:t>services are to replace the helicopter or crane, resulting in greatly simpler aerial video production business ecosystem</a:t>
            </a:r>
          </a:p>
        </p:txBody>
      </p:sp>
      <p:sp>
        <p:nvSpPr>
          <p:cNvPr id="3" name="Title 2"/>
          <p:cNvSpPr>
            <a:spLocks noGrp="1"/>
          </p:cNvSpPr>
          <p:nvPr>
            <p:ph type="title"/>
          </p:nvPr>
        </p:nvSpPr>
        <p:spPr>
          <a:xfrm>
            <a:off x="1066800" y="958850"/>
            <a:ext cx="7340600" cy="590550"/>
          </a:xfrm>
        </p:spPr>
        <p:txBody>
          <a:bodyPr/>
          <a:lstStyle/>
          <a:p>
            <a:r>
              <a:rPr lang="en-US" dirty="0" smtClean="0"/>
              <a:t>Case example: Aerial video production</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18</a:t>
            </a:fld>
            <a:endParaRPr lang="en-US" sz="900"/>
          </a:p>
        </p:txBody>
      </p:sp>
    </p:spTree>
    <p:extLst>
      <p:ext uri="{BB962C8B-B14F-4D97-AF65-F5344CB8AC3E}">
        <p14:creationId xmlns:p14="http://schemas.microsoft.com/office/powerpoint/2010/main" val="23147275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1083255"/>
            <a:ext cx="7340600" cy="590550"/>
          </a:xfrm>
        </p:spPr>
        <p:txBody>
          <a:bodyPr/>
          <a:lstStyle/>
          <a:p>
            <a:r>
              <a:rPr lang="en-US" dirty="0" smtClean="0"/>
              <a:t>Case example: Aerial video </a:t>
            </a:r>
            <a:r>
              <a:rPr lang="en-US" dirty="0"/>
              <a:t>production; The ecosystems of incumbent </a:t>
            </a:r>
            <a:r>
              <a:rPr lang="en-US" dirty="0" smtClean="0"/>
              <a:t>technologies</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19</a:t>
            </a:fld>
            <a:endParaRPr lang="en-US" sz="900"/>
          </a:p>
        </p:txBody>
      </p:sp>
      <p:pic>
        <p:nvPicPr>
          <p:cNvPr id="204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5464" y="1808820"/>
            <a:ext cx="5883776" cy="2295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4284095"/>
            <a:ext cx="6126812" cy="188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4151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9"/>
          <p:cNvSpPr>
            <a:spLocks noGrp="1"/>
          </p:cNvSpPr>
          <p:nvPr>
            <p:ph idx="1"/>
          </p:nvPr>
        </p:nvSpPr>
        <p:spPr>
          <a:xfrm>
            <a:off x="1061610" y="1602575"/>
            <a:ext cx="7332663" cy="4552950"/>
          </a:xfrm>
        </p:spPr>
        <p:txBody>
          <a:bodyPr/>
          <a:lstStyle/>
          <a:p>
            <a:pPr eaLnBrk="1" hangingPunct="1">
              <a:buFont typeface="+mj-lt"/>
              <a:buAutoNum type="arabicPeriod"/>
            </a:pPr>
            <a:r>
              <a:rPr lang="en-US" sz="1800" dirty="0" smtClean="0">
                <a:ea typeface="ＭＳ Ｐゴシック" pitchFamily="34" charset="-128"/>
              </a:rPr>
              <a:t>Introduction</a:t>
            </a:r>
          </a:p>
          <a:p>
            <a:pPr eaLnBrk="1" hangingPunct="1">
              <a:buFont typeface="+mj-lt"/>
              <a:buAutoNum type="arabicPeriod"/>
            </a:pPr>
            <a:r>
              <a:rPr lang="en-US" sz="1800" dirty="0" smtClean="0">
                <a:ea typeface="ＭＳ Ｐゴシック" pitchFamily="34" charset="-128"/>
              </a:rPr>
              <a:t>Business ecosystem approach</a:t>
            </a:r>
          </a:p>
          <a:p>
            <a:pPr eaLnBrk="1" hangingPunct="1">
              <a:buFont typeface="+mj-lt"/>
              <a:buAutoNum type="arabicPeriod"/>
            </a:pPr>
            <a:r>
              <a:rPr lang="en-US" sz="1800" dirty="0" smtClean="0">
                <a:ea typeface="ＭＳ Ｐゴシック" pitchFamily="34" charset="-128"/>
              </a:rPr>
              <a:t>Energy market and demand response</a:t>
            </a:r>
          </a:p>
          <a:p>
            <a:pPr>
              <a:buFont typeface="+mj-lt"/>
              <a:buAutoNum type="arabicPeriod"/>
            </a:pPr>
            <a:r>
              <a:rPr lang="en-US" sz="1800" dirty="0"/>
              <a:t>Issues slowing down the emergence of Demand </a:t>
            </a:r>
            <a:r>
              <a:rPr lang="en-US" sz="1800" dirty="0" smtClean="0"/>
              <a:t>Response </a:t>
            </a:r>
          </a:p>
          <a:p>
            <a:pPr>
              <a:buFont typeface="+mj-lt"/>
              <a:buAutoNum type="arabicPeriod"/>
            </a:pPr>
            <a:r>
              <a:rPr lang="en-US" sz="1800" dirty="0" smtClean="0">
                <a:ea typeface="ＭＳ Ｐゴシック" pitchFamily="34" charset="-128"/>
              </a:rPr>
              <a:t>Conclusions</a:t>
            </a:r>
          </a:p>
          <a:p>
            <a:pPr marL="0" indent="0" eaLnBrk="1" hangingPunct="1">
              <a:buNone/>
            </a:pPr>
            <a:endParaRPr lang="en-US" sz="1800" dirty="0">
              <a:ea typeface="ＭＳ Ｐゴシック" pitchFamily="34" charset="-128"/>
            </a:endParaRPr>
          </a:p>
          <a:p>
            <a:pPr marL="0" indent="0" eaLnBrk="1" hangingPunct="1">
              <a:buNone/>
            </a:pPr>
            <a:endParaRPr lang="en-US" sz="1800" dirty="0" smtClean="0">
              <a:ea typeface="ＭＳ Ｐゴシック" pitchFamily="34" charset="-128"/>
            </a:endParaRPr>
          </a:p>
          <a:p>
            <a:pPr marL="0" indent="0" eaLnBrk="1" hangingPunct="1">
              <a:buNone/>
            </a:pPr>
            <a:endParaRPr lang="en-US" sz="1800" dirty="0">
              <a:ea typeface="ＭＳ Ｐゴシック" pitchFamily="34" charset="-128"/>
            </a:endParaRPr>
          </a:p>
          <a:p>
            <a:pPr marL="0" indent="0" eaLnBrk="1" hangingPunct="1">
              <a:buNone/>
            </a:pPr>
            <a:endParaRPr lang="en-US" sz="1800" dirty="0" smtClean="0">
              <a:ea typeface="ＭＳ Ｐゴシック" pitchFamily="34" charset="-128"/>
            </a:endParaRPr>
          </a:p>
        </p:txBody>
      </p:sp>
      <p:sp>
        <p:nvSpPr>
          <p:cNvPr id="11266" name="Title 8"/>
          <p:cNvSpPr>
            <a:spLocks noGrp="1"/>
          </p:cNvSpPr>
          <p:nvPr>
            <p:ph type="title"/>
          </p:nvPr>
        </p:nvSpPr>
        <p:spPr>
          <a:xfrm>
            <a:off x="1066800" y="958850"/>
            <a:ext cx="7340600" cy="590550"/>
          </a:xfrm>
        </p:spPr>
        <p:txBody>
          <a:bodyPr/>
          <a:lstStyle/>
          <a:p>
            <a:pPr eaLnBrk="1" hangingPunct="1"/>
            <a:r>
              <a:rPr lang="en-US" dirty="0" smtClean="0">
                <a:latin typeface="Arial" pitchFamily="34" charset="0"/>
                <a:ea typeface="ＭＳ Ｐゴシック" pitchFamily="34" charset="-128"/>
              </a:rPr>
              <a:t>Table of Contents</a:t>
            </a:r>
          </a:p>
        </p:txBody>
      </p:sp>
      <p:sp>
        <p:nvSpPr>
          <p:cNvPr id="2" name="TextBox 1"/>
          <p:cNvSpPr txBox="1"/>
          <p:nvPr/>
        </p:nvSpPr>
        <p:spPr>
          <a:xfrm>
            <a:off x="1241628" y="3744035"/>
            <a:ext cx="6840761" cy="2554545"/>
          </a:xfrm>
          <a:prstGeom prst="rect">
            <a:avLst/>
          </a:prstGeom>
          <a:solidFill>
            <a:srgbClr val="F07510"/>
          </a:solidFill>
        </p:spPr>
        <p:txBody>
          <a:bodyPr wrap="square" rtlCol="0">
            <a:spAutoFit/>
          </a:bodyPr>
          <a:lstStyle/>
          <a:p>
            <a:r>
              <a:rPr lang="en-US" sz="2000" dirty="0" smtClean="0">
                <a:solidFill>
                  <a:schemeClr val="bg2"/>
                </a:solidFill>
                <a:latin typeface="+mn-lt"/>
              </a:rPr>
              <a:t>The aim of this </a:t>
            </a:r>
            <a:r>
              <a:rPr lang="en-US" sz="2000" dirty="0" err="1" smtClean="0">
                <a:solidFill>
                  <a:schemeClr val="bg2"/>
                </a:solidFill>
                <a:latin typeface="+mn-lt"/>
              </a:rPr>
              <a:t>slideset</a:t>
            </a:r>
            <a:r>
              <a:rPr lang="en-US" sz="2000" dirty="0" smtClean="0">
                <a:solidFill>
                  <a:schemeClr val="bg2"/>
                </a:solidFill>
                <a:latin typeface="+mn-lt"/>
              </a:rPr>
              <a:t> is to provide a theoretically grounded view on the development of ecosystems in the Smart Grid (SG) environment. Ways to solve perceived problems in SG are demonstrated through several case examples. </a:t>
            </a:r>
            <a:endParaRPr lang="en-US" sz="2000" dirty="0" smtClean="0">
              <a:solidFill>
                <a:schemeClr val="bg2"/>
              </a:solidFill>
              <a:latin typeface="+mn-lt"/>
            </a:endParaRPr>
          </a:p>
          <a:p>
            <a:endParaRPr lang="en-US" sz="2000" dirty="0">
              <a:solidFill>
                <a:schemeClr val="bg2"/>
              </a:solidFill>
              <a:latin typeface="+mn-lt"/>
            </a:endParaRPr>
          </a:p>
          <a:p>
            <a:r>
              <a:rPr lang="en-US" sz="2000" dirty="0">
                <a:solidFill>
                  <a:schemeClr val="bg2"/>
                </a:solidFill>
                <a:latin typeface="+mn-lt"/>
              </a:rPr>
              <a:t>Further information on SGEM research </a:t>
            </a:r>
            <a:r>
              <a:rPr lang="en-US" sz="2000" dirty="0" err="1">
                <a:solidFill>
                  <a:schemeClr val="bg2"/>
                </a:solidFill>
                <a:latin typeface="+mn-lt"/>
              </a:rPr>
              <a:t>programme</a:t>
            </a:r>
            <a:r>
              <a:rPr lang="en-US" sz="2000" dirty="0">
                <a:solidFill>
                  <a:schemeClr val="bg2"/>
                </a:solidFill>
                <a:latin typeface="+mn-lt"/>
              </a:rPr>
              <a:t>, </a:t>
            </a:r>
            <a:r>
              <a:rPr lang="en-US" sz="2000" dirty="0">
                <a:solidFill>
                  <a:schemeClr val="bg2"/>
                </a:solidFill>
                <a:latin typeface="+mn-lt"/>
                <a:hlinkClick r:id="rId3"/>
              </a:rPr>
              <a:t>http://</a:t>
            </a:r>
            <a:r>
              <a:rPr lang="en-US" sz="2000" dirty="0" smtClean="0">
                <a:solidFill>
                  <a:schemeClr val="bg2"/>
                </a:solidFill>
                <a:latin typeface="+mn-lt"/>
                <a:hlinkClick r:id="rId3"/>
              </a:rPr>
              <a:t>www.cleen.fi/en/sgem</a:t>
            </a:r>
            <a:r>
              <a:rPr lang="en-US" sz="2000" dirty="0" smtClean="0">
                <a:solidFill>
                  <a:schemeClr val="bg2"/>
                </a:solidFill>
                <a:latin typeface="+mn-lt"/>
              </a:rPr>
              <a:t> </a:t>
            </a:r>
            <a:endParaRPr lang="en-US" sz="2000" dirty="0">
              <a:solidFill>
                <a:schemeClr val="bg2"/>
              </a:solidFill>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A significant </a:t>
            </a:r>
            <a:r>
              <a:rPr lang="en-US" dirty="0"/>
              <a:t>reconfiguration is noted in the relocation of the camera from a complementor to a supplier position in the </a:t>
            </a:r>
            <a:r>
              <a:rPr lang="en-US" dirty="0" smtClean="0"/>
              <a:t>ecosystem.</a:t>
            </a:r>
          </a:p>
          <a:p>
            <a:pPr algn="just"/>
            <a:r>
              <a:rPr lang="en-US" dirty="0"/>
              <a:t>Furthermore, the regulatory actor present in the incumbent helicopter ecosystem is </a:t>
            </a:r>
            <a:r>
              <a:rPr lang="en-US" dirty="0" smtClean="0"/>
              <a:t>subtracted </a:t>
            </a:r>
            <a:r>
              <a:rPr lang="en-US" dirty="0"/>
              <a:t>completely.</a:t>
            </a:r>
          </a:p>
        </p:txBody>
      </p:sp>
      <p:sp>
        <p:nvSpPr>
          <p:cNvPr id="3" name="Title 2"/>
          <p:cNvSpPr>
            <a:spLocks noGrp="1"/>
          </p:cNvSpPr>
          <p:nvPr>
            <p:ph type="title"/>
          </p:nvPr>
        </p:nvSpPr>
        <p:spPr>
          <a:xfrm>
            <a:off x="1066800" y="1128260"/>
            <a:ext cx="7340600" cy="590550"/>
          </a:xfrm>
        </p:spPr>
        <p:txBody>
          <a:bodyPr/>
          <a:lstStyle/>
          <a:p>
            <a:r>
              <a:rPr lang="en-US" dirty="0"/>
              <a:t>Case example: Aerial video </a:t>
            </a:r>
            <a:r>
              <a:rPr lang="en-US" dirty="0" smtClean="0"/>
              <a:t>production, the new business ecosystem description</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20</a:t>
            </a:fld>
            <a:endParaRPr lang="en-US" sz="900"/>
          </a:p>
        </p:txBody>
      </p:sp>
      <p:pic>
        <p:nvPicPr>
          <p:cNvPr id="21506"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6635" y="3497795"/>
            <a:ext cx="7653038" cy="2115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78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Friendster is a social site that allows users share videos, photos, messages, and comments with other members via their profile</a:t>
            </a:r>
          </a:p>
          <a:p>
            <a:pPr algn="just"/>
            <a:r>
              <a:rPr lang="en-US" dirty="0" smtClean="0"/>
              <a:t>Friendster was founded in 2002, beating </a:t>
            </a:r>
            <a:r>
              <a:rPr lang="en-US" dirty="0" err="1" smtClean="0"/>
              <a:t>MySpace</a:t>
            </a:r>
            <a:r>
              <a:rPr lang="en-US" dirty="0" smtClean="0"/>
              <a:t> by a year, let alone Facebook (founded in 2004)</a:t>
            </a:r>
          </a:p>
          <a:p>
            <a:pPr algn="just"/>
            <a:r>
              <a:rPr lang="en-US" dirty="0" smtClean="0"/>
              <a:t>However, the service could not hold the increasing number of users and it became impossibly slow once it got popular. In other words, some elements in the ecosystem could no hold the increasing number of users (Love &amp; </a:t>
            </a:r>
            <a:r>
              <a:rPr lang="en-US" dirty="0" err="1" smtClean="0"/>
              <a:t>Lubin</a:t>
            </a:r>
            <a:r>
              <a:rPr lang="en-US" dirty="0" smtClean="0"/>
              <a:t>, 2011)</a:t>
            </a:r>
          </a:p>
          <a:p>
            <a:pPr algn="just"/>
            <a:r>
              <a:rPr lang="en-US" dirty="0" smtClean="0"/>
              <a:t>This steered the users to check out </a:t>
            </a:r>
            <a:r>
              <a:rPr lang="en-US" dirty="0" err="1" smtClean="0"/>
              <a:t>MySpace</a:t>
            </a:r>
            <a:r>
              <a:rPr lang="en-US" dirty="0" smtClean="0"/>
              <a:t> which managed to scale its ecosystem elements according to users</a:t>
            </a:r>
          </a:p>
          <a:p>
            <a:pPr algn="just"/>
            <a:endParaRPr lang="en-US" dirty="0"/>
          </a:p>
        </p:txBody>
      </p:sp>
      <p:sp>
        <p:nvSpPr>
          <p:cNvPr id="3" name="Title 2"/>
          <p:cNvSpPr>
            <a:spLocks noGrp="1"/>
          </p:cNvSpPr>
          <p:nvPr>
            <p:ph type="title"/>
          </p:nvPr>
        </p:nvSpPr>
        <p:spPr>
          <a:xfrm>
            <a:off x="1066800" y="958850"/>
            <a:ext cx="7340600" cy="590550"/>
          </a:xfrm>
        </p:spPr>
        <p:txBody>
          <a:bodyPr/>
          <a:lstStyle/>
          <a:p>
            <a:r>
              <a:rPr lang="en-US" dirty="0" smtClean="0"/>
              <a:t>Case example: Friendster versus </a:t>
            </a:r>
            <a:r>
              <a:rPr lang="en-US" dirty="0" err="1" smtClean="0"/>
              <a:t>MySpace</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21</a:t>
            </a:fld>
            <a:endParaRPr lang="en-US" sz="900"/>
          </a:p>
        </p:txBody>
      </p:sp>
    </p:spTree>
    <p:extLst>
      <p:ext uri="{BB962C8B-B14F-4D97-AF65-F5344CB8AC3E}">
        <p14:creationId xmlns:p14="http://schemas.microsoft.com/office/powerpoint/2010/main" val="10687616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Eventually, </a:t>
            </a:r>
            <a:r>
              <a:rPr lang="en-US" dirty="0" err="1" smtClean="0"/>
              <a:t>MySpace</a:t>
            </a:r>
            <a:r>
              <a:rPr lang="en-US" dirty="0" smtClean="0"/>
              <a:t> was run over by Facebook</a:t>
            </a:r>
          </a:p>
          <a:p>
            <a:pPr algn="just"/>
            <a:r>
              <a:rPr lang="en-US" dirty="0" smtClean="0"/>
              <a:t>Facebook understood the importance of complementary services, </a:t>
            </a:r>
            <a:r>
              <a:rPr lang="en-US" i="1" dirty="0" smtClean="0"/>
              <a:t>i.e.</a:t>
            </a:r>
            <a:r>
              <a:rPr lang="en-US" dirty="0" smtClean="0"/>
              <a:t>, complementors (</a:t>
            </a:r>
            <a:r>
              <a:rPr lang="en-US" dirty="0" err="1" smtClean="0"/>
              <a:t>Hartung</a:t>
            </a:r>
            <a:r>
              <a:rPr lang="en-US" dirty="0" smtClean="0"/>
              <a:t>, 2011)</a:t>
            </a:r>
          </a:p>
          <a:p>
            <a:pPr algn="just"/>
            <a:r>
              <a:rPr lang="en-US" dirty="0" smtClean="0"/>
              <a:t>It is the vast number of complementors that has been enabled Facebook to attract plethora of different types of users</a:t>
            </a:r>
            <a:r>
              <a:rPr lang="en-US" dirty="0" smtClean="0">
                <a:latin typeface="Arial"/>
                <a:cs typeface="Arial"/>
              </a:rPr>
              <a:t>—</a:t>
            </a:r>
            <a:r>
              <a:rPr lang="en-US" dirty="0" smtClean="0">
                <a:cs typeface="Arial"/>
              </a:rPr>
              <a:t>there is something for (almost) everyone on Facebook</a:t>
            </a:r>
          </a:p>
        </p:txBody>
      </p:sp>
      <p:sp>
        <p:nvSpPr>
          <p:cNvPr id="3" name="Title 2"/>
          <p:cNvSpPr>
            <a:spLocks noGrp="1"/>
          </p:cNvSpPr>
          <p:nvPr>
            <p:ph type="title"/>
          </p:nvPr>
        </p:nvSpPr>
        <p:spPr>
          <a:xfrm>
            <a:off x="1066800" y="958850"/>
            <a:ext cx="7340600" cy="590550"/>
          </a:xfrm>
        </p:spPr>
        <p:txBody>
          <a:bodyPr/>
          <a:lstStyle/>
          <a:p>
            <a:r>
              <a:rPr lang="en-US" dirty="0" smtClean="0"/>
              <a:t>Case example: </a:t>
            </a:r>
            <a:r>
              <a:rPr lang="en-US" dirty="0" err="1" smtClean="0"/>
              <a:t>MySpace</a:t>
            </a:r>
            <a:r>
              <a:rPr lang="en-US" dirty="0" smtClean="0"/>
              <a:t> versus Facebook</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22</a:t>
            </a:fld>
            <a:endParaRPr lang="en-US" sz="900"/>
          </a:p>
        </p:txBody>
      </p:sp>
    </p:spTree>
    <p:extLst>
      <p:ext uri="{BB962C8B-B14F-4D97-AF65-F5344CB8AC3E}">
        <p14:creationId xmlns:p14="http://schemas.microsoft.com/office/powerpoint/2010/main" val="1634222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9261" y="2732316"/>
            <a:ext cx="8338233" cy="1362075"/>
          </a:xfrm>
        </p:spPr>
        <p:txBody>
          <a:bodyPr/>
          <a:lstStyle/>
          <a:p>
            <a:r>
              <a:rPr lang="en-US" dirty="0" smtClean="0"/>
              <a:t>Energy market and demand response</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23</a:t>
            </a:fld>
            <a:endParaRPr lang="en-US" sz="900"/>
          </a:p>
        </p:txBody>
      </p:sp>
    </p:spTree>
    <p:extLst>
      <p:ext uri="{BB962C8B-B14F-4D97-AF65-F5344CB8AC3E}">
        <p14:creationId xmlns:p14="http://schemas.microsoft.com/office/powerpoint/2010/main" val="2926456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a:t>The electricity system is the twofold one of technical and economic </a:t>
            </a:r>
            <a:r>
              <a:rPr lang="en-US" dirty="0" smtClean="0"/>
              <a:t>subsystems</a:t>
            </a:r>
            <a:endParaRPr lang="en-US" dirty="0"/>
          </a:p>
          <a:p>
            <a:pPr lvl="1"/>
            <a:r>
              <a:rPr lang="en-US" dirty="0"/>
              <a:t>The technical subsystem represents the physical electricity </a:t>
            </a:r>
            <a:r>
              <a:rPr lang="en-US" dirty="0" smtClean="0"/>
              <a:t>flows (black line); the </a:t>
            </a:r>
            <a:r>
              <a:rPr lang="en-US" dirty="0"/>
              <a:t>economic subsystem illustrates the money </a:t>
            </a:r>
            <a:r>
              <a:rPr lang="en-US" dirty="0" smtClean="0"/>
              <a:t>flows (yellow line)</a:t>
            </a:r>
            <a:endParaRPr lang="en-US" dirty="0"/>
          </a:p>
        </p:txBody>
      </p:sp>
      <p:sp>
        <p:nvSpPr>
          <p:cNvPr id="6" name="Title 5"/>
          <p:cNvSpPr>
            <a:spLocks noGrp="1"/>
          </p:cNvSpPr>
          <p:nvPr>
            <p:ph type="title"/>
          </p:nvPr>
        </p:nvSpPr>
        <p:spPr>
          <a:xfrm>
            <a:off x="1066800" y="958850"/>
            <a:ext cx="7340600" cy="590550"/>
          </a:xfrm>
        </p:spPr>
        <p:txBody>
          <a:bodyPr/>
          <a:lstStyle/>
          <a:p>
            <a:r>
              <a:rPr lang="en-US" dirty="0" smtClean="0"/>
              <a:t>Electricity system</a:t>
            </a:r>
            <a:endParaRPr lang="en-US" dirty="0"/>
          </a:p>
        </p:txBody>
      </p:sp>
      <p:sp>
        <p:nvSpPr>
          <p:cNvPr id="4" name="Slide Number Placeholder 3"/>
          <p:cNvSpPr>
            <a:spLocks noGrp="1"/>
          </p:cNvSpPr>
          <p:nvPr>
            <p:ph type="sldNum" sz="quarter" idx="4294967295"/>
          </p:nvPr>
        </p:nvSpPr>
        <p:spPr>
          <a:xfrm>
            <a:off x="5867400" y="6426200"/>
            <a:ext cx="1905000" cy="279400"/>
          </a:xfrm>
        </p:spPr>
        <p:txBody>
          <a:bodyPr/>
          <a:lstStyle/>
          <a:p>
            <a:fld id="{0EA963C8-11D8-4F13-A9A2-CBA6147ACE89}" type="slidenum">
              <a:rPr lang="en-US" smtClean="0"/>
              <a:pPr/>
              <a:t>24</a:t>
            </a:fld>
            <a:endParaRPr lang="en-US" sz="900"/>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595" y="3548391"/>
            <a:ext cx="7077530" cy="2541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99725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a:t>The Nordic </a:t>
            </a:r>
            <a:r>
              <a:rPr lang="en-US" dirty="0" smtClean="0"/>
              <a:t>countries </a:t>
            </a:r>
            <a:r>
              <a:rPr lang="en-US" dirty="0"/>
              <a:t>have adopted free, shared electricity market with one common power exchange and nationally independent </a:t>
            </a:r>
            <a:r>
              <a:rPr lang="en-US" dirty="0" smtClean="0"/>
              <a:t>TSOs</a:t>
            </a:r>
            <a:endParaRPr lang="en-US" dirty="0"/>
          </a:p>
          <a:p>
            <a:r>
              <a:rPr lang="en-US" dirty="0"/>
              <a:t>The market comprises regulated and deregulated </a:t>
            </a:r>
            <a:r>
              <a:rPr lang="en-US" dirty="0" smtClean="0"/>
              <a:t>players</a:t>
            </a:r>
            <a:endParaRPr lang="en-US" dirty="0"/>
          </a:p>
          <a:p>
            <a:pPr lvl="1"/>
            <a:r>
              <a:rPr lang="en-US" dirty="0"/>
              <a:t>Regulated monopoly actors include transmission system operators (TSO) and distribution system </a:t>
            </a:r>
            <a:r>
              <a:rPr lang="en-US" dirty="0" smtClean="0"/>
              <a:t>operators (</a:t>
            </a:r>
            <a:r>
              <a:rPr lang="en-US" dirty="0"/>
              <a:t>DSO</a:t>
            </a:r>
            <a:r>
              <a:rPr lang="en-US" dirty="0" smtClean="0"/>
              <a:t>)</a:t>
            </a:r>
            <a:endParaRPr lang="en-US" dirty="0"/>
          </a:p>
          <a:p>
            <a:pPr lvl="1"/>
            <a:r>
              <a:rPr lang="en-US" dirty="0"/>
              <a:t>Suppliers, producers, and other actors possible actors operate on market </a:t>
            </a:r>
            <a:r>
              <a:rPr lang="en-US" dirty="0" smtClean="0"/>
              <a:t>terms</a:t>
            </a:r>
            <a:endParaRPr lang="en-US" dirty="0"/>
          </a:p>
          <a:p>
            <a:r>
              <a:rPr lang="en-US" dirty="0"/>
              <a:t>Vertical integration of TSO, DSO, and market actors is </a:t>
            </a:r>
            <a:r>
              <a:rPr lang="en-US" dirty="0" smtClean="0"/>
              <a:t>prohibited</a:t>
            </a:r>
            <a:endParaRPr lang="en-US" dirty="0"/>
          </a:p>
          <a:p>
            <a:pPr lvl="1"/>
            <a:r>
              <a:rPr lang="en-US" dirty="0"/>
              <a:t>As a result, TSOs and DSOs are ineligible to bundle operations with market </a:t>
            </a:r>
            <a:r>
              <a:rPr lang="en-US" dirty="0" smtClean="0"/>
              <a:t>actors</a:t>
            </a:r>
            <a:endParaRPr lang="en-US" dirty="0"/>
          </a:p>
        </p:txBody>
      </p:sp>
      <p:sp>
        <p:nvSpPr>
          <p:cNvPr id="6" name="Title 5"/>
          <p:cNvSpPr>
            <a:spLocks noGrp="1"/>
          </p:cNvSpPr>
          <p:nvPr>
            <p:ph type="title"/>
          </p:nvPr>
        </p:nvSpPr>
        <p:spPr>
          <a:xfrm>
            <a:off x="1066800" y="958850"/>
            <a:ext cx="7340600" cy="590550"/>
          </a:xfrm>
        </p:spPr>
        <p:txBody>
          <a:bodyPr/>
          <a:lstStyle/>
          <a:p>
            <a:r>
              <a:rPr lang="en-US" dirty="0" smtClean="0"/>
              <a:t>The Nordic energy market</a:t>
            </a:r>
            <a:endParaRPr lang="en-US" dirty="0"/>
          </a:p>
        </p:txBody>
      </p:sp>
      <p:sp>
        <p:nvSpPr>
          <p:cNvPr id="4" name="Slide Number Placeholder 3"/>
          <p:cNvSpPr>
            <a:spLocks noGrp="1"/>
          </p:cNvSpPr>
          <p:nvPr>
            <p:ph type="sldNum" sz="quarter" idx="4294967295"/>
          </p:nvPr>
        </p:nvSpPr>
        <p:spPr>
          <a:xfrm>
            <a:off x="5867400" y="6426200"/>
            <a:ext cx="1905000" cy="279400"/>
          </a:xfrm>
        </p:spPr>
        <p:txBody>
          <a:bodyPr/>
          <a:lstStyle/>
          <a:p>
            <a:fld id="{0EA963C8-11D8-4F13-A9A2-CBA6147ACE89}" type="slidenum">
              <a:rPr lang="en-US" smtClean="0"/>
              <a:pPr/>
              <a:t>25</a:t>
            </a:fld>
            <a:endParaRPr lang="en-US" sz="900"/>
          </a:p>
        </p:txBody>
      </p:sp>
    </p:spTree>
    <p:extLst>
      <p:ext uri="{BB962C8B-B14F-4D97-AF65-F5344CB8AC3E}">
        <p14:creationId xmlns:p14="http://schemas.microsoft.com/office/powerpoint/2010/main" val="4598500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Electricity transmission and</a:t>
            </a:r>
            <a:br>
              <a:rPr lang="en-US" dirty="0" smtClean="0"/>
            </a:br>
            <a:r>
              <a:rPr lang="en-US" dirty="0" smtClean="0"/>
              <a:t>distribution operate on a</a:t>
            </a:r>
            <a:r>
              <a:rPr lang="en-US" dirty="0"/>
              <a:t/>
            </a:r>
            <a:br>
              <a:rPr lang="en-US" dirty="0"/>
            </a:br>
            <a:r>
              <a:rPr lang="en-US" dirty="0" smtClean="0"/>
              <a:t>natural monopoly basis,</a:t>
            </a:r>
            <a:br>
              <a:rPr lang="en-US" dirty="0" smtClean="0"/>
            </a:br>
            <a:r>
              <a:rPr lang="en-US" dirty="0" smtClean="0"/>
              <a:t>Energy Market Authority</a:t>
            </a:r>
            <a:br>
              <a:rPr lang="en-US" dirty="0" smtClean="0"/>
            </a:br>
            <a:r>
              <a:rPr lang="en-US" dirty="0" smtClean="0"/>
              <a:t>(EMV) regulates.</a:t>
            </a:r>
          </a:p>
          <a:p>
            <a:r>
              <a:rPr lang="en-US" dirty="0" smtClean="0"/>
              <a:t>TSOs balancing market</a:t>
            </a:r>
            <a:br>
              <a:rPr lang="en-US" dirty="0" smtClean="0"/>
            </a:br>
            <a:r>
              <a:rPr lang="en-US" dirty="0" smtClean="0"/>
              <a:t>as well as power ex-</a:t>
            </a:r>
            <a:br>
              <a:rPr lang="en-US" dirty="0" smtClean="0"/>
            </a:br>
            <a:r>
              <a:rPr lang="en-US" dirty="0" smtClean="0"/>
              <a:t>change and reselling</a:t>
            </a:r>
            <a:br>
              <a:rPr lang="en-US" dirty="0" smtClean="0"/>
            </a:br>
            <a:r>
              <a:rPr lang="en-US" dirty="0" smtClean="0"/>
              <a:t>operate on market terms.</a:t>
            </a:r>
          </a:p>
          <a:p>
            <a:endParaRPr lang="en-US" dirty="0" smtClean="0"/>
          </a:p>
        </p:txBody>
      </p:sp>
      <p:sp>
        <p:nvSpPr>
          <p:cNvPr id="3" name="Title 2"/>
          <p:cNvSpPr>
            <a:spLocks noGrp="1"/>
          </p:cNvSpPr>
          <p:nvPr>
            <p:ph type="title"/>
          </p:nvPr>
        </p:nvSpPr>
        <p:spPr>
          <a:xfrm>
            <a:off x="1066800" y="958850"/>
            <a:ext cx="7555650" cy="590550"/>
          </a:xfrm>
        </p:spPr>
        <p:txBody>
          <a:bodyPr/>
          <a:lstStyle/>
          <a:p>
            <a:r>
              <a:rPr lang="en-US" dirty="0" smtClean="0"/>
              <a:t>Finnish Electricity Market Structure and Actors</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26</a:t>
            </a:fld>
            <a:endParaRPr lang="en-US" sz="900"/>
          </a:p>
        </p:txBody>
      </p:sp>
      <p:pic>
        <p:nvPicPr>
          <p:cNvPr id="2050"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81990" y="2123855"/>
            <a:ext cx="4600575" cy="339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4573681" y="5738971"/>
            <a:ext cx="4572000" cy="307777"/>
          </a:xfrm>
          <a:prstGeom prst="rect">
            <a:avLst/>
          </a:prstGeom>
        </p:spPr>
        <p:txBody>
          <a:bodyPr>
            <a:spAutoFit/>
          </a:bodyPr>
          <a:lstStyle/>
          <a:p>
            <a:pPr algn="r"/>
            <a:r>
              <a:rPr lang="en-US" sz="1400" dirty="0"/>
              <a:t>(modified from </a:t>
            </a:r>
            <a:r>
              <a:rPr lang="de-DE" sz="1400" dirty="0" err="1"/>
              <a:t>Sæle</a:t>
            </a:r>
            <a:r>
              <a:rPr lang="de-DE" sz="1400" dirty="0"/>
              <a:t>, Rosenberg, &amp; </a:t>
            </a:r>
            <a:r>
              <a:rPr lang="de-DE" sz="1400" dirty="0" err="1"/>
              <a:t>Feilberg</a:t>
            </a:r>
            <a:r>
              <a:rPr lang="de-DE" sz="1400" dirty="0"/>
              <a:t>, 2010, p. 53)</a:t>
            </a:r>
            <a:endParaRPr lang="en-US" sz="1400" dirty="0"/>
          </a:p>
        </p:txBody>
      </p:sp>
    </p:spTree>
    <p:extLst>
      <p:ext uri="{BB962C8B-B14F-4D97-AF65-F5344CB8AC3E}">
        <p14:creationId xmlns:p14="http://schemas.microsoft.com/office/powerpoint/2010/main" val="38396462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marL="342900" lvl="2" indent="-342900"/>
            <a:r>
              <a:rPr lang="en-US" dirty="0"/>
              <a:t>The U.S. Depart of Energy </a:t>
            </a:r>
            <a:r>
              <a:rPr lang="en-US" sz="1800" i="1" dirty="0" smtClean="0"/>
              <a:t>(</a:t>
            </a:r>
            <a:r>
              <a:rPr lang="en-US" sz="1800" i="1" dirty="0"/>
              <a:t>2006, p. 6</a:t>
            </a:r>
            <a:r>
              <a:rPr lang="en-US" sz="1800" i="1" dirty="0" smtClean="0"/>
              <a:t>)</a:t>
            </a:r>
            <a:r>
              <a:rPr lang="en-US" dirty="0"/>
              <a:t> defines DR as </a:t>
            </a:r>
          </a:p>
          <a:p>
            <a:pPr marL="800100" lvl="2" indent="0" algn="just">
              <a:buNone/>
            </a:pPr>
            <a:r>
              <a:rPr lang="en-US" sz="1800" b="1" i="1" dirty="0" smtClean="0"/>
              <a:t>Changes </a:t>
            </a:r>
            <a:r>
              <a:rPr lang="en-US" sz="1800" b="1" i="1" dirty="0"/>
              <a:t>in electric usage</a:t>
            </a:r>
            <a:r>
              <a:rPr lang="en-US" sz="1800" i="1" dirty="0"/>
              <a:t> by end-use customers from their normal consumption patterns </a:t>
            </a:r>
            <a:r>
              <a:rPr lang="en-US" sz="1800" b="1" i="1" dirty="0"/>
              <a:t>in response to </a:t>
            </a:r>
            <a:r>
              <a:rPr lang="en-US" sz="1800" i="1" dirty="0"/>
              <a:t>changes in the </a:t>
            </a:r>
            <a:r>
              <a:rPr lang="en-US" sz="1800" b="1" i="1" dirty="0"/>
              <a:t>price</a:t>
            </a:r>
            <a:r>
              <a:rPr lang="en-US" sz="1800" i="1" dirty="0"/>
              <a:t> of electricity over time, </a:t>
            </a:r>
            <a:r>
              <a:rPr lang="en-US" sz="1800" b="1" i="1" dirty="0"/>
              <a:t>or </a:t>
            </a:r>
            <a:r>
              <a:rPr lang="en-US" sz="1800" i="1" dirty="0"/>
              <a:t>to </a:t>
            </a:r>
            <a:r>
              <a:rPr lang="en-US" sz="1800" b="1" i="1" dirty="0" smtClean="0"/>
              <a:t>incentive </a:t>
            </a:r>
            <a:r>
              <a:rPr lang="en-US" sz="1800" b="1" i="1" dirty="0"/>
              <a:t>payments </a:t>
            </a:r>
            <a:r>
              <a:rPr lang="en-US" sz="1800" i="1" dirty="0"/>
              <a:t>designed </a:t>
            </a:r>
            <a:r>
              <a:rPr lang="en-US" sz="1800" b="1" i="1" dirty="0"/>
              <a:t>to induce lower electricity use at times of high wholesale market prices or when system reliability is jeopardized</a:t>
            </a:r>
            <a:r>
              <a:rPr lang="en-US" sz="1800" i="1" dirty="0" smtClean="0"/>
              <a:t>. </a:t>
            </a:r>
            <a:endParaRPr lang="en-US" i="1" dirty="0"/>
          </a:p>
        </p:txBody>
      </p:sp>
      <p:sp>
        <p:nvSpPr>
          <p:cNvPr id="6" name="Title 5"/>
          <p:cNvSpPr>
            <a:spLocks noGrp="1"/>
          </p:cNvSpPr>
          <p:nvPr>
            <p:ph type="title"/>
          </p:nvPr>
        </p:nvSpPr>
        <p:spPr>
          <a:xfrm>
            <a:off x="1066800" y="958850"/>
            <a:ext cx="7340600" cy="590550"/>
          </a:xfrm>
        </p:spPr>
        <p:txBody>
          <a:bodyPr/>
          <a:lstStyle/>
          <a:p>
            <a:r>
              <a:rPr lang="en-US" dirty="0" smtClean="0"/>
              <a:t>What is demand response?</a:t>
            </a:r>
            <a:endParaRPr lang="en-US" dirty="0"/>
          </a:p>
        </p:txBody>
      </p:sp>
      <p:sp>
        <p:nvSpPr>
          <p:cNvPr id="4" name="Slide Number Placeholder 3"/>
          <p:cNvSpPr>
            <a:spLocks noGrp="1"/>
          </p:cNvSpPr>
          <p:nvPr>
            <p:ph type="sldNum" sz="quarter" idx="4294967295"/>
          </p:nvPr>
        </p:nvSpPr>
        <p:spPr>
          <a:xfrm>
            <a:off x="5867400" y="6426200"/>
            <a:ext cx="1905000" cy="279400"/>
          </a:xfrm>
        </p:spPr>
        <p:txBody>
          <a:bodyPr/>
          <a:lstStyle/>
          <a:p>
            <a:fld id="{0EA963C8-11D8-4F13-A9A2-CBA6147ACE89}" type="slidenum">
              <a:rPr lang="en-US" smtClean="0"/>
              <a:pPr/>
              <a:t>27</a:t>
            </a:fld>
            <a:endParaRPr lang="en-US" sz="900"/>
          </a:p>
        </p:txBody>
      </p:sp>
      <p:graphicFrame>
        <p:nvGraphicFramePr>
          <p:cNvPr id="8" name="Chart 7"/>
          <p:cNvGraphicFramePr/>
          <p:nvPr>
            <p:extLst>
              <p:ext uri="{D42A27DB-BD31-4B8C-83A1-F6EECF244321}">
                <p14:modId xmlns:p14="http://schemas.microsoft.com/office/powerpoint/2010/main" val="1166089145"/>
              </p:ext>
            </p:extLst>
          </p:nvPr>
        </p:nvGraphicFramePr>
        <p:xfrm>
          <a:off x="1871700" y="3789040"/>
          <a:ext cx="5400675" cy="225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78749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Demand response programs are administered by </a:t>
            </a:r>
            <a:r>
              <a:rPr lang="en-US" dirty="0" smtClean="0"/>
              <a:t>distribution system operators (DSOs), transmission </a:t>
            </a:r>
            <a:r>
              <a:rPr lang="en-US" dirty="0"/>
              <a:t>system operators </a:t>
            </a:r>
            <a:r>
              <a:rPr lang="en-US" dirty="0" smtClean="0"/>
              <a:t>(TSOs), suppliers, </a:t>
            </a:r>
            <a:r>
              <a:rPr lang="en-US" dirty="0"/>
              <a:t>or </a:t>
            </a:r>
            <a:r>
              <a:rPr lang="en-US" dirty="0" smtClean="0"/>
              <a:t>third-party </a:t>
            </a:r>
            <a:r>
              <a:rPr lang="en-US" dirty="0"/>
              <a:t>aggregators that contract </a:t>
            </a:r>
            <a:r>
              <a:rPr lang="en-US" dirty="0" smtClean="0"/>
              <a:t>with DSOs, TSOs, or suppliers</a:t>
            </a:r>
          </a:p>
          <a:p>
            <a:pPr algn="just"/>
            <a:r>
              <a:rPr lang="en-US" dirty="0"/>
              <a:t>When an event occurs, customers are notified by </a:t>
            </a:r>
            <a:r>
              <a:rPr lang="en-US" dirty="0" smtClean="0"/>
              <a:t>a DR operator and </a:t>
            </a:r>
            <a:r>
              <a:rPr lang="en-US" dirty="0"/>
              <a:t>typically respond by shedding </a:t>
            </a:r>
            <a:r>
              <a:rPr lang="en-US" dirty="0" smtClean="0"/>
              <a:t>load</a:t>
            </a:r>
          </a:p>
          <a:p>
            <a:pPr algn="just"/>
            <a:r>
              <a:rPr lang="en-US" dirty="0" smtClean="0"/>
              <a:t>The DR operator, </a:t>
            </a:r>
            <a:r>
              <a:rPr lang="en-US" i="1" dirty="0" smtClean="0"/>
              <a:t>i.e.</a:t>
            </a:r>
            <a:r>
              <a:rPr lang="en-US" dirty="0" smtClean="0"/>
              <a:t>, aggregator</a:t>
            </a:r>
            <a:r>
              <a:rPr lang="en-US" dirty="0" smtClean="0">
                <a:latin typeface="Arial"/>
                <a:cs typeface="Arial"/>
              </a:rPr>
              <a:t>—the missing player?</a:t>
            </a:r>
          </a:p>
          <a:p>
            <a:pPr lvl="1" algn="just"/>
            <a:r>
              <a:rPr lang="en-US" dirty="0"/>
              <a:t>Third-party aggregators enlist end users to participate in </a:t>
            </a:r>
            <a:r>
              <a:rPr lang="en-US" dirty="0" smtClean="0"/>
              <a:t>demand </a:t>
            </a:r>
            <a:r>
              <a:rPr lang="en-US" dirty="0"/>
              <a:t>response curtailment and sell the combined load </a:t>
            </a:r>
            <a:r>
              <a:rPr lang="en-US" dirty="0" smtClean="0"/>
              <a:t>reduction </a:t>
            </a:r>
            <a:r>
              <a:rPr lang="en-US" dirty="0"/>
              <a:t>to </a:t>
            </a:r>
            <a:r>
              <a:rPr lang="en-US" dirty="0" smtClean="0"/>
              <a:t>DSOs, TSOs, or suppliers</a:t>
            </a:r>
          </a:p>
          <a:p>
            <a:pPr lvl="1" algn="just"/>
            <a:r>
              <a:rPr lang="en-US" dirty="0" smtClean="0"/>
              <a:t>Aggregator takes typically a </a:t>
            </a:r>
            <a:r>
              <a:rPr lang="en-US" dirty="0"/>
              <a:t>percentage of the demand response incentive as </a:t>
            </a:r>
            <a:r>
              <a:rPr lang="en-US" dirty="0" smtClean="0"/>
              <a:t>compensation</a:t>
            </a:r>
            <a:r>
              <a:rPr lang="en-US" dirty="0"/>
              <a:t>, passing the rest on to the </a:t>
            </a:r>
            <a:r>
              <a:rPr lang="en-US" dirty="0" smtClean="0"/>
              <a:t>consumer</a:t>
            </a:r>
            <a:endParaRPr lang="en-US" dirty="0"/>
          </a:p>
        </p:txBody>
      </p:sp>
      <p:sp>
        <p:nvSpPr>
          <p:cNvPr id="3" name="Title 2"/>
          <p:cNvSpPr>
            <a:spLocks noGrp="1"/>
          </p:cNvSpPr>
          <p:nvPr>
            <p:ph type="title"/>
          </p:nvPr>
        </p:nvSpPr>
        <p:spPr>
          <a:xfrm>
            <a:off x="1066800" y="958850"/>
            <a:ext cx="7340600" cy="590550"/>
          </a:xfrm>
        </p:spPr>
        <p:txBody>
          <a:bodyPr/>
          <a:lstStyle/>
          <a:p>
            <a:r>
              <a:rPr lang="en-US" dirty="0" smtClean="0"/>
              <a:t>What is demand response?</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28</a:t>
            </a:fld>
            <a:endParaRPr lang="en-US" sz="900"/>
          </a:p>
        </p:txBody>
      </p:sp>
    </p:spTree>
    <p:extLst>
      <p:ext uri="{BB962C8B-B14F-4D97-AF65-F5344CB8AC3E}">
        <p14:creationId xmlns:p14="http://schemas.microsoft.com/office/powerpoint/2010/main" val="3064257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Issues slowing down the emergence of Demand response</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29</a:t>
            </a:fld>
            <a:endParaRPr lang="en-US" sz="900"/>
          </a:p>
        </p:txBody>
      </p:sp>
    </p:spTree>
    <p:extLst>
      <p:ext uri="{BB962C8B-B14F-4D97-AF65-F5344CB8AC3E}">
        <p14:creationId xmlns:p14="http://schemas.microsoft.com/office/powerpoint/2010/main" val="272648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Introduction</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3</a:t>
            </a:fld>
            <a:endParaRPr lang="en-US" sz="900"/>
          </a:p>
        </p:txBody>
      </p:sp>
    </p:spTree>
    <p:extLst>
      <p:ext uri="{BB962C8B-B14F-4D97-AF65-F5344CB8AC3E}">
        <p14:creationId xmlns:p14="http://schemas.microsoft.com/office/powerpoint/2010/main" val="40460450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lgn="just"/>
            <a:r>
              <a:rPr lang="en-US" dirty="0" smtClean="0"/>
              <a:t>In Finland, issues that generally impede the emergence of DR are unclear regulation concerning DR, function divided market for distribution and supply, consumer participation, and limited functionalities to a certain extent</a:t>
            </a:r>
          </a:p>
          <a:p>
            <a:pPr algn="just"/>
            <a:r>
              <a:rPr lang="en-US" dirty="0" smtClean="0"/>
              <a:t>Low </a:t>
            </a:r>
            <a:r>
              <a:rPr lang="en-US" dirty="0"/>
              <a:t>prices of electricity and of high quality grid implicate no immediate need for demand response as </a:t>
            </a:r>
            <a:r>
              <a:rPr lang="en-US" dirty="0" smtClean="0"/>
              <a:t>yet</a:t>
            </a:r>
          </a:p>
          <a:p>
            <a:pPr lvl="1" algn="just"/>
            <a:r>
              <a:rPr lang="en-US" dirty="0" smtClean="0"/>
              <a:t>Low prices implicate low savings from DR.</a:t>
            </a:r>
          </a:p>
          <a:p>
            <a:pPr lvl="1" algn="just"/>
            <a:r>
              <a:rPr lang="en-US" dirty="0" smtClean="0"/>
              <a:t>System reliability is very seldom jeopardized.</a:t>
            </a:r>
          </a:p>
          <a:p>
            <a:pPr algn="just"/>
            <a:r>
              <a:rPr lang="en-US" dirty="0" smtClean="0"/>
              <a:t>The major issue, regulation, needs political actions</a:t>
            </a:r>
          </a:p>
          <a:p>
            <a:pPr lvl="1" algn="just"/>
            <a:r>
              <a:rPr lang="en-US" dirty="0" smtClean="0"/>
              <a:t>Role of DSOs should be considered</a:t>
            </a:r>
          </a:p>
          <a:p>
            <a:pPr lvl="1" algn="just"/>
            <a:r>
              <a:rPr lang="en-US" dirty="0" smtClean="0"/>
              <a:t>DSOs would benefit greatly from DR but they seem to be ineligible for those benefits</a:t>
            </a:r>
          </a:p>
        </p:txBody>
      </p:sp>
      <p:sp>
        <p:nvSpPr>
          <p:cNvPr id="6" name="Title 5"/>
          <p:cNvSpPr>
            <a:spLocks noGrp="1"/>
          </p:cNvSpPr>
          <p:nvPr>
            <p:ph type="title"/>
          </p:nvPr>
        </p:nvSpPr>
        <p:spPr>
          <a:xfrm>
            <a:off x="1066800" y="958850"/>
            <a:ext cx="7340600" cy="590550"/>
          </a:xfrm>
        </p:spPr>
        <p:txBody>
          <a:bodyPr/>
          <a:lstStyle/>
          <a:p>
            <a:r>
              <a:rPr lang="en-US" dirty="0" smtClean="0"/>
              <a:t>Issues hindering demand response</a:t>
            </a:r>
            <a:endParaRPr lang="en-US" dirty="0"/>
          </a:p>
        </p:txBody>
      </p:sp>
      <p:sp>
        <p:nvSpPr>
          <p:cNvPr id="4" name="Slide Number Placeholder 3"/>
          <p:cNvSpPr>
            <a:spLocks noGrp="1"/>
          </p:cNvSpPr>
          <p:nvPr>
            <p:ph type="sldNum" sz="quarter" idx="4294967295"/>
          </p:nvPr>
        </p:nvSpPr>
        <p:spPr>
          <a:xfrm>
            <a:off x="5867400" y="6426200"/>
            <a:ext cx="1905000" cy="279400"/>
          </a:xfrm>
        </p:spPr>
        <p:txBody>
          <a:bodyPr/>
          <a:lstStyle/>
          <a:p>
            <a:fld id="{0EA963C8-11D8-4F13-A9A2-CBA6147ACE89}" type="slidenum">
              <a:rPr lang="en-US" smtClean="0"/>
              <a:pPr/>
              <a:t>30</a:t>
            </a:fld>
            <a:endParaRPr lang="en-US" sz="900"/>
          </a:p>
        </p:txBody>
      </p:sp>
    </p:spTree>
    <p:extLst>
      <p:ext uri="{BB962C8B-B14F-4D97-AF65-F5344CB8AC3E}">
        <p14:creationId xmlns:p14="http://schemas.microsoft.com/office/powerpoint/2010/main" val="12155084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Potential DR ecosystems (1/3)</a:t>
            </a:r>
            <a:endParaRPr lang="en-US" dirty="0"/>
          </a:p>
        </p:txBody>
      </p:sp>
      <p:sp>
        <p:nvSpPr>
          <p:cNvPr id="4" name="Date Placeholder 3"/>
          <p:cNvSpPr>
            <a:spLocks noGrp="1"/>
          </p:cNvSpPr>
          <p:nvPr>
            <p:ph type="dt" sz="half" idx="4294967295"/>
          </p:nvPr>
        </p:nvSpPr>
        <p:spPr>
          <a:xfrm>
            <a:off x="342900" y="6416675"/>
            <a:ext cx="1905000" cy="288925"/>
          </a:xfrm>
          <a:prstGeom prst="rect">
            <a:avLst/>
          </a:prstGeom>
        </p:spPr>
        <p:txBody>
          <a:bodyPr/>
          <a:lstStyle/>
          <a:p>
            <a:pPr>
              <a:defRPr/>
            </a:pPr>
            <a:fld id="{4AE4B84A-C3F9-4FF4-BAE6-6692A1BCAD7D}" type="datetime3">
              <a:rPr lang="en-US" smtClean="0"/>
              <a:t>7 February 2014</a:t>
            </a:fld>
            <a:endParaRPr lang="fi-FI"/>
          </a:p>
        </p:txBody>
      </p:sp>
      <p:sp>
        <p:nvSpPr>
          <p:cNvPr id="5" name="Footer Placeholder 4"/>
          <p:cNvSpPr>
            <a:spLocks noGrp="1"/>
          </p:cNvSpPr>
          <p:nvPr>
            <p:ph type="ftr" sz="quarter" idx="4294967295"/>
          </p:nvPr>
        </p:nvSpPr>
        <p:spPr>
          <a:xfrm>
            <a:off x="2667000" y="6416675"/>
            <a:ext cx="2895600" cy="288925"/>
          </a:xfrm>
          <a:prstGeom prst="rect">
            <a:avLst/>
          </a:prstGeom>
        </p:spPr>
        <p:txBody>
          <a:bodyPr/>
          <a:lstStyle/>
          <a:p>
            <a:pPr>
              <a:defRPr/>
            </a:pPr>
            <a:r>
              <a:rPr lang="en-US" smtClean="0"/>
              <a:t>Viable ecosystems in smart grid</a:t>
            </a:r>
            <a:endParaRPr lang="fi-FI"/>
          </a:p>
        </p:txBody>
      </p:sp>
      <p:sp>
        <p:nvSpPr>
          <p:cNvPr id="6" name="Slide Number Placeholder 5"/>
          <p:cNvSpPr>
            <a:spLocks noGrp="1"/>
          </p:cNvSpPr>
          <p:nvPr>
            <p:ph type="sldNum" sz="quarter" idx="4294967295"/>
          </p:nvPr>
        </p:nvSpPr>
        <p:spPr>
          <a:xfrm>
            <a:off x="5867400" y="6426200"/>
            <a:ext cx="1905000" cy="279400"/>
          </a:xfrm>
          <a:prstGeom prst="rect">
            <a:avLst/>
          </a:prstGeom>
        </p:spPr>
        <p:txBody>
          <a:bodyPr/>
          <a:lstStyle/>
          <a:p>
            <a:fld id="{8F5BA89E-32E8-4464-8003-D70C738330F3}" type="slidenum">
              <a:rPr lang="en-US" smtClean="0"/>
              <a:pPr/>
              <a:t>31</a:t>
            </a:fld>
            <a:endParaRPr lang="en-US" sz="90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3100" y="1763815"/>
            <a:ext cx="5257800" cy="436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90379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Potential DR ecosystems (2/3)</a:t>
            </a:r>
            <a:endParaRPr lang="en-US" dirty="0"/>
          </a:p>
        </p:txBody>
      </p:sp>
      <p:sp>
        <p:nvSpPr>
          <p:cNvPr id="4" name="Date Placeholder 3"/>
          <p:cNvSpPr>
            <a:spLocks noGrp="1"/>
          </p:cNvSpPr>
          <p:nvPr>
            <p:ph type="dt" sz="half" idx="4294967295"/>
          </p:nvPr>
        </p:nvSpPr>
        <p:spPr>
          <a:xfrm>
            <a:off x="342900" y="6416675"/>
            <a:ext cx="1905000" cy="288925"/>
          </a:xfrm>
          <a:prstGeom prst="rect">
            <a:avLst/>
          </a:prstGeom>
        </p:spPr>
        <p:txBody>
          <a:bodyPr/>
          <a:lstStyle/>
          <a:p>
            <a:pPr>
              <a:defRPr/>
            </a:pPr>
            <a:fld id="{4AE4B84A-C3F9-4FF4-BAE6-6692A1BCAD7D}" type="datetime3">
              <a:rPr lang="en-US" smtClean="0"/>
              <a:t>7 February 2014</a:t>
            </a:fld>
            <a:endParaRPr lang="fi-FI"/>
          </a:p>
        </p:txBody>
      </p:sp>
      <p:sp>
        <p:nvSpPr>
          <p:cNvPr id="5" name="Footer Placeholder 4"/>
          <p:cNvSpPr>
            <a:spLocks noGrp="1"/>
          </p:cNvSpPr>
          <p:nvPr>
            <p:ph type="ftr" sz="quarter" idx="4294967295"/>
          </p:nvPr>
        </p:nvSpPr>
        <p:spPr>
          <a:xfrm>
            <a:off x="2667000" y="6416675"/>
            <a:ext cx="2895600" cy="288925"/>
          </a:xfrm>
          <a:prstGeom prst="rect">
            <a:avLst/>
          </a:prstGeom>
        </p:spPr>
        <p:txBody>
          <a:bodyPr/>
          <a:lstStyle/>
          <a:p>
            <a:pPr>
              <a:defRPr/>
            </a:pPr>
            <a:r>
              <a:rPr lang="en-US" smtClean="0"/>
              <a:t>Viable ecosystems in smart grid</a:t>
            </a:r>
            <a:endParaRPr lang="fi-FI"/>
          </a:p>
        </p:txBody>
      </p:sp>
      <p:sp>
        <p:nvSpPr>
          <p:cNvPr id="6" name="Slide Number Placeholder 5"/>
          <p:cNvSpPr>
            <a:spLocks noGrp="1"/>
          </p:cNvSpPr>
          <p:nvPr>
            <p:ph type="sldNum" sz="quarter" idx="4294967295"/>
          </p:nvPr>
        </p:nvSpPr>
        <p:spPr>
          <a:xfrm>
            <a:off x="5867400" y="6426200"/>
            <a:ext cx="1905000" cy="279400"/>
          </a:xfrm>
          <a:prstGeom prst="rect">
            <a:avLst/>
          </a:prstGeom>
        </p:spPr>
        <p:txBody>
          <a:bodyPr/>
          <a:lstStyle/>
          <a:p>
            <a:fld id="{8F5BA89E-32E8-4464-8003-D70C738330F3}" type="slidenum">
              <a:rPr lang="en-US" smtClean="0"/>
              <a:pPr/>
              <a:t>32</a:t>
            </a:fld>
            <a:endParaRPr lang="en-US" sz="90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8338" y="2171675"/>
            <a:ext cx="5267325" cy="305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80451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Potential DR ecosystems (3/3)</a:t>
            </a:r>
            <a:endParaRPr lang="en-US" dirty="0"/>
          </a:p>
        </p:txBody>
      </p:sp>
      <p:sp>
        <p:nvSpPr>
          <p:cNvPr id="4" name="Date Placeholder 3"/>
          <p:cNvSpPr>
            <a:spLocks noGrp="1"/>
          </p:cNvSpPr>
          <p:nvPr>
            <p:ph type="dt" sz="half" idx="4294967295"/>
          </p:nvPr>
        </p:nvSpPr>
        <p:spPr>
          <a:xfrm>
            <a:off x="342900" y="6416675"/>
            <a:ext cx="1905000" cy="288925"/>
          </a:xfrm>
          <a:prstGeom prst="rect">
            <a:avLst/>
          </a:prstGeom>
        </p:spPr>
        <p:txBody>
          <a:bodyPr/>
          <a:lstStyle/>
          <a:p>
            <a:pPr>
              <a:defRPr/>
            </a:pPr>
            <a:fld id="{4AE4B84A-C3F9-4FF4-BAE6-6692A1BCAD7D}" type="datetime3">
              <a:rPr lang="en-US" smtClean="0"/>
              <a:t>7 February 2014</a:t>
            </a:fld>
            <a:endParaRPr lang="fi-FI"/>
          </a:p>
        </p:txBody>
      </p:sp>
      <p:sp>
        <p:nvSpPr>
          <p:cNvPr id="5" name="Footer Placeholder 4"/>
          <p:cNvSpPr>
            <a:spLocks noGrp="1"/>
          </p:cNvSpPr>
          <p:nvPr>
            <p:ph type="ftr" sz="quarter" idx="4294967295"/>
          </p:nvPr>
        </p:nvSpPr>
        <p:spPr>
          <a:xfrm>
            <a:off x="2667000" y="6416675"/>
            <a:ext cx="2895600" cy="288925"/>
          </a:xfrm>
          <a:prstGeom prst="rect">
            <a:avLst/>
          </a:prstGeom>
        </p:spPr>
        <p:txBody>
          <a:bodyPr/>
          <a:lstStyle/>
          <a:p>
            <a:pPr>
              <a:defRPr/>
            </a:pPr>
            <a:r>
              <a:rPr lang="en-US" smtClean="0"/>
              <a:t>Viable ecosystems in smart grid</a:t>
            </a:r>
            <a:endParaRPr lang="fi-FI"/>
          </a:p>
        </p:txBody>
      </p:sp>
      <p:sp>
        <p:nvSpPr>
          <p:cNvPr id="6" name="Slide Number Placeholder 5"/>
          <p:cNvSpPr>
            <a:spLocks noGrp="1"/>
          </p:cNvSpPr>
          <p:nvPr>
            <p:ph type="sldNum" sz="quarter" idx="4294967295"/>
          </p:nvPr>
        </p:nvSpPr>
        <p:spPr>
          <a:xfrm>
            <a:off x="5867400" y="6426200"/>
            <a:ext cx="1905000" cy="279400"/>
          </a:xfrm>
          <a:prstGeom prst="rect">
            <a:avLst/>
          </a:prstGeom>
        </p:spPr>
        <p:txBody>
          <a:bodyPr/>
          <a:lstStyle/>
          <a:p>
            <a:fld id="{8F5BA89E-32E8-4464-8003-D70C738330F3}" type="slidenum">
              <a:rPr lang="en-US" smtClean="0"/>
              <a:pPr/>
              <a:t>33</a:t>
            </a:fld>
            <a:endParaRPr lang="en-US" sz="90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6425" y="2138363"/>
            <a:ext cx="5391150" cy="258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23682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4" name="Slide Number Placeholder 3"/>
          <p:cNvSpPr>
            <a:spLocks noGrp="1"/>
          </p:cNvSpPr>
          <p:nvPr>
            <p:ph type="sldNum" sz="quarter" idx="4294967295"/>
          </p:nvPr>
        </p:nvSpPr>
        <p:spPr>
          <a:xfrm>
            <a:off x="5867400" y="6426200"/>
            <a:ext cx="1905000" cy="279400"/>
          </a:xfrm>
        </p:spPr>
        <p:txBody>
          <a:bodyPr/>
          <a:lstStyle/>
          <a:p>
            <a:fld id="{0EA963C8-11D8-4F13-A9A2-CBA6147ACE89}" type="slidenum">
              <a:rPr lang="en-US" smtClean="0"/>
              <a:pPr/>
              <a:t>34</a:t>
            </a:fld>
            <a:endParaRPr lang="en-US" sz="900"/>
          </a:p>
        </p:txBody>
      </p:sp>
    </p:spTree>
    <p:extLst>
      <p:ext uri="{BB962C8B-B14F-4D97-AF65-F5344CB8AC3E}">
        <p14:creationId xmlns:p14="http://schemas.microsoft.com/office/powerpoint/2010/main" val="19701016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lgn="just"/>
            <a:r>
              <a:rPr lang="en-US" dirty="0" smtClean="0"/>
              <a:t>Wannabes (a firm willing to replace the current leader) could speed up the business</a:t>
            </a:r>
          </a:p>
          <a:p>
            <a:pPr lvl="1" algn="just"/>
            <a:r>
              <a:rPr lang="en-US" dirty="0" smtClean="0"/>
              <a:t>It </a:t>
            </a:r>
            <a:r>
              <a:rPr lang="en-US" dirty="0"/>
              <a:t>might be hard for a single firm to promote and develop its product or service </a:t>
            </a:r>
            <a:r>
              <a:rPr lang="en-US" dirty="0" smtClean="0"/>
              <a:t>alone but it needs support from </a:t>
            </a:r>
            <a:r>
              <a:rPr lang="en-US" b="1" dirty="0" smtClean="0"/>
              <a:t>competitors </a:t>
            </a:r>
            <a:endParaRPr lang="en-US" dirty="0" smtClean="0"/>
          </a:p>
          <a:p>
            <a:pPr lvl="1" algn="just"/>
            <a:r>
              <a:rPr lang="en-US" dirty="0"/>
              <a:t>Competition not only makes companies vulnerable to underachieve compared to their rivals, but it also promotes the success of an innovation in its early </a:t>
            </a:r>
            <a:r>
              <a:rPr lang="en-US" dirty="0" smtClean="0"/>
              <a:t>stages (catalyzing change)</a:t>
            </a:r>
          </a:p>
          <a:p>
            <a:pPr algn="just"/>
            <a:r>
              <a:rPr lang="en-US" dirty="0" smtClean="0"/>
              <a:t>More startup companies could accelerate the emergence of viable businesses</a:t>
            </a:r>
          </a:p>
          <a:p>
            <a:pPr algn="just"/>
            <a:r>
              <a:rPr lang="en-US" dirty="0" smtClean="0"/>
              <a:t>What are the needed actors?</a:t>
            </a:r>
          </a:p>
          <a:p>
            <a:pPr lvl="1" algn="just"/>
            <a:r>
              <a:rPr lang="en-US" dirty="0" smtClean="0"/>
              <a:t>Do the Nordic electricity markets need aggregator firm to take care of DR, or could DR be part of suppliers’ or DSOs’ activities?</a:t>
            </a:r>
          </a:p>
          <a:p>
            <a:pPr algn="just"/>
            <a:endParaRPr lang="en-US" dirty="0"/>
          </a:p>
        </p:txBody>
      </p:sp>
      <p:sp>
        <p:nvSpPr>
          <p:cNvPr id="6" name="Title 5"/>
          <p:cNvSpPr>
            <a:spLocks noGrp="1"/>
          </p:cNvSpPr>
          <p:nvPr>
            <p:ph type="title"/>
          </p:nvPr>
        </p:nvSpPr>
        <p:spPr>
          <a:xfrm>
            <a:off x="1066800" y="958850"/>
            <a:ext cx="7340600" cy="590550"/>
          </a:xfrm>
        </p:spPr>
        <p:txBody>
          <a:bodyPr/>
          <a:lstStyle/>
          <a:p>
            <a:r>
              <a:rPr lang="en-US" dirty="0" smtClean="0"/>
              <a:t>What could facilitate the business?</a:t>
            </a:r>
            <a:endParaRPr lang="en-US" dirty="0"/>
          </a:p>
        </p:txBody>
      </p:sp>
      <p:sp>
        <p:nvSpPr>
          <p:cNvPr id="4" name="Slide Number Placeholder 3"/>
          <p:cNvSpPr>
            <a:spLocks noGrp="1"/>
          </p:cNvSpPr>
          <p:nvPr>
            <p:ph type="sldNum" sz="quarter" idx="4294967295"/>
          </p:nvPr>
        </p:nvSpPr>
        <p:spPr>
          <a:xfrm>
            <a:off x="5867400" y="6426200"/>
            <a:ext cx="1905000" cy="279400"/>
          </a:xfrm>
        </p:spPr>
        <p:txBody>
          <a:bodyPr/>
          <a:lstStyle/>
          <a:p>
            <a:fld id="{0EA963C8-11D8-4F13-A9A2-CBA6147ACE89}" type="slidenum">
              <a:rPr lang="en-US" smtClean="0"/>
              <a:pPr/>
              <a:t>35</a:t>
            </a:fld>
            <a:endParaRPr lang="en-US" sz="900"/>
          </a:p>
        </p:txBody>
      </p:sp>
    </p:spTree>
    <p:extLst>
      <p:ext uri="{BB962C8B-B14F-4D97-AF65-F5344CB8AC3E}">
        <p14:creationId xmlns:p14="http://schemas.microsoft.com/office/powerpoint/2010/main" val="31220057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371600" y="4038600"/>
            <a:ext cx="7772400" cy="1828800"/>
          </a:xfrm>
        </p:spPr>
        <p:txBody>
          <a:bodyPr/>
          <a:lstStyle/>
          <a:p>
            <a:r>
              <a:rPr lang="fi-FI" sz="2000" dirty="0" err="1" smtClean="0"/>
              <a:t>Further</a:t>
            </a:r>
            <a:r>
              <a:rPr lang="fi-FI" sz="2000" dirty="0" smtClean="0"/>
              <a:t> </a:t>
            </a:r>
            <a:r>
              <a:rPr lang="fi-FI" sz="2000" dirty="0" err="1" smtClean="0"/>
              <a:t>information</a:t>
            </a:r>
            <a:r>
              <a:rPr lang="fi-FI" sz="2000" dirty="0" smtClean="0"/>
              <a:t>, </a:t>
            </a:r>
            <a:r>
              <a:rPr lang="fi-FI" sz="2000" dirty="0" err="1" smtClean="0"/>
              <a:t>take</a:t>
            </a:r>
            <a:r>
              <a:rPr lang="fi-FI" sz="2000" dirty="0" smtClean="0"/>
              <a:t> </a:t>
            </a:r>
            <a:r>
              <a:rPr lang="fi-FI" sz="2000" dirty="0" err="1" smtClean="0"/>
              <a:t>contact</a:t>
            </a:r>
            <a:endParaRPr lang="fi-FI" sz="2000" dirty="0" smtClean="0"/>
          </a:p>
          <a:p>
            <a:r>
              <a:rPr lang="fi-FI" sz="2000" dirty="0" err="1" smtClean="0"/>
              <a:t>marko.seppanen@tut.fi</a:t>
            </a:r>
            <a:r>
              <a:rPr lang="fi-FI" sz="2000" dirty="0" smtClean="0"/>
              <a:t> </a:t>
            </a:r>
            <a:r>
              <a:rPr lang="fi-FI" sz="2000" dirty="0" smtClean="0"/>
              <a:t/>
            </a:r>
            <a:br>
              <a:rPr lang="fi-FI" sz="2000" dirty="0" smtClean="0"/>
            </a:br>
            <a:r>
              <a:rPr lang="fi-FI" sz="2000" dirty="0" smtClean="0"/>
              <a:t>+358 40 588 </a:t>
            </a:r>
            <a:r>
              <a:rPr lang="fi-FI" sz="2000" dirty="0" smtClean="0"/>
              <a:t>4080</a:t>
            </a:r>
          </a:p>
          <a:p>
            <a:endParaRPr lang="fi-FI" sz="2000" dirty="0" smtClean="0"/>
          </a:p>
          <a:p>
            <a:r>
              <a:rPr lang="en-US" sz="2000" dirty="0">
                <a:ea typeface="ＭＳ Ｐゴシック" pitchFamily="34" charset="-128"/>
              </a:rPr>
              <a:t>SGEM research </a:t>
            </a:r>
            <a:r>
              <a:rPr lang="en-US" sz="2000" dirty="0" err="1">
                <a:ea typeface="ＭＳ Ｐゴシック" pitchFamily="34" charset="-128"/>
              </a:rPr>
              <a:t>programme</a:t>
            </a:r>
            <a:r>
              <a:rPr lang="en-US" sz="2000" dirty="0">
                <a:ea typeface="ＭＳ Ｐゴシック" pitchFamily="34" charset="-128"/>
              </a:rPr>
              <a:t>, </a:t>
            </a:r>
            <a:r>
              <a:rPr lang="en-US" sz="2000" dirty="0" smtClean="0">
                <a:ea typeface="ＭＳ Ｐゴシック" pitchFamily="34" charset="-128"/>
              </a:rPr>
              <a:t>see </a:t>
            </a:r>
            <a:r>
              <a:rPr lang="en-US" sz="2000" dirty="0" smtClean="0">
                <a:ea typeface="ＭＳ Ｐゴシック" pitchFamily="34" charset="-128"/>
                <a:hlinkClick r:id="rId2"/>
              </a:rPr>
              <a:t>http</a:t>
            </a:r>
            <a:r>
              <a:rPr lang="en-US" sz="2000" dirty="0">
                <a:ea typeface="ＭＳ Ｐゴシック" pitchFamily="34" charset="-128"/>
                <a:hlinkClick r:id="rId2"/>
              </a:rPr>
              <a:t>://</a:t>
            </a:r>
            <a:r>
              <a:rPr lang="en-US" sz="2000" dirty="0" smtClean="0">
                <a:ea typeface="ＭＳ Ｐゴシック" pitchFamily="34" charset="-128"/>
                <a:hlinkClick r:id="rId2"/>
              </a:rPr>
              <a:t>www.cleen.fi/en/sgem</a:t>
            </a:r>
            <a:endParaRPr lang="en-US" sz="2000" dirty="0"/>
          </a:p>
        </p:txBody>
      </p:sp>
      <p:sp>
        <p:nvSpPr>
          <p:cNvPr id="6" name="Slide Number Placeholder 5"/>
          <p:cNvSpPr>
            <a:spLocks noGrp="1"/>
          </p:cNvSpPr>
          <p:nvPr>
            <p:ph type="sldNum" sz="quarter" idx="4294967295"/>
          </p:nvPr>
        </p:nvSpPr>
        <p:spPr>
          <a:xfrm>
            <a:off x="6934200" y="6248400"/>
            <a:ext cx="1905000" cy="457200"/>
          </a:xfrm>
        </p:spPr>
        <p:txBody>
          <a:bodyPr/>
          <a:lstStyle/>
          <a:p>
            <a:fld id="{8F5BA89E-32E8-4464-8003-D70C738330F3}" type="slidenum">
              <a:rPr lang="en-US" smtClean="0"/>
              <a:pPr/>
              <a:t>36</a:t>
            </a:fld>
            <a:endParaRPr lang="en-US" sz="900"/>
          </a:p>
        </p:txBody>
      </p:sp>
    </p:spTree>
    <p:extLst>
      <p:ext uri="{BB962C8B-B14F-4D97-AF65-F5344CB8AC3E}">
        <p14:creationId xmlns:p14="http://schemas.microsoft.com/office/powerpoint/2010/main" val="4242656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“One of the things to understand at the outset is simply, what does the value chain or ecosystem </a:t>
            </a:r>
            <a:r>
              <a:rPr lang="en-US" i="1" dirty="0"/>
              <a:t>look</a:t>
            </a:r>
            <a:r>
              <a:rPr lang="en-US" dirty="0"/>
              <a:t> like </a:t>
            </a:r>
            <a:r>
              <a:rPr lang="en-US" i="1" dirty="0"/>
              <a:t>today</a:t>
            </a:r>
            <a:r>
              <a:rPr lang="en-US" dirty="0"/>
              <a:t>? What are the different pieces</a:t>
            </a:r>
            <a:r>
              <a:rPr lang="en-US" dirty="0" smtClean="0"/>
              <a:t>?”</a:t>
            </a:r>
            <a:endParaRPr lang="en-US" dirty="0"/>
          </a:p>
          <a:p>
            <a:pPr marL="0" indent="0" algn="r">
              <a:buNone/>
            </a:pPr>
            <a:r>
              <a:rPr lang="en-US" sz="1600" dirty="0"/>
              <a:t>(Cusumano in Hopkins, 2011, p.60)</a:t>
            </a:r>
          </a:p>
          <a:p>
            <a:pPr marL="0" indent="0">
              <a:buNone/>
            </a:pPr>
            <a:endParaRPr lang="en-US" dirty="0" smtClean="0"/>
          </a:p>
          <a:p>
            <a:pPr marL="0" indent="0">
              <a:buNone/>
            </a:pPr>
            <a:r>
              <a:rPr lang="en-US" dirty="0" smtClean="0"/>
              <a:t>“</a:t>
            </a:r>
            <a:r>
              <a:rPr lang="en-US" dirty="0"/>
              <a:t>At least for smart grids, employing an innovation ecosystem strategy appears quite </a:t>
            </a:r>
            <a:r>
              <a:rPr lang="en-US" dirty="0" smtClean="0"/>
              <a:t>important”</a:t>
            </a:r>
            <a:endParaRPr lang="en-US" dirty="0"/>
          </a:p>
          <a:p>
            <a:pPr marL="0" indent="0" algn="r">
              <a:buNone/>
            </a:pPr>
            <a:r>
              <a:rPr lang="en-US" sz="1600" dirty="0"/>
              <a:t>(Ginsberg et al., 2010, p.2792</a:t>
            </a:r>
            <a:r>
              <a:rPr lang="en-US" sz="1600" dirty="0" smtClean="0"/>
              <a:t>)</a:t>
            </a:r>
            <a:endParaRPr lang="en-US" sz="1600" dirty="0"/>
          </a:p>
          <a:p>
            <a:pPr marL="0" indent="0">
              <a:buNone/>
            </a:pPr>
            <a:endParaRPr lang="en-US" dirty="0" smtClean="0"/>
          </a:p>
          <a:p>
            <a:pPr marL="0" indent="0">
              <a:buNone/>
            </a:pPr>
            <a:r>
              <a:rPr lang="en-US" dirty="0" smtClean="0"/>
              <a:t>“</a:t>
            </a:r>
            <a:r>
              <a:rPr lang="en-US" dirty="0"/>
              <a:t>Demand Response (DR) is one of several most important ingredients of the emerging smart grid </a:t>
            </a:r>
            <a:r>
              <a:rPr lang="en-US" dirty="0" smtClean="0"/>
              <a:t>paradigm”</a:t>
            </a:r>
            <a:endParaRPr lang="en-US" dirty="0"/>
          </a:p>
          <a:p>
            <a:pPr marL="0" indent="0" algn="r">
              <a:buNone/>
            </a:pPr>
            <a:r>
              <a:rPr lang="en-US" sz="1600" dirty="0"/>
              <a:t>(Li et al., 2012, p.1023)</a:t>
            </a:r>
          </a:p>
          <a:p>
            <a:pPr marL="0" indent="0">
              <a:buNone/>
            </a:pPr>
            <a:endParaRPr lang="en-US" dirty="0"/>
          </a:p>
        </p:txBody>
      </p:sp>
      <p:sp>
        <p:nvSpPr>
          <p:cNvPr id="2" name="Title 1"/>
          <p:cNvSpPr>
            <a:spLocks noGrp="1"/>
          </p:cNvSpPr>
          <p:nvPr>
            <p:ph type="title"/>
          </p:nvPr>
        </p:nvSpPr>
        <p:spPr>
          <a:xfrm>
            <a:off x="1066800" y="958850"/>
            <a:ext cx="7340600" cy="590550"/>
          </a:xfrm>
        </p:spPr>
        <p:txBody>
          <a:bodyPr/>
          <a:lstStyle/>
          <a:p>
            <a:r>
              <a:rPr lang="en-US" dirty="0" smtClean="0"/>
              <a:t>Why to bother?</a:t>
            </a:r>
            <a:endParaRPr lang="en-US" dirty="0"/>
          </a:p>
        </p:txBody>
      </p:sp>
      <p:sp>
        <p:nvSpPr>
          <p:cNvPr id="5" name="Slide Number Placeholder 4"/>
          <p:cNvSpPr>
            <a:spLocks noGrp="1"/>
          </p:cNvSpPr>
          <p:nvPr>
            <p:ph type="sldNum" sz="quarter" idx="4294967295"/>
          </p:nvPr>
        </p:nvSpPr>
        <p:spPr>
          <a:xfrm>
            <a:off x="5867400" y="6426200"/>
            <a:ext cx="1905000" cy="279400"/>
          </a:xfrm>
        </p:spPr>
        <p:txBody>
          <a:bodyPr/>
          <a:lstStyle/>
          <a:p>
            <a:fld id="{828EA8DE-EC82-4A65-99A5-4C623AB2B122}" type="slidenum">
              <a:rPr lang="en-US" smtClean="0"/>
              <a:pPr/>
              <a:t>4</a:t>
            </a:fld>
            <a:endParaRPr lang="en-US" sz="900"/>
          </a:p>
        </p:txBody>
      </p:sp>
    </p:spTree>
    <p:extLst>
      <p:ext uri="{BB962C8B-B14F-4D97-AF65-F5344CB8AC3E}">
        <p14:creationId xmlns:p14="http://schemas.microsoft.com/office/powerpoint/2010/main" val="4086056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“Current </a:t>
            </a:r>
            <a:r>
              <a:rPr lang="en-US" dirty="0"/>
              <a:t>trends in energy supply and use are patently unsustainable—economically, environmentally, and socially” </a:t>
            </a:r>
            <a:r>
              <a:rPr lang="en-US" dirty="0" smtClean="0"/>
              <a:t>(Tanaka 2011)</a:t>
            </a:r>
          </a:p>
          <a:p>
            <a:r>
              <a:rPr lang="en-US" dirty="0"/>
              <a:t>To address the sustainability challenges, </a:t>
            </a:r>
            <a:r>
              <a:rPr lang="en-US" dirty="0" smtClean="0"/>
              <a:t>EU (2007) has </a:t>
            </a:r>
            <a:r>
              <a:rPr lang="en-US" dirty="0"/>
              <a:t>set the energy and emission targets for </a:t>
            </a:r>
            <a:r>
              <a:rPr lang="en-US" dirty="0" smtClean="0"/>
              <a:t>2020</a:t>
            </a:r>
          </a:p>
          <a:p>
            <a:pPr lvl="1"/>
            <a:r>
              <a:rPr lang="en-US" dirty="0"/>
              <a:t>“20-20-20” targets aim to reduction in greenhouse gas emissions, increasing the use of renewable energy resources, and improvement in energy efficiency </a:t>
            </a:r>
            <a:r>
              <a:rPr lang="en-US" dirty="0" smtClean="0"/>
              <a:t> </a:t>
            </a:r>
          </a:p>
          <a:p>
            <a:r>
              <a:rPr lang="en-US" i="1" dirty="0" smtClean="0"/>
              <a:t>Demand response</a:t>
            </a:r>
            <a:r>
              <a:rPr lang="en-US" dirty="0" smtClean="0"/>
              <a:t> </a:t>
            </a:r>
            <a:r>
              <a:rPr lang="en-US" dirty="0"/>
              <a:t>and </a:t>
            </a:r>
            <a:r>
              <a:rPr lang="en-US" i="1" dirty="0"/>
              <a:t>energy </a:t>
            </a:r>
            <a:r>
              <a:rPr lang="en-US" i="1" dirty="0" smtClean="0"/>
              <a:t>efficiency </a:t>
            </a:r>
            <a:r>
              <a:rPr lang="en-US" dirty="0" smtClean="0"/>
              <a:t>have </a:t>
            </a:r>
            <a:r>
              <a:rPr lang="en-US" dirty="0"/>
              <a:t>clearly been shown </a:t>
            </a:r>
            <a:r>
              <a:rPr lang="en-US" dirty="0" smtClean="0"/>
              <a:t>to be a </a:t>
            </a:r>
            <a:r>
              <a:rPr lang="en-US" dirty="0"/>
              <a:t>potential approach to </a:t>
            </a:r>
            <a:r>
              <a:rPr lang="en-US" dirty="0" smtClean="0"/>
              <a:t>address </a:t>
            </a:r>
            <a:r>
              <a:rPr lang="en-US" dirty="0"/>
              <a:t>the challenges concerning the electricity supply and </a:t>
            </a:r>
            <a:r>
              <a:rPr lang="en-US" dirty="0" smtClean="0"/>
              <a:t>consumption</a:t>
            </a:r>
            <a:endParaRPr lang="en-US" dirty="0"/>
          </a:p>
        </p:txBody>
      </p:sp>
      <p:sp>
        <p:nvSpPr>
          <p:cNvPr id="3" name="Title 2"/>
          <p:cNvSpPr>
            <a:spLocks noGrp="1"/>
          </p:cNvSpPr>
          <p:nvPr>
            <p:ph type="title"/>
          </p:nvPr>
        </p:nvSpPr>
        <p:spPr>
          <a:xfrm>
            <a:off x="1066800" y="958850"/>
            <a:ext cx="7340600" cy="590550"/>
          </a:xfrm>
        </p:spPr>
        <p:txBody>
          <a:bodyPr/>
          <a:lstStyle/>
          <a:p>
            <a:r>
              <a:rPr lang="en-US" dirty="0" smtClean="0"/>
              <a:t>Energy market characteristics</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5</a:t>
            </a:fld>
            <a:endParaRPr lang="en-US" sz="900"/>
          </a:p>
        </p:txBody>
      </p:sp>
    </p:spTree>
    <p:extLst>
      <p:ext uri="{BB962C8B-B14F-4D97-AF65-F5344CB8AC3E}">
        <p14:creationId xmlns:p14="http://schemas.microsoft.com/office/powerpoint/2010/main" val="392462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Business ecosystem approach</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6</a:t>
            </a:fld>
            <a:endParaRPr lang="en-US" sz="900"/>
          </a:p>
        </p:txBody>
      </p:sp>
    </p:spTree>
    <p:extLst>
      <p:ext uri="{BB962C8B-B14F-4D97-AF65-F5344CB8AC3E}">
        <p14:creationId xmlns:p14="http://schemas.microsoft.com/office/powerpoint/2010/main" val="1049616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lgn="just"/>
            <a:r>
              <a:rPr lang="en-US" dirty="0" smtClean="0"/>
              <a:t>Michael </a:t>
            </a:r>
            <a:r>
              <a:rPr lang="en-US" dirty="0"/>
              <a:t>Rothschild (1990) </a:t>
            </a:r>
            <a:r>
              <a:rPr lang="en-US" dirty="0" smtClean="0"/>
              <a:t>argued </a:t>
            </a:r>
            <a:r>
              <a:rPr lang="en-US" dirty="0"/>
              <a:t>that key natural phenomena are central at business </a:t>
            </a:r>
            <a:r>
              <a:rPr lang="en-US" dirty="0" smtClean="0"/>
              <a:t>life</a:t>
            </a:r>
          </a:p>
          <a:p>
            <a:pPr algn="just"/>
            <a:endParaRPr lang="en-US" dirty="0" smtClean="0"/>
          </a:p>
          <a:p>
            <a:r>
              <a:rPr lang="en-US" dirty="0" smtClean="0"/>
              <a:t>According to James Moore (1993) in business ecosystems: “</a:t>
            </a:r>
            <a:r>
              <a:rPr lang="en-US" sz="2000" i="1" dirty="0" smtClean="0"/>
              <a:t>Companies </a:t>
            </a:r>
            <a:r>
              <a:rPr lang="en-US" sz="2000" i="1" dirty="0"/>
              <a:t>co-evolve capabilities around a new innovation: they work co-operatively and competitively to support new products, satisfy customer needs, and eventually incorporate the next round of </a:t>
            </a:r>
            <a:r>
              <a:rPr lang="en-US" sz="2000" i="1" dirty="0" smtClean="0"/>
              <a:t>innovations”</a:t>
            </a:r>
          </a:p>
          <a:p>
            <a:endParaRPr lang="fi-FI" i="1" dirty="0"/>
          </a:p>
          <a:p>
            <a:r>
              <a:rPr lang="en-US" dirty="0"/>
              <a:t>The use of and research on ecosystem concepts have increased vastly in the current millennium  </a:t>
            </a:r>
            <a:endParaRPr lang="en-US" dirty="0" smtClean="0"/>
          </a:p>
          <a:p>
            <a:endParaRPr lang="en-US" dirty="0" smtClean="0"/>
          </a:p>
          <a:p>
            <a:endParaRPr lang="en-US" sz="2000" i="1" dirty="0"/>
          </a:p>
        </p:txBody>
      </p:sp>
      <p:sp>
        <p:nvSpPr>
          <p:cNvPr id="6" name="Title 5"/>
          <p:cNvSpPr>
            <a:spLocks noGrp="1"/>
          </p:cNvSpPr>
          <p:nvPr>
            <p:ph type="title"/>
          </p:nvPr>
        </p:nvSpPr>
        <p:spPr>
          <a:xfrm>
            <a:off x="1066800" y="958850"/>
            <a:ext cx="7340600" cy="590550"/>
          </a:xfrm>
        </p:spPr>
        <p:txBody>
          <a:bodyPr/>
          <a:lstStyle/>
          <a:p>
            <a:r>
              <a:rPr lang="en-US" dirty="0" smtClean="0"/>
              <a:t>Roots of business ecosystem concept</a:t>
            </a:r>
            <a:endParaRPr lang="en-US" dirty="0"/>
          </a:p>
        </p:txBody>
      </p:sp>
      <p:sp>
        <p:nvSpPr>
          <p:cNvPr id="4" name="Slide Number Placeholder 3"/>
          <p:cNvSpPr>
            <a:spLocks noGrp="1"/>
          </p:cNvSpPr>
          <p:nvPr>
            <p:ph type="sldNum" sz="quarter" idx="4294967295"/>
          </p:nvPr>
        </p:nvSpPr>
        <p:spPr>
          <a:xfrm>
            <a:off x="5867400" y="6426200"/>
            <a:ext cx="1905000" cy="279400"/>
          </a:xfrm>
        </p:spPr>
        <p:txBody>
          <a:bodyPr/>
          <a:lstStyle/>
          <a:p>
            <a:fld id="{0EA963C8-11D8-4F13-A9A2-CBA6147ACE89}" type="slidenum">
              <a:rPr lang="en-US" smtClean="0"/>
              <a:pPr/>
              <a:t>7</a:t>
            </a:fld>
            <a:endParaRPr lang="en-US" sz="900"/>
          </a:p>
        </p:txBody>
      </p:sp>
    </p:spTree>
    <p:extLst>
      <p:ext uri="{BB962C8B-B14F-4D97-AF65-F5344CB8AC3E}">
        <p14:creationId xmlns:p14="http://schemas.microsoft.com/office/powerpoint/2010/main" val="1498170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Industrial </a:t>
            </a:r>
            <a:r>
              <a:rPr lang="en-US" dirty="0"/>
              <a:t>ecosystem (</a:t>
            </a:r>
            <a:r>
              <a:rPr lang="en-US" dirty="0" err="1"/>
              <a:t>Desrochers</a:t>
            </a:r>
            <a:r>
              <a:rPr lang="en-US" dirty="0"/>
              <a:t>, 2002; Sharma &amp; </a:t>
            </a:r>
            <a:r>
              <a:rPr lang="en-US" dirty="0" err="1"/>
              <a:t>Henriques</a:t>
            </a:r>
            <a:r>
              <a:rPr lang="en-US" dirty="0"/>
              <a:t>, 2005; </a:t>
            </a:r>
            <a:r>
              <a:rPr lang="en-US" dirty="0" err="1"/>
              <a:t>Shrivastava</a:t>
            </a:r>
            <a:r>
              <a:rPr lang="en-US" dirty="0"/>
              <a:t>, 1995</a:t>
            </a:r>
            <a:r>
              <a:rPr lang="en-US" dirty="0" smtClean="0"/>
              <a:t>)</a:t>
            </a:r>
            <a:endParaRPr lang="en-US" dirty="0"/>
          </a:p>
          <a:p>
            <a:r>
              <a:rPr lang="en-US" dirty="0"/>
              <a:t>Innovation ecosystem (Adner &amp; Kapoor, 2010; Adner, 2006, 2012</a:t>
            </a:r>
            <a:r>
              <a:rPr lang="en-US" dirty="0" smtClean="0"/>
              <a:t>)</a:t>
            </a:r>
            <a:endParaRPr lang="en-US" dirty="0"/>
          </a:p>
          <a:p>
            <a:r>
              <a:rPr lang="en-US" dirty="0"/>
              <a:t>Product ecosystem (</a:t>
            </a:r>
            <a:r>
              <a:rPr lang="en-US" dirty="0" err="1"/>
              <a:t>Frels</a:t>
            </a:r>
            <a:r>
              <a:rPr lang="en-US" dirty="0"/>
              <a:t>, </a:t>
            </a:r>
            <a:r>
              <a:rPr lang="en-US" dirty="0" err="1"/>
              <a:t>Shervani</a:t>
            </a:r>
            <a:r>
              <a:rPr lang="en-US" dirty="0"/>
              <a:t>, &amp; Srivastava, 2003</a:t>
            </a:r>
            <a:r>
              <a:rPr lang="en-US" dirty="0" smtClean="0"/>
              <a:t>)</a:t>
            </a:r>
            <a:endParaRPr lang="en-US" dirty="0"/>
          </a:p>
          <a:p>
            <a:r>
              <a:rPr lang="en-US" dirty="0"/>
              <a:t>Service ecosystem (</a:t>
            </a:r>
            <a:r>
              <a:rPr lang="en-US" dirty="0" err="1"/>
              <a:t>Lusch</a:t>
            </a:r>
            <a:r>
              <a:rPr lang="en-US" dirty="0"/>
              <a:t>, </a:t>
            </a:r>
            <a:r>
              <a:rPr lang="en-US" dirty="0" err="1"/>
              <a:t>Vargo</a:t>
            </a:r>
            <a:r>
              <a:rPr lang="en-US" dirty="0"/>
              <a:t>, &amp; </a:t>
            </a:r>
            <a:r>
              <a:rPr lang="en-US" dirty="0" err="1"/>
              <a:t>Tanniru</a:t>
            </a:r>
            <a:r>
              <a:rPr lang="en-US" dirty="0"/>
              <a:t>, 2010; </a:t>
            </a:r>
            <a:r>
              <a:rPr lang="en-US" dirty="0" err="1"/>
              <a:t>Lusch</a:t>
            </a:r>
            <a:r>
              <a:rPr lang="en-US" dirty="0"/>
              <a:t>, 2011</a:t>
            </a:r>
            <a:r>
              <a:rPr lang="en-US" dirty="0" smtClean="0"/>
              <a:t>)</a:t>
            </a:r>
            <a:endParaRPr lang="en-US" dirty="0"/>
          </a:p>
          <a:p>
            <a:r>
              <a:rPr lang="en-US" dirty="0"/>
              <a:t>Technology ecosystem (</a:t>
            </a:r>
            <a:r>
              <a:rPr lang="en-US" dirty="0" err="1"/>
              <a:t>Adomavicius</a:t>
            </a:r>
            <a:r>
              <a:rPr lang="en-US" dirty="0"/>
              <a:t>, </a:t>
            </a:r>
            <a:r>
              <a:rPr lang="en-US" dirty="0" err="1"/>
              <a:t>Bockstedt</a:t>
            </a:r>
            <a:r>
              <a:rPr lang="en-US" dirty="0"/>
              <a:t>, Gupta, &amp; Kauffman, 2007; Cusumano &amp; Gawer, 2002; Gawer &amp; Cusumano, 2008</a:t>
            </a:r>
            <a:r>
              <a:rPr lang="en-US" dirty="0" smtClean="0"/>
              <a:t>)</a:t>
            </a:r>
            <a:endParaRPr lang="en-US" dirty="0"/>
          </a:p>
        </p:txBody>
      </p:sp>
      <p:sp>
        <p:nvSpPr>
          <p:cNvPr id="3" name="Title 2"/>
          <p:cNvSpPr>
            <a:spLocks noGrp="1"/>
          </p:cNvSpPr>
          <p:nvPr>
            <p:ph type="title"/>
          </p:nvPr>
        </p:nvSpPr>
        <p:spPr>
          <a:xfrm>
            <a:off x="1066800" y="958850"/>
            <a:ext cx="7340600" cy="590550"/>
          </a:xfrm>
        </p:spPr>
        <p:txBody>
          <a:bodyPr/>
          <a:lstStyle/>
          <a:p>
            <a:r>
              <a:rPr lang="en-US" dirty="0" smtClean="0"/>
              <a:t>Different types of ecosystem concept</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8</a:t>
            </a:fld>
            <a:endParaRPr lang="en-US" sz="900"/>
          </a:p>
        </p:txBody>
      </p:sp>
    </p:spTree>
    <p:extLst>
      <p:ext uri="{BB962C8B-B14F-4D97-AF65-F5344CB8AC3E}">
        <p14:creationId xmlns:p14="http://schemas.microsoft.com/office/powerpoint/2010/main" val="2396867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1636713"/>
            <a:ext cx="7915690" cy="4552950"/>
          </a:xfrm>
        </p:spPr>
        <p:txBody>
          <a:bodyPr/>
          <a:lstStyle/>
          <a:p>
            <a:r>
              <a:rPr lang="en-US" dirty="0"/>
              <a:t>Furthermore, one rationale </a:t>
            </a:r>
            <a:r>
              <a:rPr lang="en-US" dirty="0" smtClean="0"/>
              <a:t>around </a:t>
            </a:r>
            <a:r>
              <a:rPr lang="en-US" dirty="0"/>
              <a:t>the </a:t>
            </a:r>
            <a:r>
              <a:rPr lang="en-US" dirty="0" smtClean="0"/>
              <a:t>ecosystem concept </a:t>
            </a:r>
            <a:r>
              <a:rPr lang="en-US" dirty="0"/>
              <a:t>is that the “benefits…are real and well publicized” (Adner, </a:t>
            </a:r>
            <a:r>
              <a:rPr lang="en-US" dirty="0" smtClean="0"/>
              <a:t>2006, </a:t>
            </a:r>
            <a:r>
              <a:rPr lang="en-US" dirty="0"/>
              <a:t>pp. 99–100</a:t>
            </a:r>
            <a:r>
              <a:rPr lang="en-US" dirty="0" smtClean="0"/>
              <a:t>)</a:t>
            </a:r>
            <a:endParaRPr lang="en-US" dirty="0"/>
          </a:p>
          <a:p>
            <a:r>
              <a:rPr lang="en-US" dirty="0"/>
              <a:t>For example:</a:t>
            </a:r>
          </a:p>
          <a:p>
            <a:pPr lvl="1"/>
            <a:r>
              <a:rPr lang="en-US" dirty="0"/>
              <a:t>Platform leadership (Cusumano &amp; Gawer, 2002; Gawer &amp; Cusumano, 2008; Hopkins, 2011</a:t>
            </a:r>
            <a:r>
              <a:rPr lang="en-US" dirty="0" smtClean="0"/>
              <a:t>)</a:t>
            </a:r>
            <a:endParaRPr lang="en-US" dirty="0"/>
          </a:p>
          <a:p>
            <a:pPr lvl="1"/>
            <a:r>
              <a:rPr lang="en-US" dirty="0"/>
              <a:t>Keystone strategies (Iansiti &amp; Levien, 2004a, 2004b</a:t>
            </a:r>
            <a:r>
              <a:rPr lang="en-US" dirty="0" smtClean="0"/>
              <a:t>)</a:t>
            </a:r>
            <a:endParaRPr lang="en-US" dirty="0"/>
          </a:p>
          <a:p>
            <a:pPr lvl="1"/>
            <a:r>
              <a:rPr lang="en-US" dirty="0"/>
              <a:t>Open innovation (</a:t>
            </a:r>
            <a:r>
              <a:rPr lang="en-US" dirty="0" err="1"/>
              <a:t>Chesbrough</a:t>
            </a:r>
            <a:r>
              <a:rPr lang="en-US" dirty="0"/>
              <a:t> &amp; </a:t>
            </a:r>
            <a:r>
              <a:rPr lang="en-US" dirty="0" err="1"/>
              <a:t>Appleyard</a:t>
            </a:r>
            <a:r>
              <a:rPr lang="en-US" dirty="0"/>
              <a:t>, 2007; </a:t>
            </a:r>
            <a:r>
              <a:rPr lang="en-US" dirty="0" err="1"/>
              <a:t>Chesbrough</a:t>
            </a:r>
            <a:r>
              <a:rPr lang="en-US" dirty="0"/>
              <a:t>, 2003</a:t>
            </a:r>
            <a:r>
              <a:rPr lang="en-US" dirty="0" smtClean="0"/>
              <a:t>)</a:t>
            </a:r>
            <a:endParaRPr lang="en-US" dirty="0"/>
          </a:p>
          <a:p>
            <a:pPr lvl="1"/>
            <a:r>
              <a:rPr lang="en-US" dirty="0"/>
              <a:t>Value networks (</a:t>
            </a:r>
            <a:r>
              <a:rPr lang="en-US" dirty="0" err="1"/>
              <a:t>Lusch</a:t>
            </a:r>
            <a:r>
              <a:rPr lang="en-US" dirty="0"/>
              <a:t>, 2011; </a:t>
            </a:r>
            <a:r>
              <a:rPr lang="en-US" dirty="0" err="1"/>
              <a:t>Vargo</a:t>
            </a:r>
            <a:r>
              <a:rPr lang="en-US" dirty="0"/>
              <a:t> &amp; </a:t>
            </a:r>
            <a:r>
              <a:rPr lang="en-US" dirty="0" err="1"/>
              <a:t>Lusch</a:t>
            </a:r>
            <a:r>
              <a:rPr lang="en-US" dirty="0"/>
              <a:t>, 2011</a:t>
            </a:r>
            <a:r>
              <a:rPr lang="en-US" dirty="0" smtClean="0"/>
              <a:t>)</a:t>
            </a:r>
          </a:p>
          <a:p>
            <a:r>
              <a:rPr lang="en-US" dirty="0"/>
              <a:t>Business ecosystem can be described as a network of actors that are bound together through collective operations to produce a holistic entity offering value for customers and satisfying their needs (</a:t>
            </a:r>
            <a:r>
              <a:rPr lang="en-US" dirty="0" err="1"/>
              <a:t>Adner</a:t>
            </a:r>
            <a:r>
              <a:rPr lang="en-US" dirty="0"/>
              <a:t>, 2006; </a:t>
            </a:r>
            <a:r>
              <a:rPr lang="en-US" dirty="0" smtClean="0"/>
              <a:t>Ginsberg </a:t>
            </a:r>
            <a:r>
              <a:rPr lang="en-US" dirty="0"/>
              <a:t>et al., 2010; </a:t>
            </a:r>
            <a:r>
              <a:rPr lang="en-US" dirty="0" err="1"/>
              <a:t>Iansiti</a:t>
            </a:r>
            <a:r>
              <a:rPr lang="en-US" dirty="0"/>
              <a:t> &amp; </a:t>
            </a:r>
            <a:r>
              <a:rPr lang="en-US" dirty="0" err="1"/>
              <a:t>Levien</a:t>
            </a:r>
            <a:r>
              <a:rPr lang="en-US" dirty="0"/>
              <a:t>, 2004a; </a:t>
            </a:r>
            <a:r>
              <a:rPr lang="en-US" dirty="0" err="1"/>
              <a:t>Lusch</a:t>
            </a:r>
            <a:r>
              <a:rPr lang="en-US" dirty="0"/>
              <a:t>, 2011; Moore, 1993; </a:t>
            </a:r>
            <a:r>
              <a:rPr lang="en-US" dirty="0" err="1"/>
              <a:t>Teece</a:t>
            </a:r>
            <a:r>
              <a:rPr lang="en-US" dirty="0"/>
              <a:t>, 2007).</a:t>
            </a:r>
          </a:p>
          <a:p>
            <a:pPr lvl="1"/>
            <a:endParaRPr lang="en-US" dirty="0"/>
          </a:p>
        </p:txBody>
      </p:sp>
      <p:sp>
        <p:nvSpPr>
          <p:cNvPr id="3" name="Title 2"/>
          <p:cNvSpPr>
            <a:spLocks noGrp="1"/>
          </p:cNvSpPr>
          <p:nvPr>
            <p:ph type="title"/>
          </p:nvPr>
        </p:nvSpPr>
        <p:spPr>
          <a:xfrm>
            <a:off x="1066800" y="958850"/>
            <a:ext cx="7340600" cy="590550"/>
          </a:xfrm>
        </p:spPr>
        <p:txBody>
          <a:bodyPr/>
          <a:lstStyle/>
          <a:p>
            <a:r>
              <a:rPr lang="en-US" dirty="0" smtClean="0"/>
              <a:t>Ecosystem concept</a:t>
            </a:r>
            <a:endParaRPr lang="en-US" dirty="0"/>
          </a:p>
        </p:txBody>
      </p:sp>
      <p:sp>
        <p:nvSpPr>
          <p:cNvPr id="6" name="Slide Number Placeholder 5"/>
          <p:cNvSpPr>
            <a:spLocks noGrp="1"/>
          </p:cNvSpPr>
          <p:nvPr>
            <p:ph type="sldNum" sz="quarter" idx="4294967295"/>
          </p:nvPr>
        </p:nvSpPr>
        <p:spPr>
          <a:xfrm>
            <a:off x="5867400" y="6426200"/>
            <a:ext cx="1905000" cy="279400"/>
          </a:xfrm>
        </p:spPr>
        <p:txBody>
          <a:bodyPr/>
          <a:lstStyle/>
          <a:p>
            <a:fld id="{8F5BA89E-32E8-4464-8003-D70C738330F3}" type="slidenum">
              <a:rPr lang="en-US" smtClean="0"/>
              <a:pPr/>
              <a:t>9</a:t>
            </a:fld>
            <a:endParaRPr lang="en-US" sz="900"/>
          </a:p>
        </p:txBody>
      </p:sp>
    </p:spTree>
    <p:extLst>
      <p:ext uri="{BB962C8B-B14F-4D97-AF65-F5344CB8AC3E}">
        <p14:creationId xmlns:p14="http://schemas.microsoft.com/office/powerpoint/2010/main" val="1376062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Cleen_SGEM_2010">
  <a:themeElements>
    <a:clrScheme name="Cleen_Oy 2">
      <a:dk1>
        <a:srgbClr val="505150"/>
      </a:dk1>
      <a:lt1>
        <a:srgbClr val="FFFFFF"/>
      </a:lt1>
      <a:dk2>
        <a:srgbClr val="073E74"/>
      </a:dk2>
      <a:lt2>
        <a:srgbClr val="393939"/>
      </a:lt2>
      <a:accent1>
        <a:srgbClr val="77B021"/>
      </a:accent1>
      <a:accent2>
        <a:srgbClr val="782F64"/>
      </a:accent2>
      <a:accent3>
        <a:srgbClr val="EA771B"/>
      </a:accent3>
      <a:accent4>
        <a:srgbClr val="7DC1B0"/>
      </a:accent4>
      <a:accent5>
        <a:srgbClr val="D80053"/>
      </a:accent5>
      <a:accent6>
        <a:srgbClr val="138DCA"/>
      </a:accent6>
      <a:hlink>
        <a:srgbClr val="0D68B0"/>
      </a:hlink>
      <a:folHlink>
        <a:srgbClr val="36A7E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C32BBA749573A408F8CFA74ABC0BDF9" ma:contentTypeVersion="42" ma:contentTypeDescription="Create a new document." ma:contentTypeScope="" ma:versionID="6b3e9c316965547e3f4a340cfa3c9efa">
  <xsd:schema xmlns:xsd="http://www.w3.org/2001/XMLSchema" xmlns:xs="http://www.w3.org/2001/XMLSchema" xmlns:p="http://schemas.microsoft.com/office/2006/metadata/properties" xmlns:ns2="2c6aec85-6358-401d-800f-f1e7e1334913" xmlns:ns3="7908b5e2-9c10-42e0-8130-bd1b2e86f0eb" xmlns:ns4="http://schemas.microsoft.com/sharepoint/v4" targetNamespace="http://schemas.microsoft.com/office/2006/metadata/properties" ma:root="true" ma:fieldsID="02a950b3fd59edd67110f9088afce279" ns2:_="" ns3:_="" ns4:_="">
    <xsd:import namespace="2c6aec85-6358-401d-800f-f1e7e1334913"/>
    <xsd:import namespace="7908b5e2-9c10-42e0-8130-bd1b2e86f0eb"/>
    <xsd:import namespace="http://schemas.microsoft.com/sharepoint/v4"/>
    <xsd:element name="properties">
      <xsd:complexType>
        <xsd:sequence>
          <xsd:element name="documentManagement">
            <xsd:complexType>
              <xsd:all>
                <xsd:element ref="ns2:Document_x0020_type"/>
                <xsd:element ref="ns3:Authors" minOccurs="0"/>
                <xsd:element ref="ns2:WP_x0020_and_x0020_FP"/>
                <xsd:element ref="ns2:Task" minOccurs="0"/>
                <xsd:element ref="ns2:Privacy"/>
                <xsd:element ref="ns2:Status"/>
                <xsd:element ref="ns3:Publisher_x0020_or_x0020_Context" minOccurs="0"/>
                <xsd:element ref="ns3:Date" minOccurs="0"/>
                <xsd:element ref="ns3:Deliverable_x0020_number" minOccurs="0"/>
                <xsd:element ref="ns2:FrontpageDoc"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aec85-6358-401d-800f-f1e7e1334913" elementFormDefault="qualified">
    <xsd:import namespace="http://schemas.microsoft.com/office/2006/documentManagement/types"/>
    <xsd:import namespace="http://schemas.microsoft.com/office/infopath/2007/PartnerControls"/>
    <xsd:element name="Document_x0020_type" ma:index="2" ma:displayName="Document type" ma:description="What kind of document, 'Publication' means it is a part of a deliverable. Note that 'Internal - Report' is for progress reports, reports with technical content belong to 'Publication - Technical Report'" ma:list="{faece604-c626-4f75-90d7-e670bfb654a0}" ma:internalName="Document_x0020_type" ma:readOnly="false" ma:showField="Title">
      <xsd:simpleType>
        <xsd:restriction base="dms:Lookup"/>
      </xsd:simpleType>
    </xsd:element>
    <xsd:element name="WP_x0020_and_x0020_FP" ma:index="4" ma:displayName="WP and FP" ma:description="Which Funding Period and which WP the document is related to" ma:list="{0dce0cfa-5be0-4b27-a4ac-bfc7ac3a2ff3}" ma:internalName="WP_x0020_and_x0020_FP" ma:readOnly="false" ma:showField="Title">
      <xsd:simpleType>
        <xsd:restriction base="dms:Lookup"/>
      </xsd:simpleType>
    </xsd:element>
    <xsd:element name="Task" ma:index="5" nillable="true" ma:displayName="Task" ma:description="You must specify the Task in format 'Tx.y', e.g. T2.3 or T6.11 otherwise the document will not be visible in the corresponding Task page of the portal" ma:internalName="Task">
      <xsd:simpleType>
        <xsd:restriction base="dms:Text">
          <xsd:maxLength value="255"/>
        </xsd:restriction>
      </xsd:simpleType>
    </xsd:element>
    <xsd:element name="Privacy" ma:index="6" ma:displayName="Privacy" ma:description="What is the privacy of the document" ma:list="{bf71aa30-a094-48ce-a414-12487216618b}" ma:internalName="Privacy" ma:readOnly="false" ma:showField="Title">
      <xsd:simpleType>
        <xsd:restriction base="dms:Lookup"/>
      </xsd:simpleType>
    </xsd:element>
    <xsd:element name="Status" ma:index="7" ma:displayName="Status" ma:description="Status of the document - 'Final' intended for internal documents and 'Published' for publications. 'Obsolete' means that the document can be deleted." ma:list="{deb3bb19-7c6c-4258-86c0-c8e43a6e7253}" ma:internalName="Status" ma:readOnly="false" ma:showField="Title">
      <xsd:simpleType>
        <xsd:restriction base="dms:Lookup"/>
      </xsd:simpleType>
    </xsd:element>
    <xsd:element name="FrontpageDoc" ma:index="18" nillable="true" ma:displayName="Show on frontpage" ma:internalName="FrontpageDoc">
      <xsd:simpleType>
        <xsd:restriction base="dms:Choice">
          <xsd:enumeration value="Yes"/>
          <xsd:enumeration value="No"/>
        </xsd:restriction>
      </xsd:simpleType>
    </xsd:element>
  </xsd:schema>
  <xsd:schema xmlns:xsd="http://www.w3.org/2001/XMLSchema" xmlns:xs="http://www.w3.org/2001/XMLSchema" xmlns:dms="http://schemas.microsoft.com/office/2006/documentManagement/types" xmlns:pc="http://schemas.microsoft.com/office/infopath/2007/PartnerControls" targetNamespace="7908b5e2-9c10-42e0-8130-bd1b2e86f0eb" elementFormDefault="qualified">
    <xsd:import namespace="http://schemas.microsoft.com/office/2006/documentManagement/types"/>
    <xsd:import namespace="http://schemas.microsoft.com/office/infopath/2007/PartnerControls"/>
    <xsd:element name="Authors" ma:index="3" nillable="true" ma:displayName="Authors" ma:description="Format: (lastname, firstname; lastname, firstname; …)&#10;" ma:internalName="Authors">
      <xsd:simpleType>
        <xsd:restriction base="dms:Text">
          <xsd:maxLength value="255"/>
        </xsd:restriction>
      </xsd:simpleType>
    </xsd:element>
    <xsd:element name="Publisher_x0020_or_x0020_Context" ma:index="8" nillable="true" ma:displayName="Publisher or Context" ma:description="Publisher of the document, name of journal, name of the conference, name of the workshop, etc." ma:internalName="Publisher_x0020_or_x0020_Context">
      <xsd:simpleType>
        <xsd:restriction base="dms:Note">
          <xsd:maxLength value="255"/>
        </xsd:restriction>
      </xsd:simpleType>
    </xsd:element>
    <xsd:element name="Date" ma:index="9" nillable="true" ma:displayName="Date" ma:description="When the document is published/presented" ma:format="DateOnly" ma:internalName="Date">
      <xsd:simpleType>
        <xsd:restriction base="dms:DateTime"/>
      </xsd:simpleType>
    </xsd:element>
    <xsd:element name="Deliverable_x0020_number" ma:index="10" nillable="true" ma:displayName="Deliverable" ma:description="If your document belongs to a deliverable in the project plan, please mark it here. E.g. D6.1.2, otherwise the document is not visible Results/Deliverables page." ma:internalName="Deliverable_x0020_number">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ma:index="11"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er_x0020_or_x0020_Context xmlns="7908b5e2-9c10-42e0-8130-bd1b2e86f0eb">Tampere University of Technology. The aim of this slideset is to provide a theoretically grounded view on the development of ecosystems in the Smart Grid environment. Ways to solve perceived problems in SG are demonstrated through several case examples. </Publisher_x0020_or_x0020_Context>
    <Task xmlns="2c6aec85-6358-401d-800f-f1e7e1334913">T7.1</Task>
    <IconOverlay xmlns="http://schemas.microsoft.com/sharepoint/v4" xsi:nil="true"/>
    <FrontpageDoc xmlns="2c6aec85-6358-401d-800f-f1e7e1334913">Yes</FrontpageDoc>
    <WP_x0020_and_x0020_FP xmlns="2c6aec85-6358-401d-800f-f1e7e1334913">38</WP_x0020_and_x0020_FP>
    <Privacy xmlns="2c6aec85-6358-401d-800f-f1e7e1334913">1</Privacy>
    <Deliverable_x0020_number xmlns="7908b5e2-9c10-42e0-8130-bd1b2e86f0eb">D7.1.11</Deliverable_x0020_number>
    <Status xmlns="2c6aec85-6358-401d-800f-f1e7e1334913">3</Status>
    <Document_x0020_type xmlns="2c6aec85-6358-401d-800f-f1e7e1334913">5</Document_x0020_type>
    <Authors xmlns="7908b5e2-9c10-42e0-8130-bd1b2e86f0eb">Baumgartner, Petteri; Seppänen, Marko</Authors>
    <Date xmlns="7908b5e2-9c10-42e0-8130-bd1b2e86f0eb">2014-02-04T22:00:00+00:00</Date>
  </documentManagement>
</p:properties>
</file>

<file path=customXml/itemProps1.xml><?xml version="1.0" encoding="utf-8"?>
<ds:datastoreItem xmlns:ds="http://schemas.openxmlformats.org/officeDocument/2006/customXml" ds:itemID="{AC652351-5704-4513-8AC6-50C21D691E29}"/>
</file>

<file path=customXml/itemProps2.xml><?xml version="1.0" encoding="utf-8"?>
<ds:datastoreItem xmlns:ds="http://schemas.openxmlformats.org/officeDocument/2006/customXml" ds:itemID="{4B62D480-8045-4AEE-A47D-0D951410C53E}"/>
</file>

<file path=customXml/itemProps3.xml><?xml version="1.0" encoding="utf-8"?>
<ds:datastoreItem xmlns:ds="http://schemas.openxmlformats.org/officeDocument/2006/customXml" ds:itemID="{F4A7B60B-5ED2-43B5-B330-D0332F32E5FA}"/>
</file>

<file path=docProps/app.xml><?xml version="1.0" encoding="utf-8"?>
<Properties xmlns="http://schemas.openxmlformats.org/officeDocument/2006/extended-properties" xmlns:vt="http://schemas.openxmlformats.org/officeDocument/2006/docPropsVTypes">
  <Template>Cleen_SGEM_2010</Template>
  <TotalTime>5419</TotalTime>
  <Words>3778</Words>
  <Application>Microsoft Office PowerPoint</Application>
  <PresentationFormat>On-screen Show (4:3)</PresentationFormat>
  <Paragraphs>363</Paragraphs>
  <Slides>36</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Cleen_SGEM_2010</vt:lpstr>
      <vt:lpstr>Visio</vt:lpstr>
      <vt:lpstr>PowerPoint Presentation</vt:lpstr>
      <vt:lpstr>Table of Contents</vt:lpstr>
      <vt:lpstr>Introduction</vt:lpstr>
      <vt:lpstr>Why to bother?</vt:lpstr>
      <vt:lpstr>Energy market characteristics</vt:lpstr>
      <vt:lpstr>Business ecosystem approach</vt:lpstr>
      <vt:lpstr>Roots of business ecosystem concept</vt:lpstr>
      <vt:lpstr>Different types of ecosystem concept</vt:lpstr>
      <vt:lpstr>Ecosystem concept</vt:lpstr>
      <vt:lpstr>Visualization of business ecosystem</vt:lpstr>
      <vt:lpstr>Value Blueprint: Actors</vt:lpstr>
      <vt:lpstr>Value Blueprint: Steps to Construct</vt:lpstr>
      <vt:lpstr>Value Blueprint: Reconfiguration</vt:lpstr>
      <vt:lpstr>Case example: Amazon versus Sony</vt:lpstr>
      <vt:lpstr>E-book reader ecosystems</vt:lpstr>
      <vt:lpstr>Case example: Valkee</vt:lpstr>
      <vt:lpstr>Case example: Valkee</vt:lpstr>
      <vt:lpstr>Case example: Aerial video production</vt:lpstr>
      <vt:lpstr>Case example: Aerial video production; The ecosystems of incumbent technologies</vt:lpstr>
      <vt:lpstr>Case example: Aerial video production, the new business ecosystem description</vt:lpstr>
      <vt:lpstr>Case example: Friendster versus MySpace</vt:lpstr>
      <vt:lpstr>Case example: MySpace versus Facebook</vt:lpstr>
      <vt:lpstr>Energy market and demand response</vt:lpstr>
      <vt:lpstr>Electricity system</vt:lpstr>
      <vt:lpstr>The Nordic energy market</vt:lpstr>
      <vt:lpstr>Finnish Electricity Market Structure and Actors</vt:lpstr>
      <vt:lpstr>What is demand response?</vt:lpstr>
      <vt:lpstr>What is demand response?</vt:lpstr>
      <vt:lpstr>Issues slowing down the emergence of Demand response</vt:lpstr>
      <vt:lpstr>Issues hindering demand response</vt:lpstr>
      <vt:lpstr>Potential DR ecosystems (1/3)</vt:lpstr>
      <vt:lpstr>Potential DR ecosystems (2/3)</vt:lpstr>
      <vt:lpstr>Potential DR ecosystems (3/3)</vt:lpstr>
      <vt:lpstr>Conclusions</vt:lpstr>
      <vt:lpstr>What could facilitate the business?</vt:lpstr>
      <vt:lpstr>PowerPoint Presentation</vt:lpstr>
    </vt:vector>
  </TitlesOfParts>
  <Company>D7.1.11 Viable ecosystems in smart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Viable ecosystems in smart grid</dc:title>
  <dc:subject>Ecosystems in smart grid</dc:subject>
  <dc:creator>Petteri Baumgartner</dc:creator>
  <cp:keywords>Business ecosystems; demand response; SGEM</cp:keywords>
  <cp:lastModifiedBy>Marko Seppänen</cp:lastModifiedBy>
  <cp:revision>231</cp:revision>
  <cp:lastPrinted>2014-01-23T12:34:33Z</cp:lastPrinted>
  <dcterms:created xsi:type="dcterms:W3CDTF">2010-06-03T08:09:58Z</dcterms:created>
  <dcterms:modified xsi:type="dcterms:W3CDTF">2014-02-07T13:32:05Z</dcterms:modified>
  <cp:category>SGEM deliverable D7.1.11</cp:category>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0x010100DC32BBA749573A408F8CFA74ABC0BDF9</vt:lpwstr>
  </property>
  <property fmtid="{D5CDD505-2E9C-101B-9397-08002B2CF9AE}" pid="3" name="Order">
    <vt:r8>217800</vt:r8>
  </property>
</Properties>
</file>